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633" autoAdjust="0"/>
  </p:normalViewPr>
  <p:slideViewPr>
    <p:cSldViewPr snapToGrid="0" snapToObjects="1">
      <p:cViewPr>
        <p:scale>
          <a:sx n="99" d="100"/>
          <a:sy n="99" d="100"/>
        </p:scale>
        <p:origin x="-2840" y="7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142C9-7605-7F48-9DED-6F8E0772F3F0}" type="datetimeFigureOut">
              <a:rPr lang="en-US" smtClean="0"/>
              <a:t>4/28/15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3A26C-40A6-CA40-BB3C-91139300D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222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DC29B-BCEB-4C86-BBFF-6B8DD9ED462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DC29B-BCEB-4C86-BBFF-6B8DD9ED462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1484-CAFE-4844-A3DB-69664265F93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86434-2D40-334F-9D27-C73D04E3D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9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1484-CAFE-4844-A3DB-69664265F93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86434-2D40-334F-9D27-C73D04E3D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80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1484-CAFE-4844-A3DB-69664265F93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86434-2D40-334F-9D27-C73D04E3D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00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1484-CAFE-4844-A3DB-69664265F93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86434-2D40-334F-9D27-C73D04E3D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86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1484-CAFE-4844-A3DB-69664265F93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86434-2D40-334F-9D27-C73D04E3D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6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1484-CAFE-4844-A3DB-69664265F93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86434-2D40-334F-9D27-C73D04E3D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29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1484-CAFE-4844-A3DB-69664265F93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86434-2D40-334F-9D27-C73D04E3D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825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1484-CAFE-4844-A3DB-69664265F93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86434-2D40-334F-9D27-C73D04E3D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70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1484-CAFE-4844-A3DB-69664265F93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86434-2D40-334F-9D27-C73D04E3D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5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1484-CAFE-4844-A3DB-69664265F93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86434-2D40-334F-9D27-C73D04E3D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019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1484-CAFE-4844-A3DB-69664265F93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86434-2D40-334F-9D27-C73D04E3D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97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81484-CAFE-4844-A3DB-69664265F93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86434-2D40-334F-9D27-C73D04E3D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32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008365" y="131073"/>
            <a:ext cx="647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Table 1</a:t>
            </a:r>
            <a:endParaRPr lang="en-US" sz="1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145927"/>
              </p:ext>
            </p:extLst>
          </p:nvPr>
        </p:nvGraphicFramePr>
        <p:xfrm>
          <a:off x="274842" y="827072"/>
          <a:ext cx="6387689" cy="3189855"/>
        </p:xfrm>
        <a:graphic>
          <a:graphicData uri="http://schemas.openxmlformats.org/drawingml/2006/table">
            <a:tbl>
              <a:tblPr/>
              <a:tblGrid>
                <a:gridCol w="842333"/>
                <a:gridCol w="5545356"/>
              </a:tblGrid>
              <a:tr h="284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mbria"/>
                          <a:ea typeface="ＭＳ 明朝"/>
                          <a:cs typeface="Arial"/>
                        </a:rPr>
                        <a:t>20GC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mbria"/>
                          <a:ea typeface="ＭＳ 明朝"/>
                          <a:cs typeface="Arial"/>
                        </a:rPr>
                        <a:t>5’ 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5’TTTTTTTTTTTTTTTTTTTTTTTTTTTTTTTTTTT</a:t>
                      </a:r>
                      <a:r>
                        <a:rPr lang="en-US" sz="900" b="1">
                          <a:latin typeface="Calibri"/>
                          <a:ea typeface="ＭＳ 明朝"/>
                          <a:cs typeface="Times New Roman"/>
                        </a:rPr>
                        <a:t>CTAAGTAATAGAATTACAATAATCTATCATAATTCATATG</a:t>
                      </a: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 - fluorescein 3’</a:t>
                      </a:r>
                      <a:endParaRPr lang="en-US" sz="9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3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ＭＳ 明朝"/>
                          <a:cs typeface="Arial"/>
                        </a:rPr>
                        <a:t>35GC 5’strand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alibri"/>
                          <a:ea typeface="ＭＳ 明朝"/>
                          <a:cs typeface="Times New Roman"/>
                        </a:rPr>
                        <a:t>5’TTTTTTTTTTTTTTTTTTTTTTTTTTTTTTTTTTT</a:t>
                      </a:r>
                      <a:r>
                        <a:rPr lang="en-US" sz="900" b="1" dirty="0" smtClean="0">
                          <a:latin typeface="Calibri"/>
                          <a:ea typeface="ＭＳ 明朝"/>
                          <a:cs typeface="Times New Roman"/>
                        </a:rPr>
                        <a:t>CTACGTAAGAGAATCAGAAGAATCTCTCATAACC AATAG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900" dirty="0">
                          <a:latin typeface="Calibri"/>
                          <a:ea typeface="ＭＳ 明朝"/>
                          <a:cs typeface="Times New Roman"/>
                        </a:rPr>
                        <a:t>- fluorescein 3’</a:t>
                      </a:r>
                      <a:endParaRPr lang="en-US" sz="9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ＭＳ 明朝"/>
                          <a:cs typeface="Arial"/>
                        </a:rPr>
                        <a:t>50GC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ＭＳ 明朝"/>
                          <a:cs typeface="Arial"/>
                        </a:rPr>
                        <a:t>5’ 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libri"/>
                          <a:ea typeface="ＭＳ 明朝"/>
                          <a:cs typeface="Times New Roman"/>
                        </a:rPr>
                        <a:t>5’TTTTTTTTTTTTTTTTTTTTTTTTTTTTTTTTTTT</a:t>
                      </a:r>
                      <a:r>
                        <a:rPr lang="en-US" sz="900" b="1" dirty="0">
                          <a:latin typeface="Calibri"/>
                          <a:ea typeface="ＭＳ 明朝"/>
                          <a:cs typeface="Times New Roman"/>
                        </a:rPr>
                        <a:t>CTACGTAGGAGCATCACAAGACTCTCTCGTCAGTCATGTG</a:t>
                      </a:r>
                      <a:r>
                        <a:rPr lang="en-US" sz="900" dirty="0">
                          <a:latin typeface="Calibri"/>
                          <a:ea typeface="ＭＳ 明朝"/>
                          <a:cs typeface="Times New Roman"/>
                        </a:rPr>
                        <a:t> - fluorescein 3’</a:t>
                      </a:r>
                      <a:endParaRPr lang="en-US" sz="9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42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ＭＳ 明朝"/>
                          <a:cs typeface="Arial"/>
                        </a:rPr>
                        <a:t>65GC 5’strand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5’TTTTTTTTTTTTTTTTTTTTTTTTTTTTTTTTTTT</a:t>
                      </a:r>
                      <a:r>
                        <a:rPr lang="en-US" sz="900" b="1">
                          <a:latin typeface="Calibri"/>
                          <a:ea typeface="ＭＳ 明朝"/>
                          <a:cs typeface="Times New Roman"/>
                        </a:rPr>
                        <a:t>CGACGGAGGAGCAGCACCAGACTCGCTCGTCAGTCACGTG</a:t>
                      </a: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 - fluorescein 3’</a:t>
                      </a:r>
                      <a:endParaRPr lang="en-US" sz="9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mbria"/>
                          <a:ea typeface="ＭＳ 明朝"/>
                          <a:cs typeface="Arial"/>
                        </a:rPr>
                        <a:t>20GC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mbria"/>
                          <a:ea typeface="ＭＳ 明朝"/>
                          <a:cs typeface="Arial"/>
                        </a:rPr>
                        <a:t>3’ 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5’ BHQ1 - </a:t>
                      </a:r>
                      <a:r>
                        <a:rPr lang="en-US" sz="900" b="1">
                          <a:latin typeface="Calibri"/>
                          <a:ea typeface="ＭＳ 明朝"/>
                          <a:cs typeface="Times New Roman"/>
                        </a:rPr>
                        <a:t>CATATGAATT ATGATAGATT ATTGTAATTC TATTACTTAG</a:t>
                      </a: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 G </a:t>
                      </a:r>
                      <a:r>
                        <a:rPr lang="en-US" sz="900" u="sng">
                          <a:latin typeface="Calibri"/>
                          <a:ea typeface="ＭＳ 明朝"/>
                          <a:cs typeface="Times New Roman"/>
                        </a:rPr>
                        <a:t>CTACGCTATG TCGTCAAGTT CACACTGTTA CTAG</a:t>
                      </a: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 3’</a:t>
                      </a:r>
                      <a:endParaRPr lang="en-US" sz="9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3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ＭＳ 明朝"/>
                          <a:cs typeface="Arial"/>
                        </a:rPr>
                        <a:t>35GC 3’strand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5’ BHQ1 - </a:t>
                      </a:r>
                      <a:r>
                        <a:rPr lang="en-US" sz="900" b="1">
                          <a:latin typeface="Calibri"/>
                          <a:ea typeface="ＭＳ 明朝"/>
                          <a:cs typeface="Times New Roman"/>
                        </a:rPr>
                        <a:t>CTATTGAGTT ATGAGAGATT CTTCTGATTC TCTTACGTAG</a:t>
                      </a: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 G </a:t>
                      </a:r>
                      <a:r>
                        <a:rPr lang="en-US" sz="900" u="sng">
                          <a:latin typeface="Calibri"/>
                          <a:ea typeface="ＭＳ 明朝"/>
                          <a:cs typeface="Times New Roman"/>
                        </a:rPr>
                        <a:t>CTACGCTATG TCGTCAAGTT CACACTGTTA CTAG </a:t>
                      </a: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3’</a:t>
                      </a:r>
                      <a:endParaRPr lang="en-US" sz="9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ＭＳ 明朝"/>
                          <a:cs typeface="Arial"/>
                        </a:rPr>
                        <a:t>50GC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ＭＳ 明朝"/>
                          <a:cs typeface="Arial"/>
                        </a:rPr>
                        <a:t>3’ 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5’ BHQ1 - </a:t>
                      </a:r>
                      <a:r>
                        <a:rPr lang="en-US" sz="900" b="1">
                          <a:latin typeface="Calibri"/>
                          <a:ea typeface="ＭＳ 明朝"/>
                          <a:cs typeface="Times New Roman"/>
                        </a:rPr>
                        <a:t>CACATGACTG ACGAGAGAGT CTTGTGATGC TCCTACGTAG</a:t>
                      </a: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 G </a:t>
                      </a:r>
                      <a:r>
                        <a:rPr lang="en-US" sz="900" u="sng">
                          <a:latin typeface="Calibri"/>
                          <a:ea typeface="ＭＳ 明朝"/>
                          <a:cs typeface="Times New Roman"/>
                        </a:rPr>
                        <a:t>CTACGCTATG TCGTCAAGTT CACACTGTTA CTAG</a:t>
                      </a:r>
                      <a:r>
                        <a:rPr lang="en-US" sz="900">
                          <a:latin typeface="Calibri"/>
                          <a:ea typeface="ＭＳ 明朝"/>
                          <a:cs typeface="Times New Roman"/>
                        </a:rPr>
                        <a:t> 3’</a:t>
                      </a:r>
                      <a:endParaRPr lang="en-US" sz="9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42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mbria"/>
                          <a:ea typeface="ＭＳ 明朝"/>
                          <a:cs typeface="Arial"/>
                        </a:rPr>
                        <a:t>65GC 3’strand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libri"/>
                          <a:ea typeface="ＭＳ 明朝"/>
                          <a:cs typeface="Times New Roman"/>
                        </a:rPr>
                        <a:t>5’ BHQ1 - </a:t>
                      </a:r>
                      <a:r>
                        <a:rPr lang="en-US" sz="900" b="1" dirty="0">
                          <a:latin typeface="Calibri"/>
                          <a:ea typeface="ＭＳ 明朝"/>
                          <a:cs typeface="Times New Roman"/>
                        </a:rPr>
                        <a:t>CACGTGACTG ACGAGCGAGT CTGGTGCTGC TCCTCCGTCG</a:t>
                      </a:r>
                      <a:r>
                        <a:rPr lang="en-US" sz="900" dirty="0">
                          <a:latin typeface="Calibri"/>
                          <a:ea typeface="ＭＳ 明朝"/>
                          <a:cs typeface="Times New Roman"/>
                        </a:rPr>
                        <a:t> G </a:t>
                      </a:r>
                      <a:r>
                        <a:rPr lang="en-US" sz="900" u="sng" dirty="0">
                          <a:latin typeface="Calibri"/>
                          <a:ea typeface="ＭＳ 明朝"/>
                          <a:cs typeface="Times New Roman"/>
                        </a:rPr>
                        <a:t>CTACGCTATG TCGTCAAGTT CACACTGTTA CTAG</a:t>
                      </a:r>
                      <a:r>
                        <a:rPr lang="en-US" sz="900" dirty="0">
                          <a:latin typeface="Calibri"/>
                          <a:ea typeface="ＭＳ 明朝"/>
                          <a:cs typeface="Times New Roman"/>
                        </a:rPr>
                        <a:t> 3’</a:t>
                      </a:r>
                      <a:endParaRPr lang="en-US" sz="9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7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mbria"/>
                          <a:ea typeface="ＭＳ 明朝"/>
                          <a:cs typeface="Arial"/>
                        </a:rPr>
                        <a:t>Primer 34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libri"/>
                          <a:ea typeface="ＭＳ 明朝"/>
                          <a:cs typeface="Times New Roman"/>
                        </a:rPr>
                        <a:t>5’ CTAGTAACAGTGTGAACTTGACGACATAGCGTAG 3’</a:t>
                      </a:r>
                      <a:endParaRPr lang="en-US" sz="9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7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ambria"/>
                          <a:ea typeface="ＭＳ 明朝"/>
                          <a:cs typeface="Arial"/>
                        </a:rPr>
                        <a:t>35GC 5’ Strand</a:t>
                      </a:r>
                      <a:r>
                        <a:rPr lang="en-US" sz="900" baseline="0" dirty="0" smtClean="0">
                          <a:latin typeface="Cambria"/>
                          <a:ea typeface="ＭＳ 明朝"/>
                          <a:cs typeface="Arial"/>
                        </a:rPr>
                        <a:t> – 25 </a:t>
                      </a:r>
                      <a:r>
                        <a:rPr lang="en-US" sz="900" baseline="0" dirty="0" err="1" smtClean="0">
                          <a:latin typeface="Cambria"/>
                          <a:ea typeface="ＭＳ 明朝"/>
                          <a:cs typeface="Arial"/>
                        </a:rPr>
                        <a:t>bp</a:t>
                      </a:r>
                      <a:endParaRPr lang="en-US" sz="9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5’ TTTTTTTTTTTTTTTTTTTTTTTTTTTTTTTTTTTCTACGTAAGA GAATC AACTCAATAG – fluorescein 3’</a:t>
                      </a:r>
                      <a:endParaRPr lang="en-US" sz="900" dirty="0"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7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Cambria"/>
                          <a:ea typeface="ＭＳ 明朝"/>
                          <a:cs typeface="Arial"/>
                        </a:rPr>
                        <a:t>35GC 3 Strand</a:t>
                      </a:r>
                      <a:r>
                        <a:rPr lang="en-US" sz="900" baseline="0" dirty="0" smtClean="0">
                          <a:latin typeface="Cambria"/>
                          <a:ea typeface="ＭＳ 明朝"/>
                          <a:cs typeface="Arial"/>
                        </a:rPr>
                        <a:t> – 25 </a:t>
                      </a:r>
                      <a:r>
                        <a:rPr lang="en-US" sz="900" baseline="0" dirty="0" err="1" smtClean="0">
                          <a:latin typeface="Cambria"/>
                          <a:ea typeface="ＭＳ 明朝"/>
                          <a:cs typeface="Arial"/>
                        </a:rPr>
                        <a:t>bp</a:t>
                      </a:r>
                      <a:endParaRPr lang="en-US" sz="900" dirty="0" smtClean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5’ BHQ1- </a:t>
                      </a:r>
                      <a:r>
                        <a:rPr lang="en-US" sz="900" b="1" dirty="0" smtClean="0">
                          <a:latin typeface="Calibri"/>
                          <a:ea typeface="ＭＳ 明朝"/>
                          <a:cs typeface="Calibri"/>
                        </a:rPr>
                        <a:t>CTATTGAGTT GATTCTCTTA CGTAG 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G </a:t>
                      </a:r>
                      <a:r>
                        <a:rPr lang="en-US" sz="900" u="sng" dirty="0" smtClean="0">
                          <a:latin typeface="Calibri"/>
                          <a:ea typeface="ＭＳ 明朝"/>
                          <a:cs typeface="Calibri"/>
                        </a:rPr>
                        <a:t>CTACGCTATG TCGTCAAGTT CACACTGTTA CTAG 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3’</a:t>
                      </a:r>
                      <a:endParaRPr lang="en-US" sz="900" dirty="0"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373712" y="470894"/>
            <a:ext cx="4589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DNA substrates for unwinding-synthesis by DNAP and helicase-DNAP</a:t>
            </a:r>
            <a:endParaRPr lang="en-US" sz="12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498518"/>
              </p:ext>
            </p:extLst>
          </p:nvPr>
        </p:nvGraphicFramePr>
        <p:xfrm>
          <a:off x="161310" y="5083677"/>
          <a:ext cx="6501220" cy="2611871"/>
        </p:xfrm>
        <a:graphic>
          <a:graphicData uri="http://schemas.openxmlformats.org/drawingml/2006/table">
            <a:tbl>
              <a:tblPr/>
              <a:tblGrid>
                <a:gridCol w="857304"/>
                <a:gridCol w="5643916"/>
              </a:tblGrid>
              <a:tr h="284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libri"/>
                          <a:ea typeface="ＭＳ 明朝"/>
                          <a:cs typeface="Calibri"/>
                        </a:rPr>
                        <a:t>20GC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libri"/>
                          <a:ea typeface="ＭＳ 明朝"/>
                          <a:cs typeface="Calibri"/>
                        </a:rPr>
                        <a:t>5’ 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5’ 35 </a:t>
                      </a:r>
                      <a:r>
                        <a:rPr 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Ts</a:t>
                      </a: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en-US" sz="900" b="1" dirty="0" smtClean="0">
                          <a:latin typeface="Calibri"/>
                          <a:ea typeface="ＭＳ 明朝"/>
                          <a:cs typeface="Calibri"/>
                        </a:rPr>
                        <a:t>CTAAGTAATAGAATTACAATAATCTATCATAATTCATATG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 GGG 3’</a:t>
                      </a:r>
                      <a:endParaRPr lang="en-US" sz="900" dirty="0"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libri"/>
                          <a:ea typeface="ＭＳ 明朝"/>
                          <a:cs typeface="Calibri"/>
                        </a:rPr>
                        <a:t>35GC 5’strand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5’ 35 </a:t>
                      </a:r>
                      <a:r>
                        <a:rPr 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Ts</a:t>
                      </a: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en-US" sz="900" b="1" dirty="0" smtClean="0">
                          <a:latin typeface="Calibri"/>
                          <a:ea typeface="ＭＳ 明朝"/>
                          <a:cs typeface="Calibri"/>
                        </a:rPr>
                        <a:t>CTACGTAAGAGAATCAGAAGAATCTCTCATAACC AATAG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 </a:t>
                      </a:r>
                      <a:r>
                        <a:rPr lang="en-US" sz="9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GGG</a:t>
                      </a:r>
                      <a:r>
                        <a:rPr lang="en-US" sz="900" b="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3’</a:t>
                      </a:r>
                      <a:endParaRPr lang="en-US" sz="900" dirty="0"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libri"/>
                          <a:ea typeface="ＭＳ 明朝"/>
                          <a:cs typeface="Calibri"/>
                        </a:rPr>
                        <a:t>50GC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libri"/>
                          <a:ea typeface="ＭＳ 明朝"/>
                          <a:cs typeface="Calibri"/>
                        </a:rPr>
                        <a:t>5’ 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5’ 35 </a:t>
                      </a:r>
                      <a:r>
                        <a:rPr 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Ts</a:t>
                      </a: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en-US" sz="900" b="1" dirty="0" smtClean="0">
                          <a:latin typeface="Calibri"/>
                          <a:ea typeface="ＭＳ 明朝"/>
                          <a:cs typeface="Calibri"/>
                        </a:rPr>
                        <a:t>CTACGTAGGAGCATCACAAGACTCTCTCGTCAGTCATGTG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 </a:t>
                      </a:r>
                      <a:r>
                        <a:rPr lang="en-US" sz="9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GGG</a:t>
                      </a:r>
                      <a:r>
                        <a:rPr lang="en-US" sz="900" b="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3’</a:t>
                      </a:r>
                      <a:endParaRPr lang="en-US" sz="900" dirty="0"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libri"/>
                          <a:ea typeface="ＭＳ 明朝"/>
                          <a:cs typeface="Calibri"/>
                        </a:rPr>
                        <a:t>65GC 5’strand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5’ 35 </a:t>
                      </a:r>
                      <a:r>
                        <a:rPr 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Ts</a:t>
                      </a: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en-US" sz="900" b="1" dirty="0" smtClean="0">
                          <a:latin typeface="Calibri"/>
                          <a:ea typeface="ＭＳ 明朝"/>
                          <a:cs typeface="Calibri"/>
                        </a:rPr>
                        <a:t>CGACGGAGGAGCAGCACCAGACTCGCTCGTCAGTCACGTG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 </a:t>
                      </a:r>
                      <a:r>
                        <a:rPr lang="en-US" sz="9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GGG</a:t>
                      </a:r>
                      <a:r>
                        <a:rPr lang="en-US" sz="900" b="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3’</a:t>
                      </a:r>
                      <a:endParaRPr lang="en-US" sz="900" dirty="0"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libri"/>
                          <a:ea typeface="ＭＳ 明朝"/>
                          <a:cs typeface="Calibri"/>
                        </a:rPr>
                        <a:t>20GC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libri"/>
                          <a:ea typeface="ＭＳ 明朝"/>
                          <a:cs typeface="Calibri"/>
                        </a:rPr>
                        <a:t>3’ 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libri"/>
                          <a:ea typeface="ＭＳ 明朝"/>
                          <a:cs typeface="Calibri"/>
                        </a:rPr>
                        <a:t>5’ 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fluorescein - </a:t>
                      </a:r>
                      <a:r>
                        <a:rPr lang="en-US" sz="900" b="1" dirty="0" smtClean="0">
                          <a:latin typeface="Calibri"/>
                          <a:ea typeface="ＭＳ 明朝"/>
                          <a:cs typeface="Calibri"/>
                        </a:rPr>
                        <a:t>CATATGAATTATGATAGATTATTGTAATTCTATTACTTAG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 </a:t>
                      </a:r>
                      <a:r>
                        <a:rPr lang="en-US" sz="900" dirty="0">
                          <a:latin typeface="Calibri"/>
                          <a:ea typeface="ＭＳ 明朝"/>
                          <a:cs typeface="Calibri"/>
                        </a:rPr>
                        <a:t>G </a:t>
                      </a:r>
                      <a:r>
                        <a:rPr lang="en-US" sz="900" u="sng" dirty="0" smtClean="0">
                          <a:latin typeface="Calibri"/>
                          <a:ea typeface="ＭＳ 明朝"/>
                          <a:cs typeface="Calibri"/>
                        </a:rPr>
                        <a:t>CTACGCTATGTCGTCAAGTTCACACTGTTACTAG</a:t>
                      </a:r>
                      <a:endParaRPr lang="en-US" sz="900" dirty="0"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libri"/>
                          <a:ea typeface="ＭＳ 明朝"/>
                          <a:cs typeface="Calibri"/>
                        </a:rPr>
                        <a:t>35GC 3’strand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5’ fluorescein - </a:t>
                      </a:r>
                      <a:r>
                        <a:rPr lang="en-US" sz="900" b="1" dirty="0" smtClean="0">
                          <a:latin typeface="Calibri"/>
                          <a:ea typeface="ＭＳ 明朝"/>
                          <a:cs typeface="Calibri"/>
                        </a:rPr>
                        <a:t>CTATTGAGTTATGAGAGATTCTTCTGATTCTCTTACGTAG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 </a:t>
                      </a:r>
                      <a:r>
                        <a:rPr lang="en-US" sz="900" dirty="0">
                          <a:latin typeface="Calibri"/>
                          <a:ea typeface="ＭＳ 明朝"/>
                          <a:cs typeface="Calibri"/>
                        </a:rPr>
                        <a:t>G </a:t>
                      </a:r>
                      <a:r>
                        <a:rPr lang="en-US" sz="900" u="sng" dirty="0" smtClean="0">
                          <a:latin typeface="Calibri"/>
                          <a:ea typeface="ＭＳ 明朝"/>
                          <a:cs typeface="Calibri"/>
                        </a:rPr>
                        <a:t>CTACGCTATGTCGTCAAGTTCACACTGTTACTAG </a:t>
                      </a:r>
                      <a:endParaRPr lang="en-US" sz="900" dirty="0"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libri"/>
                          <a:ea typeface="ＭＳ 明朝"/>
                          <a:cs typeface="Calibri"/>
                        </a:rPr>
                        <a:t>50GC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libri"/>
                          <a:ea typeface="ＭＳ 明朝"/>
                          <a:cs typeface="Calibri"/>
                        </a:rPr>
                        <a:t>3’ 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5’ fluorescein - </a:t>
                      </a:r>
                      <a:r>
                        <a:rPr lang="en-US" sz="900" b="1" dirty="0" smtClean="0">
                          <a:latin typeface="Calibri"/>
                          <a:ea typeface="ＭＳ 明朝"/>
                          <a:cs typeface="Calibri"/>
                        </a:rPr>
                        <a:t>CACATGACTGACGAGAGAGTCTTGTGATGCTCCTACGTAG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 </a:t>
                      </a:r>
                      <a:r>
                        <a:rPr lang="en-US" sz="900" dirty="0">
                          <a:latin typeface="Calibri"/>
                          <a:ea typeface="ＭＳ 明朝"/>
                          <a:cs typeface="Calibri"/>
                        </a:rPr>
                        <a:t>G </a:t>
                      </a:r>
                      <a:r>
                        <a:rPr lang="en-US" sz="900" u="sng" dirty="0" smtClean="0">
                          <a:latin typeface="Calibri"/>
                          <a:ea typeface="ＭＳ 明朝"/>
                          <a:cs typeface="Calibri"/>
                        </a:rPr>
                        <a:t>CTACGCTATGTCGTCAAGTTCACACTGTTACTAG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 </a:t>
                      </a:r>
                      <a:endParaRPr lang="en-US" sz="900" dirty="0"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Calibri"/>
                          <a:ea typeface="ＭＳ 明朝"/>
                          <a:cs typeface="Calibri"/>
                        </a:rPr>
                        <a:t>65GC 3’strand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5’ fluorescein - </a:t>
                      </a:r>
                      <a:r>
                        <a:rPr lang="en-US" sz="900" b="1" dirty="0" smtClean="0">
                          <a:latin typeface="Calibri"/>
                          <a:ea typeface="ＭＳ 明朝"/>
                          <a:cs typeface="Calibri"/>
                        </a:rPr>
                        <a:t>CACGTGACTGACGAGCGAGTCTGGTGCTGCTCCTCCGTCG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 </a:t>
                      </a:r>
                      <a:r>
                        <a:rPr lang="en-US" sz="900" dirty="0">
                          <a:latin typeface="Calibri"/>
                          <a:ea typeface="ＭＳ 明朝"/>
                          <a:cs typeface="Calibri"/>
                        </a:rPr>
                        <a:t>G </a:t>
                      </a:r>
                      <a:r>
                        <a:rPr lang="en-US" sz="900" u="sng" dirty="0" smtClean="0">
                          <a:latin typeface="Calibri"/>
                          <a:ea typeface="ＭＳ 明朝"/>
                          <a:cs typeface="Calibri"/>
                        </a:rPr>
                        <a:t>CTACGCTATGTCGTCAAGTTCACACTGTTACTAG</a:t>
                      </a:r>
                      <a:r>
                        <a:rPr lang="en-US" sz="900" dirty="0" smtClean="0">
                          <a:latin typeface="Calibri"/>
                          <a:ea typeface="ＭＳ 明朝"/>
                          <a:cs typeface="Calibri"/>
                        </a:rPr>
                        <a:t> </a:t>
                      </a:r>
                      <a:endParaRPr lang="en-US" sz="900" dirty="0"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65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libri"/>
                          <a:ea typeface="ＭＳ 明朝"/>
                          <a:cs typeface="Calibri"/>
                        </a:rPr>
                        <a:t>Primer 34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libri"/>
                          <a:ea typeface="ＭＳ 明朝"/>
                          <a:cs typeface="Calibri"/>
                        </a:rPr>
                        <a:t>5’ CTAGTAACAGTGTGAACTTGACGACATAGCGTAG 3’</a:t>
                      </a:r>
                    </a:p>
                  </a:txBody>
                  <a:tcPr marL="34038" marR="3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46583" y="4695978"/>
            <a:ext cx="2846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DNA substrates for unwinding by helicase</a:t>
            </a:r>
            <a:endParaRPr lang="en-US" sz="1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88879" y="4340596"/>
            <a:ext cx="4836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Underlined region represents primer annealing site; Bold letters indicate dsDNA region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020588" y="7749500"/>
            <a:ext cx="4836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Underlined region represents primer annealing site; Bold letters indicate dsDNA region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03103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7470" y="143171"/>
            <a:ext cx="4192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Table 2 </a:t>
            </a:r>
            <a:r>
              <a:rPr lang="en-US" sz="1200" b="1" dirty="0">
                <a:latin typeface="Arial"/>
                <a:cs typeface="Arial"/>
              </a:rPr>
              <a:t>: DNA substrates for 2-AP fluorescence </a:t>
            </a:r>
            <a:r>
              <a:rPr lang="en-US" sz="1200" b="1" dirty="0" smtClean="0">
                <a:latin typeface="Arial"/>
                <a:cs typeface="Arial"/>
              </a:rPr>
              <a:t>assay </a:t>
            </a:r>
            <a:endParaRPr lang="en-US" sz="1200" b="1" dirty="0">
              <a:latin typeface="Arial"/>
              <a:cs typeface="Aria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647286"/>
              </p:ext>
            </p:extLst>
          </p:nvPr>
        </p:nvGraphicFramePr>
        <p:xfrm>
          <a:off x="300492" y="541651"/>
          <a:ext cx="6332905" cy="3607104"/>
        </p:xfrm>
        <a:graphic>
          <a:graphicData uri="http://schemas.openxmlformats.org/drawingml/2006/table">
            <a:tbl>
              <a:tblPr/>
              <a:tblGrid>
                <a:gridCol w="2923925"/>
                <a:gridCol w="3408980"/>
              </a:tblGrid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mbria"/>
                          <a:ea typeface="ＭＳ 明朝"/>
                          <a:cs typeface="Arial"/>
                        </a:rPr>
                        <a:t>DNA substrate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mbria"/>
                          <a:ea typeface="ＭＳ 明朝"/>
                          <a:cs typeface="Arial"/>
                        </a:rPr>
                        <a:t>Sequences annealed</a:t>
                      </a:r>
                      <a:endParaRPr lang="en-US" sz="11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Primer template (N+1)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ＭＳ 明朝"/>
                          <a:cs typeface="Arial"/>
                        </a:rPr>
                        <a:t>2AP lead + P34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ＭＳ 明朝"/>
                          <a:cs typeface="Arial"/>
                        </a:rPr>
                        <a:t>Primer template (N+2)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ＭＳ 明朝"/>
                          <a:cs typeface="Arial"/>
                        </a:rPr>
                        <a:t>2AP lead + P33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Primer template (N+3)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ＭＳ 明朝"/>
                          <a:cs typeface="Arial"/>
                        </a:rPr>
                        <a:t>2AP lead + P32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ＭＳ 明朝"/>
                          <a:cs typeface="Arial"/>
                        </a:rPr>
                        <a:t>Primer template (N+4)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ＭＳ 明朝"/>
                          <a:cs typeface="Arial"/>
                        </a:rPr>
                        <a:t>2AP lead + P31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Primer template (N+5)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ＭＳ 明朝"/>
                          <a:cs typeface="Arial"/>
                        </a:rPr>
                        <a:t>2AP lead + P30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ＭＳ 明朝"/>
                          <a:cs typeface="Arial"/>
                        </a:rPr>
                        <a:t>(+1 lag no gap)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mbria"/>
                          <a:ea typeface="ＭＳ 明朝"/>
                          <a:cs typeface="Arial"/>
                        </a:rPr>
                        <a:t>2AP lag + P34 + (3’strand +1 lag)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mbria"/>
                          <a:ea typeface="ＭＳ 明朝"/>
                          <a:cs typeface="Arial"/>
                        </a:rPr>
                        <a:t>(+1 lead no gap)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mbria"/>
                          <a:ea typeface="ＭＳ 明朝"/>
                          <a:cs typeface="Arial"/>
                        </a:rPr>
                        <a:t>2AP lead + P34 + (5’strand +1 lead)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(+1 lag 1 gap)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2AP lag + P33 + (3’strand +1 lag)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(+1 lead 1 gap)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2AP lead + P33 + (5’strand +1 lead)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(+1 lag 2 gap)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2AP lag + P32 + (3’strand +1 lag)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(+1 lead 2 gap)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2AP lead + P32 + (5’strand +1 lead)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(+1 lag 3 gap)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2AP lag + P31 + (3’strand +1 lag)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(+2 lag no gap)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2AP lag + P33 + (3’strand +2 lag)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(+2 lag 1 gap)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2AP lag + P32 + (3’strand +2 lag)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(+2 </a:t>
                      </a:r>
                      <a:r>
                        <a:rPr lang="en-US" sz="1100" dirty="0" smtClean="0">
                          <a:latin typeface="Cambria"/>
                          <a:ea typeface="ＭＳ 明朝"/>
                          <a:cs typeface="Arial"/>
                        </a:rPr>
                        <a:t>lag 2 </a:t>
                      </a:r>
                      <a:r>
                        <a:rPr lang="en-US" sz="1100" dirty="0">
                          <a:latin typeface="Cambria"/>
                          <a:ea typeface="ＭＳ 明朝"/>
                          <a:cs typeface="Arial"/>
                        </a:rPr>
                        <a:t>gap)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mbria"/>
                          <a:ea typeface="ＭＳ 明朝"/>
                          <a:cs typeface="Arial"/>
                        </a:rPr>
                        <a:t>2AP lag + P31 + (3’strand +2 lag)</a:t>
                      </a:r>
                    </a:p>
                  </a:txBody>
                  <a:tcPr marL="59505" marR="595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716878"/>
              </p:ext>
            </p:extLst>
          </p:nvPr>
        </p:nvGraphicFramePr>
        <p:xfrm>
          <a:off x="300492" y="4328053"/>
          <a:ext cx="6332905" cy="4771428"/>
        </p:xfrm>
        <a:graphic>
          <a:graphicData uri="http://schemas.openxmlformats.org/drawingml/2006/table">
            <a:tbl>
              <a:tblPr/>
              <a:tblGrid>
                <a:gridCol w="1168734"/>
                <a:gridCol w="5164171"/>
              </a:tblGrid>
              <a:tr h="1625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Arial"/>
                        </a:rPr>
                        <a:t>DNA name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ＭＳ 明朝"/>
                          <a:cs typeface="Arial"/>
                        </a:rPr>
                        <a:t>Sequence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Arial"/>
                        </a:rPr>
                        <a:t>2AP lead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Courier New"/>
                        </a:rPr>
                        <a:t>3’GATCATTGTCACACTTGAACTGCTGTATCGCATC</a:t>
                      </a: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Calibri"/>
                          <a:ea typeface="ＭＳ 明朝"/>
                          <a:cs typeface="Courier New"/>
                        </a:rPr>
                        <a:t>X</a:t>
                      </a:r>
                      <a:r>
                        <a:rPr lang="en-US" sz="1100" dirty="0">
                          <a:latin typeface="Calibri"/>
                          <a:ea typeface="ＭＳ 明朝"/>
                          <a:cs typeface="Courier New"/>
                        </a:rPr>
                        <a:t>TGCGATCACGACACTAGCTAACGAACAT 5’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Arial"/>
                        </a:rPr>
                        <a:t>2AP lag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Courier New"/>
                        </a:rPr>
                        <a:t>5’TTTTTTTTTTTTTTTTTTTTTTTTTGACCATAACC</a:t>
                      </a: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Calibri"/>
                          <a:ea typeface="ＭＳ 明朝"/>
                          <a:cs typeface="Courier New"/>
                        </a:rPr>
                        <a:t>X</a:t>
                      </a:r>
                      <a:r>
                        <a:rPr lang="en-US" sz="1100" dirty="0">
                          <a:latin typeface="Calibri"/>
                          <a:ea typeface="ＭＳ 明朝"/>
                          <a:cs typeface="Courier New"/>
                        </a:rPr>
                        <a:t>TCGCTAGTGCTGTGATCGATTGCTTGTA 3’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Arial"/>
                        </a:rPr>
                        <a:t>P34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ＭＳ 明朝"/>
                          <a:cs typeface="Courier New"/>
                        </a:rPr>
                        <a:t>5’ CTAGTAACAGTGTGAACTTGACGACATAGCGTAG 3’</a:t>
                      </a:r>
                      <a:endParaRPr lang="en-US" sz="11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Arial"/>
                        </a:rPr>
                        <a:t>P33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ＭＳ 明朝"/>
                          <a:cs typeface="Courier New"/>
                        </a:rPr>
                        <a:t>5’ CTAGTAACAGTGTGAACTTGACGACATAGCGTA 3’</a:t>
                      </a:r>
                      <a:endParaRPr lang="en-US" sz="11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Arial"/>
                        </a:rPr>
                        <a:t>P32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ＭＳ 明朝"/>
                          <a:cs typeface="Courier New"/>
                        </a:rPr>
                        <a:t>5’ CTAGTAACAGTGTGAACTTGACGACATAGCGT 3’</a:t>
                      </a:r>
                      <a:endParaRPr lang="en-US" sz="11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ＭＳ 明朝"/>
                          <a:cs typeface="Arial"/>
                        </a:rPr>
                        <a:t>P31</a:t>
                      </a:r>
                      <a:endParaRPr lang="en-US" sz="11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Courier New"/>
                        </a:rPr>
                        <a:t>5’ CTAGTAACAGTGTGAACTTGACGACATAGCG 3’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ＭＳ 明朝"/>
                          <a:cs typeface="Arial"/>
                        </a:rPr>
                        <a:t>P30</a:t>
                      </a:r>
                      <a:endParaRPr lang="en-US" sz="11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Courier New"/>
                        </a:rPr>
                        <a:t>5’ CTAGTAACAGTGTGAACTTGACGACATAGC 3’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ＭＳ 明朝"/>
                          <a:cs typeface="Arial"/>
                        </a:rPr>
                        <a:t>3’ strand +1 lag</a:t>
                      </a:r>
                      <a:endParaRPr lang="en-US" sz="11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Courier New"/>
                        </a:rPr>
                        <a:t>3’GATCATTGTCACACTTGAACTGCTGTATCGCATCTAGCGATCACGACACTAGCTAACGAACAT 5’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Arial"/>
                        </a:rPr>
                        <a:t>5’ strand +1 lead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Courier New"/>
                        </a:rPr>
                        <a:t>5’TTTTTTTTTTTTTTTTTTTTTTTTTGACCATAACATACGCTAGTGCTGTGATCGATTGCTTGTA 3’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ＭＳ 明朝"/>
                          <a:cs typeface="Arial"/>
                        </a:rPr>
                        <a:t>3’ strand +2 lag</a:t>
                      </a:r>
                      <a:endParaRPr lang="en-US" sz="110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Courier New"/>
                        </a:rPr>
                        <a:t>3’GATCATTGTCACACTTGAACTGCTGTATCGCATGTAGCGATCACGACACTAGCTAACGAACAT 5’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3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Arial"/>
                        </a:rPr>
                        <a:t>5’ strand +2 lead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ＭＳ 明朝"/>
                          <a:cs typeface="Courier New"/>
                        </a:rPr>
                        <a:t>5’TTTTTTTTTTTTTTTTTTTTTTTTTGACCATAACGTACGCTAGTGCTGTGATCGATTGCTTGTA 3’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+mn-lt"/>
                          <a:ea typeface="ＭＳ 明朝"/>
                          <a:cs typeface="Arial"/>
                        </a:rPr>
                        <a:t>8 </a:t>
                      </a:r>
                      <a:r>
                        <a:rPr lang="en-US" sz="1100" dirty="0" err="1" smtClean="0">
                          <a:latin typeface="+mn-lt"/>
                          <a:ea typeface="ＭＳ 明朝"/>
                          <a:cs typeface="Arial"/>
                        </a:rPr>
                        <a:t>mer</a:t>
                      </a:r>
                      <a:r>
                        <a:rPr lang="en-US" sz="1100" dirty="0" smtClean="0">
                          <a:latin typeface="+mn-lt"/>
                          <a:ea typeface="ＭＳ 明朝"/>
                          <a:cs typeface="Arial"/>
                        </a:rPr>
                        <a:t> ssDNA-2AP-7</a:t>
                      </a:r>
                      <a:endParaRPr lang="en-US" sz="1100" dirty="0" smtClean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5’ CGAACC</a:t>
                      </a:r>
                      <a:r>
                        <a:rPr lang="en-US" sz="1100" b="1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 3’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ＭＳ 明朝"/>
                          <a:cs typeface="Arial"/>
                        </a:rPr>
                        <a:t>8 </a:t>
                      </a:r>
                      <a:r>
                        <a:rPr lang="en-US" sz="1100" dirty="0" err="1" smtClean="0">
                          <a:latin typeface="Calibri"/>
                          <a:ea typeface="ＭＳ 明朝"/>
                          <a:cs typeface="Arial"/>
                        </a:rPr>
                        <a:t>mer</a:t>
                      </a:r>
                      <a:r>
                        <a:rPr lang="en-US" sz="1100" dirty="0" smtClean="0">
                          <a:latin typeface="Calibri"/>
                          <a:ea typeface="ＭＳ 明朝"/>
                          <a:cs typeface="Arial"/>
                        </a:rPr>
                        <a:t> ssDNA-2AP-6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5’ GAACC</a:t>
                      </a: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 3’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+mn-lt"/>
                          <a:ea typeface="ＭＳ 明朝"/>
                          <a:cs typeface="Arial"/>
                        </a:rPr>
                        <a:t>8 </a:t>
                      </a:r>
                      <a:r>
                        <a:rPr lang="en-US" sz="1100" dirty="0" err="1" smtClean="0">
                          <a:latin typeface="+mn-lt"/>
                          <a:ea typeface="ＭＳ 明朝"/>
                          <a:cs typeface="Arial"/>
                        </a:rPr>
                        <a:t>mer</a:t>
                      </a:r>
                      <a:r>
                        <a:rPr lang="en-US" sz="1100" dirty="0" smtClean="0">
                          <a:latin typeface="+mn-lt"/>
                          <a:ea typeface="ＭＳ 明朝"/>
                          <a:cs typeface="Arial"/>
                        </a:rPr>
                        <a:t> ssDNA-2AP-5</a:t>
                      </a:r>
                      <a:endParaRPr lang="en-US" sz="1100" dirty="0" smtClean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5’ AACC</a:t>
                      </a:r>
                      <a:r>
                        <a:rPr lang="en-US" sz="1100" b="1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TCG 3’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+mn-lt"/>
                          <a:ea typeface="ＭＳ 明朝"/>
                          <a:cs typeface="Arial"/>
                        </a:rPr>
                        <a:t>8 </a:t>
                      </a:r>
                      <a:r>
                        <a:rPr lang="en-US" sz="1100" dirty="0" err="1" smtClean="0">
                          <a:latin typeface="+mn-lt"/>
                          <a:ea typeface="ＭＳ 明朝"/>
                          <a:cs typeface="Arial"/>
                        </a:rPr>
                        <a:t>mer</a:t>
                      </a:r>
                      <a:r>
                        <a:rPr lang="en-US" sz="1100" dirty="0" smtClean="0">
                          <a:latin typeface="+mn-lt"/>
                          <a:ea typeface="ＭＳ 明朝"/>
                          <a:cs typeface="Arial"/>
                        </a:rPr>
                        <a:t> ssDNA-2AP-4</a:t>
                      </a:r>
                      <a:endParaRPr lang="en-US" sz="1100" dirty="0" smtClean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5’ ACC</a:t>
                      </a:r>
                      <a:r>
                        <a:rPr lang="en-US" sz="1100" b="1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TCGA 3’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+mn-lt"/>
                          <a:ea typeface="ＭＳ 明朝"/>
                          <a:cs typeface="Arial"/>
                        </a:rPr>
                        <a:t>8 </a:t>
                      </a:r>
                      <a:r>
                        <a:rPr lang="en-US" sz="1100" dirty="0" err="1" smtClean="0">
                          <a:latin typeface="+mn-lt"/>
                          <a:ea typeface="ＭＳ 明朝"/>
                          <a:cs typeface="Arial"/>
                        </a:rPr>
                        <a:t>mer</a:t>
                      </a:r>
                      <a:r>
                        <a:rPr lang="en-US" sz="1100" dirty="0" smtClean="0">
                          <a:latin typeface="+mn-lt"/>
                          <a:ea typeface="ＭＳ 明朝"/>
                          <a:cs typeface="Arial"/>
                        </a:rPr>
                        <a:t> ssDNA-2AP-3</a:t>
                      </a:r>
                      <a:endParaRPr lang="en-US" sz="1100" dirty="0" smtClean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5’ CC</a:t>
                      </a:r>
                      <a:r>
                        <a:rPr lang="en-US" sz="1100" b="1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TCGAA 3’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+mn-lt"/>
                          <a:ea typeface="ＭＳ 明朝"/>
                          <a:cs typeface="Arial"/>
                        </a:rPr>
                        <a:t>8 </a:t>
                      </a:r>
                      <a:r>
                        <a:rPr lang="en-US" sz="1100" dirty="0" err="1" smtClean="0">
                          <a:latin typeface="+mn-lt"/>
                          <a:ea typeface="ＭＳ 明朝"/>
                          <a:cs typeface="Arial"/>
                        </a:rPr>
                        <a:t>mer</a:t>
                      </a:r>
                      <a:r>
                        <a:rPr lang="en-US" sz="1100" dirty="0" smtClean="0">
                          <a:latin typeface="+mn-lt"/>
                          <a:ea typeface="ＭＳ 明朝"/>
                          <a:cs typeface="Arial"/>
                        </a:rPr>
                        <a:t> ssDNA-2AP-2</a:t>
                      </a:r>
                      <a:endParaRPr lang="en-US" sz="1100" dirty="0" smtClean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5’ C</a:t>
                      </a: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TCGAAC 3’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endParaRPr lang="en-US" sz="1100" dirty="0">
                        <a:latin typeface="Cambria"/>
                        <a:ea typeface="ＭＳ 明朝"/>
                        <a:cs typeface="Arial"/>
                      </a:endParaRPr>
                    </a:p>
                  </a:txBody>
                  <a:tcPr marL="41653" marR="41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70558" y="4083660"/>
            <a:ext cx="2429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X</a:t>
            </a:r>
            <a:r>
              <a:rPr lang="en-US" sz="1200" dirty="0" smtClean="0"/>
              <a:t> represent the 2 </a:t>
            </a:r>
            <a:r>
              <a:rPr lang="en-US" sz="1200" dirty="0" err="1" smtClean="0"/>
              <a:t>aminopurine</a:t>
            </a:r>
            <a:r>
              <a:rPr lang="en-US" sz="1200" dirty="0" smtClean="0"/>
              <a:t> base</a:t>
            </a:r>
            <a:endParaRPr lang="en-US" sz="1200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2492547" y="841819"/>
            <a:ext cx="365759" cy="102709"/>
            <a:chOff x="545130" y="753012"/>
            <a:chExt cx="539594" cy="103530"/>
          </a:xfrm>
          <a:effectLst/>
        </p:grpSpPr>
        <p:cxnSp>
          <p:nvCxnSpPr>
            <p:cNvPr id="9" name="Straight Connector 8"/>
            <p:cNvCxnSpPr/>
            <p:nvPr/>
          </p:nvCxnSpPr>
          <p:spPr>
            <a:xfrm>
              <a:off x="916416" y="815109"/>
              <a:ext cx="0" cy="38786"/>
            </a:xfrm>
            <a:prstGeom prst="line">
              <a:avLst/>
            </a:prstGeom>
            <a:ln w="12700" cmpd="sng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0" name="Group 48"/>
            <p:cNvGrpSpPr>
              <a:grpSpLocks noChangeAspect="1"/>
            </p:cNvGrpSpPr>
            <p:nvPr/>
          </p:nvGrpSpPr>
          <p:grpSpPr>
            <a:xfrm>
              <a:off x="545130" y="753012"/>
              <a:ext cx="539594" cy="103530"/>
              <a:chOff x="2494689" y="583942"/>
              <a:chExt cx="1757823" cy="337267"/>
            </a:xfrm>
          </p:grpSpPr>
          <p:grpSp>
            <p:nvGrpSpPr>
              <p:cNvPr id="11" name="Group 49"/>
              <p:cNvGrpSpPr/>
              <p:nvPr/>
            </p:nvGrpSpPr>
            <p:grpSpPr>
              <a:xfrm>
                <a:off x="2494689" y="583942"/>
                <a:ext cx="1757823" cy="337267"/>
                <a:chOff x="229906" y="0"/>
                <a:chExt cx="1613959" cy="337267"/>
              </a:xfrm>
            </p:grpSpPr>
            <p:cxnSp>
              <p:nvCxnSpPr>
                <p:cNvPr id="13" name="Straight Connector 12"/>
                <p:cNvCxnSpPr/>
                <p:nvPr/>
              </p:nvCxnSpPr>
              <p:spPr>
                <a:xfrm flipV="1">
                  <a:off x="244669" y="0"/>
                  <a:ext cx="827671" cy="0"/>
                </a:xfrm>
                <a:prstGeom prst="line">
                  <a:avLst/>
                </a:prstGeom>
                <a:ln w="12700" cmpd="sng"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229906" y="335327"/>
                  <a:ext cx="1613959" cy="1940"/>
                </a:xfrm>
                <a:prstGeom prst="line">
                  <a:avLst/>
                </a:prstGeom>
                <a:ln w="12700" cmpd="sng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048542" y="6807"/>
                  <a:ext cx="0" cy="126352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1188502" y="198087"/>
                  <a:ext cx="0" cy="126352"/>
                </a:xfrm>
                <a:prstGeom prst="line">
                  <a:avLst/>
                </a:prstGeom>
                <a:ln w="19050" cmpd="sng">
                  <a:solidFill>
                    <a:srgbClr val="FF000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Straight Connector 11"/>
              <p:cNvCxnSpPr/>
              <p:nvPr/>
            </p:nvCxnSpPr>
            <p:spPr>
              <a:xfrm>
                <a:off x="3386315" y="782029"/>
                <a:ext cx="0" cy="126352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Group 16"/>
          <p:cNvGrpSpPr/>
          <p:nvPr/>
        </p:nvGrpSpPr>
        <p:grpSpPr>
          <a:xfrm>
            <a:off x="2496355" y="1302431"/>
            <a:ext cx="358831" cy="100141"/>
            <a:chOff x="4123032" y="4583548"/>
            <a:chExt cx="614258" cy="159388"/>
          </a:xfrm>
          <a:effectLst/>
        </p:grpSpPr>
        <p:cxnSp>
          <p:nvCxnSpPr>
            <p:cNvPr id="18" name="Straight Connector 17"/>
            <p:cNvCxnSpPr/>
            <p:nvPr/>
          </p:nvCxnSpPr>
          <p:spPr>
            <a:xfrm>
              <a:off x="4596758" y="4677161"/>
              <a:ext cx="0" cy="59712"/>
            </a:xfrm>
            <a:prstGeom prst="line">
              <a:avLst/>
            </a:prstGeom>
            <a:ln w="19050" cmpd="sng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9" name="Group 64"/>
            <p:cNvGrpSpPr/>
            <p:nvPr/>
          </p:nvGrpSpPr>
          <p:grpSpPr>
            <a:xfrm>
              <a:off x="4123032" y="4583548"/>
              <a:ext cx="614258" cy="159388"/>
              <a:chOff x="602909" y="753012"/>
              <a:chExt cx="473096" cy="10353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916416" y="815109"/>
                <a:ext cx="0" cy="38786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21" name="Group 66"/>
              <p:cNvGrpSpPr>
                <a:grpSpLocks noChangeAspect="1"/>
              </p:cNvGrpSpPr>
              <p:nvPr/>
            </p:nvGrpSpPr>
            <p:grpSpPr>
              <a:xfrm>
                <a:off x="602909" y="753012"/>
                <a:ext cx="473096" cy="103530"/>
                <a:chOff x="2682885" y="583942"/>
                <a:chExt cx="1541208" cy="337267"/>
              </a:xfrm>
            </p:grpSpPr>
            <p:grpSp>
              <p:nvGrpSpPr>
                <p:cNvPr id="22" name="Group 67"/>
                <p:cNvGrpSpPr/>
                <p:nvPr/>
              </p:nvGrpSpPr>
              <p:grpSpPr>
                <a:xfrm>
                  <a:off x="2682885" y="583942"/>
                  <a:ext cx="1541208" cy="337267"/>
                  <a:chOff x="402702" y="0"/>
                  <a:chExt cx="1415075" cy="337267"/>
                </a:xfrm>
              </p:grpSpPr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1188502" y="198087"/>
                    <a:ext cx="0" cy="126352"/>
                  </a:xfrm>
                  <a:prstGeom prst="line">
                    <a:avLst/>
                  </a:prstGeom>
                  <a:ln w="12700" cmpd="sng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 flipV="1">
                    <a:off x="402702" y="0"/>
                    <a:ext cx="651675" cy="0"/>
                  </a:xfrm>
                  <a:prstGeom prst="line">
                    <a:avLst/>
                  </a:prstGeom>
                  <a:ln w="12700" cmpd="sng"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411437" y="335327"/>
                    <a:ext cx="1406340" cy="1940"/>
                  </a:xfrm>
                  <a:prstGeom prst="line">
                    <a:avLst/>
                  </a:prstGeom>
                  <a:ln w="12700" cmpd="sng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>
                    <a:off x="1048542" y="6807"/>
                    <a:ext cx="0" cy="126352"/>
                  </a:xfrm>
                  <a:prstGeom prst="line">
                    <a:avLst/>
                  </a:prstGeom>
                  <a:ln w="12700" cmpd="sng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3386315" y="782029"/>
                  <a:ext cx="0" cy="126352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8" name="Group 27"/>
          <p:cNvGrpSpPr/>
          <p:nvPr/>
        </p:nvGrpSpPr>
        <p:grpSpPr>
          <a:xfrm>
            <a:off x="2492547" y="1073447"/>
            <a:ext cx="365759" cy="100141"/>
            <a:chOff x="605830" y="753012"/>
            <a:chExt cx="519674" cy="103530"/>
          </a:xfrm>
          <a:effectLst/>
        </p:grpSpPr>
        <p:cxnSp>
          <p:nvCxnSpPr>
            <p:cNvPr id="29" name="Straight Connector 28"/>
            <p:cNvCxnSpPr/>
            <p:nvPr/>
          </p:nvCxnSpPr>
          <p:spPr>
            <a:xfrm>
              <a:off x="916415" y="815109"/>
              <a:ext cx="0" cy="38786"/>
            </a:xfrm>
            <a:prstGeom prst="line">
              <a:avLst/>
            </a:prstGeom>
            <a:ln w="19050" cmpd="sng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0" name="Group 76"/>
            <p:cNvGrpSpPr>
              <a:grpSpLocks noChangeAspect="1"/>
            </p:cNvGrpSpPr>
            <p:nvPr/>
          </p:nvGrpSpPr>
          <p:grpSpPr>
            <a:xfrm>
              <a:off x="605830" y="753012"/>
              <a:ext cx="519674" cy="103530"/>
              <a:chOff x="2692398" y="583942"/>
              <a:chExt cx="1692945" cy="337267"/>
            </a:xfrm>
          </p:grpSpPr>
          <p:grpSp>
            <p:nvGrpSpPr>
              <p:cNvPr id="31" name="Group 77"/>
              <p:cNvGrpSpPr/>
              <p:nvPr/>
            </p:nvGrpSpPr>
            <p:grpSpPr>
              <a:xfrm>
                <a:off x="2692398" y="583942"/>
                <a:ext cx="1692945" cy="337267"/>
                <a:chOff x="411437" y="0"/>
                <a:chExt cx="1554395" cy="337267"/>
              </a:xfrm>
            </p:grpSpPr>
            <p:cxnSp>
              <p:nvCxnSpPr>
                <p:cNvPr id="33" name="Straight Connector 32"/>
                <p:cNvCxnSpPr/>
                <p:nvPr/>
              </p:nvCxnSpPr>
              <p:spPr>
                <a:xfrm>
                  <a:off x="1188502" y="198087"/>
                  <a:ext cx="0" cy="126352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flipV="1">
                  <a:off x="416541" y="0"/>
                  <a:ext cx="651675" cy="0"/>
                </a:xfrm>
                <a:prstGeom prst="line">
                  <a:avLst/>
                </a:prstGeom>
                <a:ln w="12700" cmpd="sng"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411437" y="335327"/>
                  <a:ext cx="1554395" cy="1940"/>
                </a:xfrm>
                <a:prstGeom prst="line">
                  <a:avLst/>
                </a:prstGeom>
                <a:ln w="12700" cmpd="sng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1048542" y="6807"/>
                  <a:ext cx="0" cy="126352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>
              <a:xfrm>
                <a:off x="3386315" y="782029"/>
                <a:ext cx="0" cy="126352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Group 36"/>
          <p:cNvGrpSpPr/>
          <p:nvPr/>
        </p:nvGrpSpPr>
        <p:grpSpPr>
          <a:xfrm>
            <a:off x="2492546" y="1508552"/>
            <a:ext cx="365760" cy="100141"/>
            <a:chOff x="5119401" y="5097662"/>
            <a:chExt cx="745018" cy="159388"/>
          </a:xfrm>
          <a:effectLst/>
        </p:grpSpPr>
        <p:cxnSp>
          <p:nvCxnSpPr>
            <p:cNvPr id="38" name="Straight Connector 37"/>
            <p:cNvCxnSpPr/>
            <p:nvPr/>
          </p:nvCxnSpPr>
          <p:spPr>
            <a:xfrm>
              <a:off x="5659802" y="5189037"/>
              <a:ext cx="0" cy="59711"/>
            </a:xfrm>
            <a:prstGeom prst="line">
              <a:avLst/>
            </a:prstGeom>
            <a:ln w="19050" cmpd="sng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9" name="Group 38"/>
            <p:cNvGrpSpPr/>
            <p:nvPr/>
          </p:nvGrpSpPr>
          <p:grpSpPr>
            <a:xfrm>
              <a:off x="5119401" y="5097662"/>
              <a:ext cx="745018" cy="159388"/>
              <a:chOff x="4123032" y="4583548"/>
              <a:chExt cx="745018" cy="159388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4596758" y="4677161"/>
                <a:ext cx="0" cy="59712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/>
            </p:nvGrpSpPr>
            <p:grpSpPr>
              <a:xfrm>
                <a:off x="4123032" y="4583548"/>
                <a:ext cx="745018" cy="159388"/>
                <a:chOff x="602909" y="753012"/>
                <a:chExt cx="573806" cy="103530"/>
              </a:xfrm>
            </p:grpSpPr>
            <p:cxnSp>
              <p:nvCxnSpPr>
                <p:cNvPr id="42" name="Straight Connector 41"/>
                <p:cNvCxnSpPr/>
                <p:nvPr/>
              </p:nvCxnSpPr>
              <p:spPr>
                <a:xfrm>
                  <a:off x="916416" y="815109"/>
                  <a:ext cx="0" cy="38786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grpSp>
              <p:nvGrpSpPr>
                <p:cNvPr id="43" name="Group 42"/>
                <p:cNvGrpSpPr>
                  <a:grpSpLocks noChangeAspect="1"/>
                </p:cNvGrpSpPr>
                <p:nvPr/>
              </p:nvGrpSpPr>
              <p:grpSpPr>
                <a:xfrm>
                  <a:off x="602909" y="753012"/>
                  <a:ext cx="573806" cy="103530"/>
                  <a:chOff x="2682885" y="583942"/>
                  <a:chExt cx="1869292" cy="337267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2682885" y="583942"/>
                    <a:ext cx="1869292" cy="337267"/>
                    <a:chOff x="402702" y="0"/>
                    <a:chExt cx="1716309" cy="337267"/>
                  </a:xfrm>
                </p:grpSpPr>
                <p:cxnSp>
                  <p:nvCxnSpPr>
                    <p:cNvPr id="46" name="Straight Connector 45"/>
                    <p:cNvCxnSpPr/>
                    <p:nvPr/>
                  </p:nvCxnSpPr>
                  <p:spPr>
                    <a:xfrm>
                      <a:off x="1188502" y="198087"/>
                      <a:ext cx="0" cy="126352"/>
                    </a:xfrm>
                    <a:prstGeom prst="line">
                      <a:avLst/>
                    </a:prstGeom>
                    <a:ln w="12700" cmpd="sng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Connector 46"/>
                    <p:cNvCxnSpPr/>
                    <p:nvPr/>
                  </p:nvCxnSpPr>
                  <p:spPr>
                    <a:xfrm flipV="1">
                      <a:off x="402702" y="0"/>
                      <a:ext cx="651675" cy="0"/>
                    </a:xfrm>
                    <a:prstGeom prst="line">
                      <a:avLst/>
                    </a:prstGeom>
                    <a:ln w="12700" cmpd="sng"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Connector 47"/>
                    <p:cNvCxnSpPr/>
                    <p:nvPr/>
                  </p:nvCxnSpPr>
                  <p:spPr>
                    <a:xfrm>
                      <a:off x="411437" y="335327"/>
                      <a:ext cx="1707574" cy="1940"/>
                    </a:xfrm>
                    <a:prstGeom prst="line">
                      <a:avLst/>
                    </a:prstGeom>
                    <a:ln w="12700" cmpd="sng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>
                      <a:off x="1048542" y="6807"/>
                      <a:ext cx="0" cy="126352"/>
                    </a:xfrm>
                    <a:prstGeom prst="line">
                      <a:avLst/>
                    </a:prstGeom>
                    <a:ln w="12700" cmpd="sng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3386315" y="782029"/>
                    <a:ext cx="0" cy="126352"/>
                  </a:xfrm>
                  <a:prstGeom prst="line">
                    <a:avLst/>
                  </a:prstGeom>
                  <a:ln w="12700" cmpd="sng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50" name="Group 49"/>
          <p:cNvGrpSpPr/>
          <p:nvPr/>
        </p:nvGrpSpPr>
        <p:grpSpPr>
          <a:xfrm>
            <a:off x="2494985" y="1728574"/>
            <a:ext cx="365760" cy="100141"/>
            <a:chOff x="5954426" y="5001203"/>
            <a:chExt cx="745018" cy="159388"/>
          </a:xfrm>
          <a:effectLst/>
        </p:grpSpPr>
        <p:cxnSp>
          <p:nvCxnSpPr>
            <p:cNvPr id="51" name="Straight Connector 50"/>
            <p:cNvCxnSpPr/>
            <p:nvPr/>
          </p:nvCxnSpPr>
          <p:spPr>
            <a:xfrm>
              <a:off x="6564678" y="5094400"/>
              <a:ext cx="0" cy="59711"/>
            </a:xfrm>
            <a:prstGeom prst="line">
              <a:avLst/>
            </a:prstGeom>
            <a:ln w="19050" cmpd="sng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2" name="Group 51"/>
            <p:cNvGrpSpPr/>
            <p:nvPr/>
          </p:nvGrpSpPr>
          <p:grpSpPr>
            <a:xfrm>
              <a:off x="5954426" y="5001203"/>
              <a:ext cx="745018" cy="159388"/>
              <a:chOff x="5119401" y="5097662"/>
              <a:chExt cx="745018" cy="159388"/>
            </a:xfrm>
          </p:grpSpPr>
          <p:cxnSp>
            <p:nvCxnSpPr>
              <p:cNvPr id="53" name="Straight Connector 52"/>
              <p:cNvCxnSpPr/>
              <p:nvPr/>
            </p:nvCxnSpPr>
            <p:spPr>
              <a:xfrm>
                <a:off x="5659801" y="5190859"/>
                <a:ext cx="0" cy="59711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54" name="Group 53"/>
              <p:cNvGrpSpPr/>
              <p:nvPr/>
            </p:nvGrpSpPr>
            <p:grpSpPr>
              <a:xfrm>
                <a:off x="5119401" y="5097662"/>
                <a:ext cx="745018" cy="159388"/>
                <a:chOff x="4123032" y="4583548"/>
                <a:chExt cx="745018" cy="159388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>
                  <a:off x="4596758" y="4677161"/>
                  <a:ext cx="0" cy="59712"/>
                </a:xfrm>
                <a:prstGeom prst="line">
                  <a:avLst/>
                </a:prstGeom>
                <a:ln w="12700" cmpd="sng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grpSp>
              <p:nvGrpSpPr>
                <p:cNvPr id="56" name="Group 55"/>
                <p:cNvGrpSpPr/>
                <p:nvPr/>
              </p:nvGrpSpPr>
              <p:grpSpPr>
                <a:xfrm>
                  <a:off x="4123032" y="4583548"/>
                  <a:ext cx="745018" cy="159388"/>
                  <a:chOff x="602909" y="753012"/>
                  <a:chExt cx="573806" cy="103530"/>
                </a:xfrm>
              </p:grpSpPr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916416" y="815109"/>
                    <a:ext cx="0" cy="38786"/>
                  </a:xfrm>
                  <a:prstGeom prst="line">
                    <a:avLst/>
                  </a:prstGeom>
                  <a:ln w="12700" cmpd="sng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8" name="Group 57"/>
                  <p:cNvGrpSpPr>
                    <a:grpSpLocks noChangeAspect="1"/>
                  </p:cNvGrpSpPr>
                  <p:nvPr/>
                </p:nvGrpSpPr>
                <p:grpSpPr>
                  <a:xfrm>
                    <a:off x="602909" y="753012"/>
                    <a:ext cx="573806" cy="103530"/>
                    <a:chOff x="2682885" y="583942"/>
                    <a:chExt cx="1869292" cy="337267"/>
                  </a:xfrm>
                </p:grpSpPr>
                <p:grpSp>
                  <p:nvGrpSpPr>
                    <p:cNvPr id="59" name="Group 58"/>
                    <p:cNvGrpSpPr/>
                    <p:nvPr/>
                  </p:nvGrpSpPr>
                  <p:grpSpPr>
                    <a:xfrm>
                      <a:off x="2682885" y="583942"/>
                      <a:ext cx="1869292" cy="337267"/>
                      <a:chOff x="402702" y="0"/>
                      <a:chExt cx="1716309" cy="337267"/>
                    </a:xfrm>
                  </p:grpSpPr>
                  <p:cxnSp>
                    <p:nvCxnSpPr>
                      <p:cNvPr id="61" name="Straight Connector 60"/>
                      <p:cNvCxnSpPr/>
                      <p:nvPr/>
                    </p:nvCxnSpPr>
                    <p:spPr>
                      <a:xfrm>
                        <a:off x="1188502" y="198087"/>
                        <a:ext cx="0" cy="126352"/>
                      </a:xfrm>
                      <a:prstGeom prst="line">
                        <a:avLst/>
                      </a:prstGeom>
                      <a:ln w="12700" cmpd="sng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2"/>
                      </a:lnRef>
                      <a:fillRef idx="0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2" name="Straight Connector 61"/>
                      <p:cNvCxnSpPr/>
                      <p:nvPr/>
                    </p:nvCxnSpPr>
                    <p:spPr>
                      <a:xfrm flipV="1">
                        <a:off x="402702" y="0"/>
                        <a:ext cx="651675" cy="0"/>
                      </a:xfrm>
                      <a:prstGeom prst="line">
                        <a:avLst/>
                      </a:prstGeom>
                      <a:ln w="12700" cmpd="sng">
                        <a:headEnd type="none" w="med" len="med"/>
                        <a:tailEnd type="non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3" name="Straight Connector 62"/>
                      <p:cNvCxnSpPr/>
                      <p:nvPr/>
                    </p:nvCxnSpPr>
                    <p:spPr>
                      <a:xfrm>
                        <a:off x="411437" y="335327"/>
                        <a:ext cx="1707574" cy="1940"/>
                      </a:xfrm>
                      <a:prstGeom prst="line">
                        <a:avLst/>
                      </a:prstGeom>
                      <a:ln w="12700" cmpd="sng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Straight Connector 63"/>
                      <p:cNvCxnSpPr/>
                      <p:nvPr/>
                    </p:nvCxnSpPr>
                    <p:spPr>
                      <a:xfrm>
                        <a:off x="1048542" y="6807"/>
                        <a:ext cx="0" cy="126352"/>
                      </a:xfrm>
                      <a:prstGeom prst="line">
                        <a:avLst/>
                      </a:prstGeom>
                      <a:ln w="12700" cmpd="sng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60" name="Straight Connector 59"/>
                    <p:cNvCxnSpPr/>
                    <p:nvPr/>
                  </p:nvCxnSpPr>
                  <p:spPr>
                    <a:xfrm>
                      <a:off x="3386315" y="782029"/>
                      <a:ext cx="0" cy="126352"/>
                    </a:xfrm>
                    <a:prstGeom prst="line">
                      <a:avLst/>
                    </a:prstGeom>
                    <a:ln w="12700" cmpd="sng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  <p:grpSp>
        <p:nvGrpSpPr>
          <p:cNvPr id="97" name="Group 96"/>
          <p:cNvGrpSpPr>
            <a:grpSpLocks noChangeAspect="1"/>
          </p:cNvGrpSpPr>
          <p:nvPr/>
        </p:nvGrpSpPr>
        <p:grpSpPr>
          <a:xfrm>
            <a:off x="2496862" y="2145281"/>
            <a:ext cx="363173" cy="175600"/>
            <a:chOff x="323926" y="1082753"/>
            <a:chExt cx="1976005" cy="397775"/>
          </a:xfrm>
        </p:grpSpPr>
        <p:grpSp>
          <p:nvGrpSpPr>
            <p:cNvPr id="98" name="Group 264"/>
            <p:cNvGrpSpPr/>
            <p:nvPr/>
          </p:nvGrpSpPr>
          <p:grpSpPr>
            <a:xfrm>
              <a:off x="1832026" y="1302868"/>
              <a:ext cx="350" cy="177660"/>
              <a:chOff x="2449410" y="1364287"/>
              <a:chExt cx="475" cy="240868"/>
            </a:xfrm>
          </p:grpSpPr>
          <p:cxnSp>
            <p:nvCxnSpPr>
              <p:cNvPr id="127" name="Straight Connector 126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 265"/>
            <p:cNvGrpSpPr/>
            <p:nvPr/>
          </p:nvGrpSpPr>
          <p:grpSpPr>
            <a:xfrm>
              <a:off x="2068277" y="1293543"/>
              <a:ext cx="350" cy="177660"/>
              <a:chOff x="2449410" y="1364287"/>
              <a:chExt cx="475" cy="240868"/>
            </a:xfrm>
          </p:grpSpPr>
          <p:cxnSp>
            <p:nvCxnSpPr>
              <p:cNvPr id="125" name="Straight Connector 124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266"/>
            <p:cNvGrpSpPr/>
            <p:nvPr/>
          </p:nvGrpSpPr>
          <p:grpSpPr>
            <a:xfrm>
              <a:off x="2299581" y="1298025"/>
              <a:ext cx="350" cy="177660"/>
              <a:chOff x="2449410" y="1364287"/>
              <a:chExt cx="475" cy="240868"/>
            </a:xfrm>
          </p:grpSpPr>
          <p:cxnSp>
            <p:nvCxnSpPr>
              <p:cNvPr id="123" name="Straight Connector 122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Group 267"/>
            <p:cNvGrpSpPr/>
            <p:nvPr/>
          </p:nvGrpSpPr>
          <p:grpSpPr>
            <a:xfrm>
              <a:off x="1598313" y="1302868"/>
              <a:ext cx="5457" cy="169700"/>
              <a:chOff x="2414382" y="1358701"/>
              <a:chExt cx="7393" cy="230076"/>
            </a:xfrm>
          </p:grpSpPr>
          <p:cxnSp>
            <p:nvCxnSpPr>
              <p:cNvPr id="121" name="Straight Connector 120"/>
              <p:cNvCxnSpPr/>
              <p:nvPr/>
            </p:nvCxnSpPr>
            <p:spPr>
              <a:xfrm>
                <a:off x="2421775" y="1488157"/>
                <a:ext cx="0" cy="10062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2414382" y="1358701"/>
                <a:ext cx="0" cy="100620"/>
              </a:xfrm>
              <a:prstGeom prst="line">
                <a:avLst/>
              </a:prstGeom>
              <a:ln w="12700" cmpd="sng">
                <a:solidFill>
                  <a:srgbClr val="A6A6A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Group 268"/>
            <p:cNvGrpSpPr/>
            <p:nvPr/>
          </p:nvGrpSpPr>
          <p:grpSpPr>
            <a:xfrm>
              <a:off x="876982" y="1293543"/>
              <a:ext cx="350" cy="177660"/>
              <a:chOff x="2449410" y="1364287"/>
              <a:chExt cx="475" cy="240868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oup 269"/>
            <p:cNvGrpSpPr/>
            <p:nvPr/>
          </p:nvGrpSpPr>
          <p:grpSpPr>
            <a:xfrm>
              <a:off x="625984" y="1293543"/>
              <a:ext cx="350" cy="177660"/>
              <a:chOff x="2449410" y="1364287"/>
              <a:chExt cx="475" cy="240868"/>
            </a:xfrm>
          </p:grpSpPr>
          <p:cxnSp>
            <p:nvCxnSpPr>
              <p:cNvPr id="117" name="Straight Connector 116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Group 270"/>
            <p:cNvGrpSpPr/>
            <p:nvPr/>
          </p:nvGrpSpPr>
          <p:grpSpPr>
            <a:xfrm>
              <a:off x="401879" y="1297217"/>
              <a:ext cx="350" cy="177660"/>
              <a:chOff x="2449410" y="1364287"/>
              <a:chExt cx="475" cy="240868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Group 271"/>
            <p:cNvGrpSpPr/>
            <p:nvPr/>
          </p:nvGrpSpPr>
          <p:grpSpPr>
            <a:xfrm>
              <a:off x="1374580" y="1302506"/>
              <a:ext cx="350" cy="177660"/>
              <a:chOff x="2407902" y="1364287"/>
              <a:chExt cx="475" cy="240868"/>
            </a:xfrm>
          </p:grpSpPr>
          <p:cxnSp>
            <p:nvCxnSpPr>
              <p:cNvPr id="113" name="Straight Connector 112"/>
              <p:cNvCxnSpPr/>
              <p:nvPr/>
            </p:nvCxnSpPr>
            <p:spPr>
              <a:xfrm>
                <a:off x="2408377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2407902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6" name="Straight Connector 105"/>
            <p:cNvCxnSpPr/>
            <p:nvPr/>
          </p:nvCxnSpPr>
          <p:spPr>
            <a:xfrm flipV="1">
              <a:off x="1594978" y="1300033"/>
              <a:ext cx="704953" cy="808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401880" y="1082753"/>
              <a:ext cx="1190048" cy="222914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8" name="Group 274"/>
            <p:cNvGrpSpPr/>
            <p:nvPr/>
          </p:nvGrpSpPr>
          <p:grpSpPr>
            <a:xfrm>
              <a:off x="1145909" y="1302868"/>
              <a:ext cx="350" cy="177660"/>
              <a:chOff x="2449410" y="1364287"/>
              <a:chExt cx="475" cy="240868"/>
            </a:xfrm>
          </p:grpSpPr>
          <p:cxnSp>
            <p:nvCxnSpPr>
              <p:cNvPr id="111" name="Straight Connector 110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9" name="Straight Connector 108"/>
            <p:cNvCxnSpPr/>
            <p:nvPr/>
          </p:nvCxnSpPr>
          <p:spPr>
            <a:xfrm flipV="1">
              <a:off x="323926" y="1471203"/>
              <a:ext cx="1976004" cy="4177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>
              <a:off x="336791" y="1302506"/>
              <a:ext cx="1027698" cy="0"/>
            </a:xfrm>
            <a:prstGeom prst="straightConnector1">
              <a:avLst/>
            </a:prstGeom>
            <a:ln w="12700" cmpd="sng"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/>
          <p:cNvGrpSpPr>
            <a:grpSpLocks noChangeAspect="1"/>
          </p:cNvGrpSpPr>
          <p:nvPr/>
        </p:nvGrpSpPr>
        <p:grpSpPr>
          <a:xfrm>
            <a:off x="2492650" y="1918476"/>
            <a:ext cx="363173" cy="175600"/>
            <a:chOff x="323926" y="1082753"/>
            <a:chExt cx="1976005" cy="397775"/>
          </a:xfrm>
        </p:grpSpPr>
        <p:grpSp>
          <p:nvGrpSpPr>
            <p:cNvPr id="130" name="Group 264"/>
            <p:cNvGrpSpPr/>
            <p:nvPr/>
          </p:nvGrpSpPr>
          <p:grpSpPr>
            <a:xfrm>
              <a:off x="1832026" y="1302868"/>
              <a:ext cx="350" cy="177660"/>
              <a:chOff x="2449410" y="1364287"/>
              <a:chExt cx="475" cy="240868"/>
            </a:xfrm>
          </p:grpSpPr>
          <p:cxnSp>
            <p:nvCxnSpPr>
              <p:cNvPr id="159" name="Straight Connector 158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1" name="Group 265"/>
            <p:cNvGrpSpPr/>
            <p:nvPr/>
          </p:nvGrpSpPr>
          <p:grpSpPr>
            <a:xfrm>
              <a:off x="2068277" y="1293543"/>
              <a:ext cx="350" cy="177660"/>
              <a:chOff x="2449410" y="1364287"/>
              <a:chExt cx="475" cy="240868"/>
            </a:xfrm>
          </p:grpSpPr>
          <p:cxnSp>
            <p:nvCxnSpPr>
              <p:cNvPr id="157" name="Straight Connector 156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266"/>
            <p:cNvGrpSpPr/>
            <p:nvPr/>
          </p:nvGrpSpPr>
          <p:grpSpPr>
            <a:xfrm>
              <a:off x="2299581" y="1298025"/>
              <a:ext cx="350" cy="177660"/>
              <a:chOff x="2449410" y="1364287"/>
              <a:chExt cx="475" cy="240868"/>
            </a:xfrm>
          </p:grpSpPr>
          <p:cxnSp>
            <p:nvCxnSpPr>
              <p:cNvPr id="155" name="Straight Connector 154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Group 267"/>
            <p:cNvGrpSpPr/>
            <p:nvPr/>
          </p:nvGrpSpPr>
          <p:grpSpPr>
            <a:xfrm>
              <a:off x="1598313" y="1302868"/>
              <a:ext cx="5457" cy="169700"/>
              <a:chOff x="2414382" y="1358701"/>
              <a:chExt cx="7393" cy="230076"/>
            </a:xfrm>
          </p:grpSpPr>
          <p:cxnSp>
            <p:nvCxnSpPr>
              <p:cNvPr id="153" name="Straight Connector 152"/>
              <p:cNvCxnSpPr/>
              <p:nvPr/>
            </p:nvCxnSpPr>
            <p:spPr>
              <a:xfrm>
                <a:off x="2421775" y="148815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>
                <a:off x="2414382" y="1358701"/>
                <a:ext cx="0" cy="10062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Group 268"/>
            <p:cNvGrpSpPr/>
            <p:nvPr/>
          </p:nvGrpSpPr>
          <p:grpSpPr>
            <a:xfrm>
              <a:off x="876982" y="1293543"/>
              <a:ext cx="350" cy="177660"/>
              <a:chOff x="2449410" y="1364287"/>
              <a:chExt cx="475" cy="240868"/>
            </a:xfrm>
          </p:grpSpPr>
          <p:cxnSp>
            <p:nvCxnSpPr>
              <p:cNvPr id="151" name="Straight Connector 150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 269"/>
            <p:cNvGrpSpPr/>
            <p:nvPr/>
          </p:nvGrpSpPr>
          <p:grpSpPr>
            <a:xfrm>
              <a:off x="625984" y="1293543"/>
              <a:ext cx="350" cy="177660"/>
              <a:chOff x="2449410" y="1364287"/>
              <a:chExt cx="475" cy="240868"/>
            </a:xfrm>
          </p:grpSpPr>
          <p:cxnSp>
            <p:nvCxnSpPr>
              <p:cNvPr id="149" name="Straight Connector 148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6" name="Group 270"/>
            <p:cNvGrpSpPr/>
            <p:nvPr/>
          </p:nvGrpSpPr>
          <p:grpSpPr>
            <a:xfrm>
              <a:off x="401879" y="1297217"/>
              <a:ext cx="350" cy="177660"/>
              <a:chOff x="2449410" y="1364287"/>
              <a:chExt cx="475" cy="240868"/>
            </a:xfrm>
          </p:grpSpPr>
          <p:cxnSp>
            <p:nvCxnSpPr>
              <p:cNvPr id="147" name="Straight Connector 146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Group 271"/>
            <p:cNvGrpSpPr/>
            <p:nvPr/>
          </p:nvGrpSpPr>
          <p:grpSpPr>
            <a:xfrm>
              <a:off x="1374580" y="1302506"/>
              <a:ext cx="350" cy="177660"/>
              <a:chOff x="2407902" y="1364287"/>
              <a:chExt cx="475" cy="240868"/>
            </a:xfrm>
          </p:grpSpPr>
          <p:cxnSp>
            <p:nvCxnSpPr>
              <p:cNvPr id="145" name="Straight Connector 144"/>
              <p:cNvCxnSpPr/>
              <p:nvPr/>
            </p:nvCxnSpPr>
            <p:spPr>
              <a:xfrm>
                <a:off x="2408377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>
                <a:off x="2407902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8" name="Straight Connector 137"/>
            <p:cNvCxnSpPr/>
            <p:nvPr/>
          </p:nvCxnSpPr>
          <p:spPr>
            <a:xfrm flipV="1">
              <a:off x="1594978" y="1300033"/>
              <a:ext cx="704953" cy="808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401880" y="1082753"/>
              <a:ext cx="1190048" cy="222914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0" name="Group 274"/>
            <p:cNvGrpSpPr/>
            <p:nvPr/>
          </p:nvGrpSpPr>
          <p:grpSpPr>
            <a:xfrm>
              <a:off x="1145909" y="1302868"/>
              <a:ext cx="350" cy="177660"/>
              <a:chOff x="2449410" y="1364287"/>
              <a:chExt cx="475" cy="240868"/>
            </a:xfrm>
          </p:grpSpPr>
          <p:cxnSp>
            <p:nvCxnSpPr>
              <p:cNvPr id="143" name="Straight Connector 142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1" name="Straight Connector 140"/>
            <p:cNvCxnSpPr/>
            <p:nvPr/>
          </p:nvCxnSpPr>
          <p:spPr>
            <a:xfrm flipV="1">
              <a:off x="323926" y="1471203"/>
              <a:ext cx="1976004" cy="4177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/>
            <p:cNvCxnSpPr/>
            <p:nvPr/>
          </p:nvCxnSpPr>
          <p:spPr>
            <a:xfrm>
              <a:off x="336791" y="1302506"/>
              <a:ext cx="1027698" cy="0"/>
            </a:xfrm>
            <a:prstGeom prst="straightConnector1">
              <a:avLst/>
            </a:prstGeom>
            <a:ln w="12700" cmpd="sng"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7" name="Group 266"/>
          <p:cNvGrpSpPr>
            <a:grpSpLocks noChangeAspect="1"/>
          </p:cNvGrpSpPr>
          <p:nvPr/>
        </p:nvGrpSpPr>
        <p:grpSpPr>
          <a:xfrm>
            <a:off x="2502635" y="2383200"/>
            <a:ext cx="363173" cy="175600"/>
            <a:chOff x="323926" y="1082753"/>
            <a:chExt cx="1976005" cy="397775"/>
          </a:xfrm>
        </p:grpSpPr>
        <p:grpSp>
          <p:nvGrpSpPr>
            <p:cNvPr id="268" name="Group 264"/>
            <p:cNvGrpSpPr/>
            <p:nvPr/>
          </p:nvGrpSpPr>
          <p:grpSpPr>
            <a:xfrm>
              <a:off x="1832026" y="1302868"/>
              <a:ext cx="350" cy="177660"/>
              <a:chOff x="2449410" y="1364287"/>
              <a:chExt cx="475" cy="240868"/>
            </a:xfrm>
          </p:grpSpPr>
          <p:cxnSp>
            <p:nvCxnSpPr>
              <p:cNvPr id="297" name="Straight Connector 296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9" name="Group 265"/>
            <p:cNvGrpSpPr/>
            <p:nvPr/>
          </p:nvGrpSpPr>
          <p:grpSpPr>
            <a:xfrm>
              <a:off x="2068277" y="1293543"/>
              <a:ext cx="350" cy="177660"/>
              <a:chOff x="2449410" y="1364287"/>
              <a:chExt cx="475" cy="240868"/>
            </a:xfrm>
          </p:grpSpPr>
          <p:cxnSp>
            <p:nvCxnSpPr>
              <p:cNvPr id="295" name="Straight Connector 294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0" name="Group 266"/>
            <p:cNvGrpSpPr/>
            <p:nvPr/>
          </p:nvGrpSpPr>
          <p:grpSpPr>
            <a:xfrm>
              <a:off x="2299581" y="1298025"/>
              <a:ext cx="350" cy="177660"/>
              <a:chOff x="2449410" y="1364287"/>
              <a:chExt cx="475" cy="240868"/>
            </a:xfrm>
          </p:grpSpPr>
          <p:cxnSp>
            <p:nvCxnSpPr>
              <p:cNvPr id="293" name="Straight Connector 292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Connector 293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1" name="Group 267"/>
            <p:cNvGrpSpPr/>
            <p:nvPr/>
          </p:nvGrpSpPr>
          <p:grpSpPr>
            <a:xfrm>
              <a:off x="1598313" y="1302868"/>
              <a:ext cx="5457" cy="169700"/>
              <a:chOff x="2414382" y="1358701"/>
              <a:chExt cx="7393" cy="230076"/>
            </a:xfrm>
          </p:grpSpPr>
          <p:cxnSp>
            <p:nvCxnSpPr>
              <p:cNvPr id="291" name="Straight Connector 290"/>
              <p:cNvCxnSpPr/>
              <p:nvPr/>
            </p:nvCxnSpPr>
            <p:spPr>
              <a:xfrm>
                <a:off x="2421775" y="1488157"/>
                <a:ext cx="0" cy="100620"/>
              </a:xfrm>
              <a:prstGeom prst="line">
                <a:avLst/>
              </a:prstGeom>
              <a:ln w="12700" cmpd="sng">
                <a:solidFill>
                  <a:srgbClr val="A6A6A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/>
              <p:cNvCxnSpPr/>
              <p:nvPr/>
            </p:nvCxnSpPr>
            <p:spPr>
              <a:xfrm>
                <a:off x="2414382" y="1358701"/>
                <a:ext cx="0" cy="10062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2" name="Group 268"/>
            <p:cNvGrpSpPr/>
            <p:nvPr/>
          </p:nvGrpSpPr>
          <p:grpSpPr>
            <a:xfrm>
              <a:off x="876982" y="1293543"/>
              <a:ext cx="350" cy="177660"/>
              <a:chOff x="2449410" y="1364287"/>
              <a:chExt cx="475" cy="240868"/>
            </a:xfrm>
          </p:grpSpPr>
          <p:cxnSp>
            <p:nvCxnSpPr>
              <p:cNvPr id="289" name="Straight Connector 288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3" name="Group 269"/>
            <p:cNvGrpSpPr/>
            <p:nvPr/>
          </p:nvGrpSpPr>
          <p:grpSpPr>
            <a:xfrm>
              <a:off x="625984" y="1293543"/>
              <a:ext cx="350" cy="177660"/>
              <a:chOff x="2449410" y="1364287"/>
              <a:chExt cx="475" cy="240868"/>
            </a:xfrm>
          </p:grpSpPr>
          <p:cxnSp>
            <p:nvCxnSpPr>
              <p:cNvPr id="287" name="Straight Connector 286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Straight Connector 287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4" name="Group 270"/>
            <p:cNvGrpSpPr/>
            <p:nvPr/>
          </p:nvGrpSpPr>
          <p:grpSpPr>
            <a:xfrm>
              <a:off x="401879" y="1297217"/>
              <a:ext cx="350" cy="177660"/>
              <a:chOff x="2449410" y="1364287"/>
              <a:chExt cx="475" cy="240868"/>
            </a:xfrm>
          </p:grpSpPr>
          <p:cxnSp>
            <p:nvCxnSpPr>
              <p:cNvPr id="285" name="Straight Connector 284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Connector 285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3" name="Straight Connector 282"/>
            <p:cNvCxnSpPr/>
            <p:nvPr/>
          </p:nvCxnSpPr>
          <p:spPr>
            <a:xfrm>
              <a:off x="1371193" y="1405958"/>
              <a:ext cx="0" cy="74215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 flipV="1">
              <a:off x="1594978" y="1300033"/>
              <a:ext cx="704953" cy="808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>
              <a:off x="401880" y="1082753"/>
              <a:ext cx="1190048" cy="222914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8" name="Group 274"/>
            <p:cNvGrpSpPr/>
            <p:nvPr/>
          </p:nvGrpSpPr>
          <p:grpSpPr>
            <a:xfrm>
              <a:off x="1145909" y="1302868"/>
              <a:ext cx="350" cy="177660"/>
              <a:chOff x="2449410" y="1364287"/>
              <a:chExt cx="475" cy="240868"/>
            </a:xfrm>
          </p:grpSpPr>
          <p:cxnSp>
            <p:nvCxnSpPr>
              <p:cNvPr id="281" name="Straight Connector 280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9" name="Straight Connector 278"/>
            <p:cNvCxnSpPr/>
            <p:nvPr/>
          </p:nvCxnSpPr>
          <p:spPr>
            <a:xfrm flipV="1">
              <a:off x="323926" y="1471203"/>
              <a:ext cx="1976004" cy="4177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Arrow Connector 279"/>
            <p:cNvCxnSpPr/>
            <p:nvPr/>
          </p:nvCxnSpPr>
          <p:spPr>
            <a:xfrm>
              <a:off x="336791" y="1302506"/>
              <a:ext cx="829176" cy="3160"/>
            </a:xfrm>
            <a:prstGeom prst="straightConnector1">
              <a:avLst/>
            </a:prstGeom>
            <a:ln w="12700" cmpd="sng"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0" name="Group 299"/>
          <p:cNvGrpSpPr>
            <a:grpSpLocks noChangeAspect="1"/>
          </p:cNvGrpSpPr>
          <p:nvPr/>
        </p:nvGrpSpPr>
        <p:grpSpPr>
          <a:xfrm>
            <a:off x="2496854" y="2599852"/>
            <a:ext cx="363173" cy="175600"/>
            <a:chOff x="323926" y="1082753"/>
            <a:chExt cx="1976005" cy="397775"/>
          </a:xfrm>
        </p:grpSpPr>
        <p:grpSp>
          <p:nvGrpSpPr>
            <p:cNvPr id="301" name="Group 264"/>
            <p:cNvGrpSpPr/>
            <p:nvPr/>
          </p:nvGrpSpPr>
          <p:grpSpPr>
            <a:xfrm>
              <a:off x="1832026" y="1302868"/>
              <a:ext cx="350" cy="177660"/>
              <a:chOff x="2449410" y="1364287"/>
              <a:chExt cx="475" cy="240868"/>
            </a:xfrm>
          </p:grpSpPr>
          <p:cxnSp>
            <p:nvCxnSpPr>
              <p:cNvPr id="328" name="Straight Connector 327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Connector 328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2" name="Group 265"/>
            <p:cNvGrpSpPr/>
            <p:nvPr/>
          </p:nvGrpSpPr>
          <p:grpSpPr>
            <a:xfrm>
              <a:off x="2068277" y="1293543"/>
              <a:ext cx="350" cy="177660"/>
              <a:chOff x="2449410" y="1364287"/>
              <a:chExt cx="475" cy="240868"/>
            </a:xfrm>
          </p:grpSpPr>
          <p:cxnSp>
            <p:nvCxnSpPr>
              <p:cNvPr id="326" name="Straight Connector 325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Straight Connector 326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3" name="Group 266"/>
            <p:cNvGrpSpPr/>
            <p:nvPr/>
          </p:nvGrpSpPr>
          <p:grpSpPr>
            <a:xfrm>
              <a:off x="2299581" y="1298025"/>
              <a:ext cx="350" cy="177660"/>
              <a:chOff x="2449410" y="1364287"/>
              <a:chExt cx="475" cy="240868"/>
            </a:xfrm>
          </p:grpSpPr>
          <p:cxnSp>
            <p:nvCxnSpPr>
              <p:cNvPr id="324" name="Straight Connector 323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Connector 324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4" name="Group 267"/>
            <p:cNvGrpSpPr/>
            <p:nvPr/>
          </p:nvGrpSpPr>
          <p:grpSpPr>
            <a:xfrm>
              <a:off x="1598313" y="1302868"/>
              <a:ext cx="5457" cy="169700"/>
              <a:chOff x="2414382" y="1358701"/>
              <a:chExt cx="7393" cy="230076"/>
            </a:xfrm>
          </p:grpSpPr>
          <p:cxnSp>
            <p:nvCxnSpPr>
              <p:cNvPr id="322" name="Straight Connector 321"/>
              <p:cNvCxnSpPr/>
              <p:nvPr/>
            </p:nvCxnSpPr>
            <p:spPr>
              <a:xfrm>
                <a:off x="2421775" y="1488157"/>
                <a:ext cx="0" cy="10062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/>
              <p:cNvCxnSpPr/>
              <p:nvPr/>
            </p:nvCxnSpPr>
            <p:spPr>
              <a:xfrm>
                <a:off x="2414382" y="1358701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5" name="Group 268"/>
            <p:cNvGrpSpPr/>
            <p:nvPr/>
          </p:nvGrpSpPr>
          <p:grpSpPr>
            <a:xfrm>
              <a:off x="876982" y="1293543"/>
              <a:ext cx="350" cy="177660"/>
              <a:chOff x="2449410" y="1364287"/>
              <a:chExt cx="475" cy="240868"/>
            </a:xfrm>
          </p:grpSpPr>
          <p:cxnSp>
            <p:nvCxnSpPr>
              <p:cNvPr id="320" name="Straight Connector 319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Straight Connector 320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6" name="Group 269"/>
            <p:cNvGrpSpPr/>
            <p:nvPr/>
          </p:nvGrpSpPr>
          <p:grpSpPr>
            <a:xfrm>
              <a:off x="625984" y="1293543"/>
              <a:ext cx="350" cy="177660"/>
              <a:chOff x="2449410" y="1364287"/>
              <a:chExt cx="475" cy="240868"/>
            </a:xfrm>
          </p:grpSpPr>
          <p:cxnSp>
            <p:nvCxnSpPr>
              <p:cNvPr id="318" name="Straight Connector 317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7" name="Group 270"/>
            <p:cNvGrpSpPr/>
            <p:nvPr/>
          </p:nvGrpSpPr>
          <p:grpSpPr>
            <a:xfrm>
              <a:off x="401879" y="1297217"/>
              <a:ext cx="350" cy="177660"/>
              <a:chOff x="2449410" y="1364287"/>
              <a:chExt cx="475" cy="240868"/>
            </a:xfrm>
          </p:grpSpPr>
          <p:cxnSp>
            <p:nvCxnSpPr>
              <p:cNvPr id="316" name="Straight Connector 315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8" name="Straight Connector 307"/>
            <p:cNvCxnSpPr/>
            <p:nvPr/>
          </p:nvCxnSpPr>
          <p:spPr>
            <a:xfrm>
              <a:off x="1371193" y="1405958"/>
              <a:ext cx="0" cy="74215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 flipV="1">
              <a:off x="1594978" y="1300033"/>
              <a:ext cx="704953" cy="808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>
              <a:off x="401880" y="1082753"/>
              <a:ext cx="1190048" cy="222914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1" name="Group 274"/>
            <p:cNvGrpSpPr/>
            <p:nvPr/>
          </p:nvGrpSpPr>
          <p:grpSpPr>
            <a:xfrm>
              <a:off x="1145909" y="1302868"/>
              <a:ext cx="350" cy="177660"/>
              <a:chOff x="2449410" y="1364287"/>
              <a:chExt cx="475" cy="240868"/>
            </a:xfrm>
          </p:grpSpPr>
          <p:cxnSp>
            <p:nvCxnSpPr>
              <p:cNvPr id="314" name="Straight Connector 313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Connector 314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2" name="Straight Connector 311"/>
            <p:cNvCxnSpPr/>
            <p:nvPr/>
          </p:nvCxnSpPr>
          <p:spPr>
            <a:xfrm flipV="1">
              <a:off x="323926" y="1471203"/>
              <a:ext cx="1976004" cy="4177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Arrow Connector 312"/>
            <p:cNvCxnSpPr/>
            <p:nvPr/>
          </p:nvCxnSpPr>
          <p:spPr>
            <a:xfrm>
              <a:off x="336791" y="1302506"/>
              <a:ext cx="829176" cy="3160"/>
            </a:xfrm>
            <a:prstGeom prst="straightConnector1">
              <a:avLst/>
            </a:prstGeom>
            <a:ln w="12700" cmpd="sng"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0" name="Group 329"/>
          <p:cNvGrpSpPr>
            <a:grpSpLocks noChangeAspect="1"/>
          </p:cNvGrpSpPr>
          <p:nvPr/>
        </p:nvGrpSpPr>
        <p:grpSpPr>
          <a:xfrm>
            <a:off x="2507880" y="2820697"/>
            <a:ext cx="363169" cy="175600"/>
            <a:chOff x="323926" y="1082753"/>
            <a:chExt cx="1976005" cy="397782"/>
          </a:xfrm>
        </p:grpSpPr>
        <p:grpSp>
          <p:nvGrpSpPr>
            <p:cNvPr id="331" name="Group 264"/>
            <p:cNvGrpSpPr/>
            <p:nvPr/>
          </p:nvGrpSpPr>
          <p:grpSpPr>
            <a:xfrm>
              <a:off x="1832026" y="1302868"/>
              <a:ext cx="350" cy="177660"/>
              <a:chOff x="2449410" y="1364287"/>
              <a:chExt cx="475" cy="240868"/>
            </a:xfrm>
          </p:grpSpPr>
          <p:cxnSp>
            <p:nvCxnSpPr>
              <p:cNvPr id="358" name="Straight Connector 357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Straight Connector 358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2" name="Group 265"/>
            <p:cNvGrpSpPr/>
            <p:nvPr/>
          </p:nvGrpSpPr>
          <p:grpSpPr>
            <a:xfrm>
              <a:off x="2068277" y="1293543"/>
              <a:ext cx="350" cy="177660"/>
              <a:chOff x="2449410" y="1364287"/>
              <a:chExt cx="475" cy="240868"/>
            </a:xfrm>
          </p:grpSpPr>
          <p:cxnSp>
            <p:nvCxnSpPr>
              <p:cNvPr id="356" name="Straight Connector 355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3" name="Group 266"/>
            <p:cNvGrpSpPr/>
            <p:nvPr/>
          </p:nvGrpSpPr>
          <p:grpSpPr>
            <a:xfrm>
              <a:off x="2299581" y="1298025"/>
              <a:ext cx="350" cy="177660"/>
              <a:chOff x="2449410" y="1364287"/>
              <a:chExt cx="475" cy="240868"/>
            </a:xfrm>
          </p:grpSpPr>
          <p:cxnSp>
            <p:nvCxnSpPr>
              <p:cNvPr id="354" name="Straight Connector 353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5" name="Straight Connector 354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4" name="Group 267"/>
            <p:cNvGrpSpPr/>
            <p:nvPr/>
          </p:nvGrpSpPr>
          <p:grpSpPr>
            <a:xfrm>
              <a:off x="1598313" y="1302868"/>
              <a:ext cx="5457" cy="169700"/>
              <a:chOff x="2414382" y="1358701"/>
              <a:chExt cx="7393" cy="230076"/>
            </a:xfrm>
          </p:grpSpPr>
          <p:cxnSp>
            <p:nvCxnSpPr>
              <p:cNvPr id="352" name="Straight Connector 351"/>
              <p:cNvCxnSpPr/>
              <p:nvPr/>
            </p:nvCxnSpPr>
            <p:spPr>
              <a:xfrm>
                <a:off x="2421775" y="1488157"/>
                <a:ext cx="0" cy="100620"/>
              </a:xfrm>
              <a:prstGeom prst="line">
                <a:avLst/>
              </a:prstGeom>
              <a:ln w="12700" cmpd="sng">
                <a:solidFill>
                  <a:srgbClr val="A6A6A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Straight Connector 352"/>
              <p:cNvCxnSpPr/>
              <p:nvPr/>
            </p:nvCxnSpPr>
            <p:spPr>
              <a:xfrm>
                <a:off x="2414382" y="1358701"/>
                <a:ext cx="0" cy="10062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5" name="Group 268"/>
            <p:cNvGrpSpPr/>
            <p:nvPr/>
          </p:nvGrpSpPr>
          <p:grpSpPr>
            <a:xfrm>
              <a:off x="876982" y="1293543"/>
              <a:ext cx="350" cy="177660"/>
              <a:chOff x="2449410" y="1364287"/>
              <a:chExt cx="475" cy="240868"/>
            </a:xfrm>
          </p:grpSpPr>
          <p:cxnSp>
            <p:nvCxnSpPr>
              <p:cNvPr id="350" name="Straight Connector 349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Straight Connector 350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6" name="Group 269"/>
            <p:cNvGrpSpPr/>
            <p:nvPr/>
          </p:nvGrpSpPr>
          <p:grpSpPr>
            <a:xfrm>
              <a:off x="625984" y="1293543"/>
              <a:ext cx="350" cy="177660"/>
              <a:chOff x="2449410" y="1364287"/>
              <a:chExt cx="475" cy="240868"/>
            </a:xfrm>
          </p:grpSpPr>
          <p:cxnSp>
            <p:nvCxnSpPr>
              <p:cNvPr id="348" name="Straight Connector 347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Straight Connector 348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7" name="Group 270"/>
            <p:cNvGrpSpPr/>
            <p:nvPr/>
          </p:nvGrpSpPr>
          <p:grpSpPr>
            <a:xfrm>
              <a:off x="401879" y="1297217"/>
              <a:ext cx="350" cy="177660"/>
              <a:chOff x="2449410" y="1364287"/>
              <a:chExt cx="475" cy="240868"/>
            </a:xfrm>
          </p:grpSpPr>
          <p:cxnSp>
            <p:nvCxnSpPr>
              <p:cNvPr id="346" name="Straight Connector 345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Straight Connector 346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8" name="Straight Connector 337"/>
            <p:cNvCxnSpPr/>
            <p:nvPr/>
          </p:nvCxnSpPr>
          <p:spPr>
            <a:xfrm>
              <a:off x="1371193" y="1405958"/>
              <a:ext cx="0" cy="74215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/>
          </p:nvCxnSpPr>
          <p:spPr>
            <a:xfrm flipV="1">
              <a:off x="1594978" y="1300033"/>
              <a:ext cx="704953" cy="808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/>
          </p:nvCxnSpPr>
          <p:spPr>
            <a:xfrm>
              <a:off x="401880" y="1082753"/>
              <a:ext cx="1190048" cy="222914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/>
          </p:nvCxnSpPr>
          <p:spPr>
            <a:xfrm>
              <a:off x="1138955" y="1406318"/>
              <a:ext cx="0" cy="74217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/>
          </p:nvCxnSpPr>
          <p:spPr>
            <a:xfrm flipV="1">
              <a:off x="323926" y="1471203"/>
              <a:ext cx="1976004" cy="4177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Arrow Connector 342"/>
            <p:cNvCxnSpPr/>
            <p:nvPr/>
          </p:nvCxnSpPr>
          <p:spPr>
            <a:xfrm>
              <a:off x="336791" y="1302506"/>
              <a:ext cx="557260" cy="3160"/>
            </a:xfrm>
            <a:prstGeom prst="straightConnector1">
              <a:avLst/>
            </a:prstGeom>
            <a:ln w="12700" cmpd="sng"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1" name="Group 390"/>
          <p:cNvGrpSpPr>
            <a:grpSpLocks noChangeAspect="1"/>
          </p:cNvGrpSpPr>
          <p:nvPr/>
        </p:nvGrpSpPr>
        <p:grpSpPr>
          <a:xfrm>
            <a:off x="2514862" y="3047111"/>
            <a:ext cx="366585" cy="177253"/>
            <a:chOff x="323926" y="1082753"/>
            <a:chExt cx="1976005" cy="397782"/>
          </a:xfrm>
        </p:grpSpPr>
        <p:grpSp>
          <p:nvGrpSpPr>
            <p:cNvPr id="392" name="Group 264"/>
            <p:cNvGrpSpPr/>
            <p:nvPr/>
          </p:nvGrpSpPr>
          <p:grpSpPr>
            <a:xfrm>
              <a:off x="1832026" y="1302868"/>
              <a:ext cx="350" cy="177660"/>
              <a:chOff x="2449410" y="1364287"/>
              <a:chExt cx="475" cy="240868"/>
            </a:xfrm>
          </p:grpSpPr>
          <p:cxnSp>
            <p:nvCxnSpPr>
              <p:cNvPr id="417" name="Straight Connector 416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Straight Connector 417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3" name="Group 265"/>
            <p:cNvGrpSpPr/>
            <p:nvPr/>
          </p:nvGrpSpPr>
          <p:grpSpPr>
            <a:xfrm>
              <a:off x="2068277" y="1293543"/>
              <a:ext cx="350" cy="177660"/>
              <a:chOff x="2449410" y="1364287"/>
              <a:chExt cx="475" cy="240868"/>
            </a:xfrm>
          </p:grpSpPr>
          <p:cxnSp>
            <p:nvCxnSpPr>
              <p:cNvPr id="415" name="Straight Connector 414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6" name="Straight Connector 415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4" name="Group 266"/>
            <p:cNvGrpSpPr/>
            <p:nvPr/>
          </p:nvGrpSpPr>
          <p:grpSpPr>
            <a:xfrm>
              <a:off x="2299581" y="1298025"/>
              <a:ext cx="350" cy="177660"/>
              <a:chOff x="2449410" y="1364287"/>
              <a:chExt cx="475" cy="240868"/>
            </a:xfrm>
          </p:grpSpPr>
          <p:cxnSp>
            <p:nvCxnSpPr>
              <p:cNvPr id="413" name="Straight Connector 412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4" name="Straight Connector 413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5" name="Group 267"/>
            <p:cNvGrpSpPr/>
            <p:nvPr/>
          </p:nvGrpSpPr>
          <p:grpSpPr>
            <a:xfrm>
              <a:off x="1598313" y="1302868"/>
              <a:ext cx="5457" cy="169700"/>
              <a:chOff x="2414382" y="1358701"/>
              <a:chExt cx="7393" cy="230076"/>
            </a:xfrm>
          </p:grpSpPr>
          <p:cxnSp>
            <p:nvCxnSpPr>
              <p:cNvPr id="411" name="Straight Connector 410"/>
              <p:cNvCxnSpPr/>
              <p:nvPr/>
            </p:nvCxnSpPr>
            <p:spPr>
              <a:xfrm>
                <a:off x="2421775" y="1488157"/>
                <a:ext cx="0" cy="10062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Straight Connector 411"/>
              <p:cNvCxnSpPr/>
              <p:nvPr/>
            </p:nvCxnSpPr>
            <p:spPr>
              <a:xfrm>
                <a:off x="2414382" y="1358701"/>
                <a:ext cx="0" cy="100620"/>
              </a:xfrm>
              <a:prstGeom prst="line">
                <a:avLst/>
              </a:prstGeom>
              <a:ln w="12700" cmpd="sng">
                <a:solidFill>
                  <a:srgbClr val="A6A6A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6" name="Group 268"/>
            <p:cNvGrpSpPr/>
            <p:nvPr/>
          </p:nvGrpSpPr>
          <p:grpSpPr>
            <a:xfrm>
              <a:off x="876982" y="1293543"/>
              <a:ext cx="350" cy="177660"/>
              <a:chOff x="2449410" y="1364287"/>
              <a:chExt cx="475" cy="240868"/>
            </a:xfrm>
          </p:grpSpPr>
          <p:cxnSp>
            <p:nvCxnSpPr>
              <p:cNvPr id="409" name="Straight Connector 408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Straight Connector 409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7" name="Group 269"/>
            <p:cNvGrpSpPr/>
            <p:nvPr/>
          </p:nvGrpSpPr>
          <p:grpSpPr>
            <a:xfrm>
              <a:off x="625984" y="1293543"/>
              <a:ext cx="350" cy="177660"/>
              <a:chOff x="2449410" y="1364287"/>
              <a:chExt cx="475" cy="240868"/>
            </a:xfrm>
          </p:grpSpPr>
          <p:cxnSp>
            <p:nvCxnSpPr>
              <p:cNvPr id="407" name="Straight Connector 406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Straight Connector 407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8" name="Group 270"/>
            <p:cNvGrpSpPr/>
            <p:nvPr/>
          </p:nvGrpSpPr>
          <p:grpSpPr>
            <a:xfrm>
              <a:off x="401879" y="1297217"/>
              <a:ext cx="350" cy="177660"/>
              <a:chOff x="2449410" y="1364287"/>
              <a:chExt cx="475" cy="240868"/>
            </a:xfrm>
          </p:grpSpPr>
          <p:cxnSp>
            <p:nvCxnSpPr>
              <p:cNvPr id="405" name="Straight Connector 404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Straight Connector 405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9" name="Straight Connector 398"/>
            <p:cNvCxnSpPr/>
            <p:nvPr/>
          </p:nvCxnSpPr>
          <p:spPr>
            <a:xfrm>
              <a:off x="1371193" y="1405958"/>
              <a:ext cx="0" cy="74215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/>
            <p:cNvCxnSpPr/>
            <p:nvPr/>
          </p:nvCxnSpPr>
          <p:spPr>
            <a:xfrm flipV="1">
              <a:off x="1594978" y="1300033"/>
              <a:ext cx="704953" cy="808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/>
            <p:cNvCxnSpPr/>
            <p:nvPr/>
          </p:nvCxnSpPr>
          <p:spPr>
            <a:xfrm>
              <a:off x="401880" y="1082753"/>
              <a:ext cx="1190048" cy="222914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Straight Connector 401"/>
            <p:cNvCxnSpPr/>
            <p:nvPr/>
          </p:nvCxnSpPr>
          <p:spPr>
            <a:xfrm>
              <a:off x="1138955" y="1406318"/>
              <a:ext cx="0" cy="74217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Straight Connector 402"/>
            <p:cNvCxnSpPr/>
            <p:nvPr/>
          </p:nvCxnSpPr>
          <p:spPr>
            <a:xfrm flipV="1">
              <a:off x="323926" y="1471203"/>
              <a:ext cx="1976004" cy="4177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Straight Arrow Connector 403"/>
            <p:cNvCxnSpPr/>
            <p:nvPr/>
          </p:nvCxnSpPr>
          <p:spPr>
            <a:xfrm>
              <a:off x="336791" y="1302506"/>
              <a:ext cx="557260" cy="3160"/>
            </a:xfrm>
            <a:prstGeom prst="straightConnector1">
              <a:avLst/>
            </a:prstGeom>
            <a:ln w="12700" cmpd="sng"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" name="Group 418"/>
          <p:cNvGrpSpPr>
            <a:grpSpLocks noChangeAspect="1"/>
          </p:cNvGrpSpPr>
          <p:nvPr/>
        </p:nvGrpSpPr>
        <p:grpSpPr>
          <a:xfrm>
            <a:off x="2509723" y="3278827"/>
            <a:ext cx="366583" cy="177252"/>
            <a:chOff x="323926" y="1082753"/>
            <a:chExt cx="1976005" cy="397782"/>
          </a:xfrm>
        </p:grpSpPr>
        <p:grpSp>
          <p:nvGrpSpPr>
            <p:cNvPr id="420" name="Group 264"/>
            <p:cNvGrpSpPr/>
            <p:nvPr/>
          </p:nvGrpSpPr>
          <p:grpSpPr>
            <a:xfrm>
              <a:off x="1832026" y="1302868"/>
              <a:ext cx="350" cy="177660"/>
              <a:chOff x="2449410" y="1364287"/>
              <a:chExt cx="475" cy="240868"/>
            </a:xfrm>
          </p:grpSpPr>
          <p:cxnSp>
            <p:nvCxnSpPr>
              <p:cNvPr id="445" name="Straight Connector 444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1" name="Group 265"/>
            <p:cNvGrpSpPr/>
            <p:nvPr/>
          </p:nvGrpSpPr>
          <p:grpSpPr>
            <a:xfrm>
              <a:off x="2068277" y="1293543"/>
              <a:ext cx="350" cy="177660"/>
              <a:chOff x="2449410" y="1364287"/>
              <a:chExt cx="475" cy="240868"/>
            </a:xfrm>
          </p:grpSpPr>
          <p:cxnSp>
            <p:nvCxnSpPr>
              <p:cNvPr id="443" name="Straight Connector 442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Straight Connector 443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2" name="Group 266"/>
            <p:cNvGrpSpPr/>
            <p:nvPr/>
          </p:nvGrpSpPr>
          <p:grpSpPr>
            <a:xfrm>
              <a:off x="2299581" y="1298025"/>
              <a:ext cx="350" cy="177660"/>
              <a:chOff x="2449410" y="1364287"/>
              <a:chExt cx="475" cy="240868"/>
            </a:xfrm>
          </p:grpSpPr>
          <p:cxnSp>
            <p:nvCxnSpPr>
              <p:cNvPr id="441" name="Straight Connector 440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3" name="Group 267"/>
            <p:cNvGrpSpPr/>
            <p:nvPr/>
          </p:nvGrpSpPr>
          <p:grpSpPr>
            <a:xfrm>
              <a:off x="1598313" y="1302868"/>
              <a:ext cx="5457" cy="169700"/>
              <a:chOff x="2414382" y="1358701"/>
              <a:chExt cx="7393" cy="230076"/>
            </a:xfrm>
          </p:grpSpPr>
          <p:cxnSp>
            <p:nvCxnSpPr>
              <p:cNvPr id="439" name="Straight Connector 438"/>
              <p:cNvCxnSpPr/>
              <p:nvPr/>
            </p:nvCxnSpPr>
            <p:spPr>
              <a:xfrm>
                <a:off x="2421775" y="1488157"/>
                <a:ext cx="0" cy="100620"/>
              </a:xfrm>
              <a:prstGeom prst="line">
                <a:avLst/>
              </a:prstGeom>
              <a:ln w="12700" cmpd="sng">
                <a:solidFill>
                  <a:srgbClr val="A6A6A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/>
              <p:cNvCxnSpPr/>
              <p:nvPr/>
            </p:nvCxnSpPr>
            <p:spPr>
              <a:xfrm>
                <a:off x="2414382" y="1358701"/>
                <a:ext cx="0" cy="10062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7" name="Straight Connector 436"/>
            <p:cNvCxnSpPr/>
            <p:nvPr/>
          </p:nvCxnSpPr>
          <p:spPr>
            <a:xfrm>
              <a:off x="884517" y="1403026"/>
              <a:ext cx="0" cy="74217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5" name="Group 269"/>
            <p:cNvGrpSpPr/>
            <p:nvPr/>
          </p:nvGrpSpPr>
          <p:grpSpPr>
            <a:xfrm>
              <a:off x="625984" y="1293543"/>
              <a:ext cx="350" cy="177660"/>
              <a:chOff x="2449410" y="1364287"/>
              <a:chExt cx="475" cy="240868"/>
            </a:xfrm>
          </p:grpSpPr>
          <p:cxnSp>
            <p:nvCxnSpPr>
              <p:cNvPr id="435" name="Straight Connector 434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Connector 435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6" name="Group 270"/>
            <p:cNvGrpSpPr/>
            <p:nvPr/>
          </p:nvGrpSpPr>
          <p:grpSpPr>
            <a:xfrm>
              <a:off x="401879" y="1297217"/>
              <a:ext cx="350" cy="177660"/>
              <a:chOff x="2449410" y="1364287"/>
              <a:chExt cx="475" cy="240868"/>
            </a:xfrm>
          </p:grpSpPr>
          <p:cxnSp>
            <p:nvCxnSpPr>
              <p:cNvPr id="433" name="Straight Connector 432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Connector 433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7" name="Straight Connector 426"/>
            <p:cNvCxnSpPr/>
            <p:nvPr/>
          </p:nvCxnSpPr>
          <p:spPr>
            <a:xfrm>
              <a:off x="1371193" y="1405958"/>
              <a:ext cx="0" cy="74215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Straight Connector 427"/>
            <p:cNvCxnSpPr/>
            <p:nvPr/>
          </p:nvCxnSpPr>
          <p:spPr>
            <a:xfrm flipV="1">
              <a:off x="1594978" y="1300033"/>
              <a:ext cx="704953" cy="808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/>
            <p:cNvCxnSpPr/>
            <p:nvPr/>
          </p:nvCxnSpPr>
          <p:spPr>
            <a:xfrm>
              <a:off x="401880" y="1082753"/>
              <a:ext cx="1190048" cy="222914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/>
            <p:cNvCxnSpPr/>
            <p:nvPr/>
          </p:nvCxnSpPr>
          <p:spPr>
            <a:xfrm>
              <a:off x="1138955" y="1406318"/>
              <a:ext cx="0" cy="74217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/>
            <p:cNvCxnSpPr/>
            <p:nvPr/>
          </p:nvCxnSpPr>
          <p:spPr>
            <a:xfrm flipV="1">
              <a:off x="323926" y="1471203"/>
              <a:ext cx="1976004" cy="4177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Arrow Connector 431"/>
            <p:cNvCxnSpPr/>
            <p:nvPr/>
          </p:nvCxnSpPr>
          <p:spPr>
            <a:xfrm flipV="1">
              <a:off x="336791" y="1300032"/>
              <a:ext cx="289194" cy="2474"/>
            </a:xfrm>
            <a:prstGeom prst="straightConnector1">
              <a:avLst/>
            </a:prstGeom>
            <a:ln w="12700" cmpd="sng"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0" name="Group 559"/>
          <p:cNvGrpSpPr>
            <a:grpSpLocks noChangeAspect="1"/>
          </p:cNvGrpSpPr>
          <p:nvPr/>
        </p:nvGrpSpPr>
        <p:grpSpPr>
          <a:xfrm>
            <a:off x="2508590" y="3502031"/>
            <a:ext cx="366591" cy="177253"/>
            <a:chOff x="323926" y="1082753"/>
            <a:chExt cx="1976005" cy="397775"/>
          </a:xfrm>
        </p:grpSpPr>
        <p:grpSp>
          <p:nvGrpSpPr>
            <p:cNvPr id="561" name="Group 264"/>
            <p:cNvGrpSpPr/>
            <p:nvPr/>
          </p:nvGrpSpPr>
          <p:grpSpPr>
            <a:xfrm>
              <a:off x="1832026" y="1302868"/>
              <a:ext cx="350" cy="177660"/>
              <a:chOff x="2449410" y="1364287"/>
              <a:chExt cx="475" cy="240868"/>
            </a:xfrm>
          </p:grpSpPr>
          <p:cxnSp>
            <p:nvCxnSpPr>
              <p:cNvPr id="590" name="Straight Connector 589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A6A6A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1" name="Straight Connector 590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2" name="Group 265"/>
            <p:cNvGrpSpPr/>
            <p:nvPr/>
          </p:nvGrpSpPr>
          <p:grpSpPr>
            <a:xfrm>
              <a:off x="2068277" y="1293543"/>
              <a:ext cx="350" cy="177660"/>
              <a:chOff x="2449410" y="1364287"/>
              <a:chExt cx="475" cy="240868"/>
            </a:xfrm>
          </p:grpSpPr>
          <p:cxnSp>
            <p:nvCxnSpPr>
              <p:cNvPr id="588" name="Straight Connector 587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9" name="Straight Connector 588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3" name="Group 266"/>
            <p:cNvGrpSpPr/>
            <p:nvPr/>
          </p:nvGrpSpPr>
          <p:grpSpPr>
            <a:xfrm>
              <a:off x="2299581" y="1298025"/>
              <a:ext cx="350" cy="177660"/>
              <a:chOff x="2449410" y="1364287"/>
              <a:chExt cx="475" cy="240868"/>
            </a:xfrm>
          </p:grpSpPr>
          <p:cxnSp>
            <p:nvCxnSpPr>
              <p:cNvPr id="586" name="Straight Connector 585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7" name="Straight Connector 586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4" name="Group 267"/>
            <p:cNvGrpSpPr/>
            <p:nvPr/>
          </p:nvGrpSpPr>
          <p:grpSpPr>
            <a:xfrm>
              <a:off x="1598313" y="1302868"/>
              <a:ext cx="5457" cy="169700"/>
              <a:chOff x="2414382" y="1358701"/>
              <a:chExt cx="7393" cy="230076"/>
            </a:xfrm>
          </p:grpSpPr>
          <p:cxnSp>
            <p:nvCxnSpPr>
              <p:cNvPr id="584" name="Straight Connector 583"/>
              <p:cNvCxnSpPr/>
              <p:nvPr/>
            </p:nvCxnSpPr>
            <p:spPr>
              <a:xfrm>
                <a:off x="2421775" y="148815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5" name="Straight Connector 584"/>
              <p:cNvCxnSpPr/>
              <p:nvPr/>
            </p:nvCxnSpPr>
            <p:spPr>
              <a:xfrm>
                <a:off x="2414382" y="1358701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5" name="Group 268"/>
            <p:cNvGrpSpPr/>
            <p:nvPr/>
          </p:nvGrpSpPr>
          <p:grpSpPr>
            <a:xfrm>
              <a:off x="876982" y="1293543"/>
              <a:ext cx="350" cy="177660"/>
              <a:chOff x="2449410" y="1364287"/>
              <a:chExt cx="475" cy="240868"/>
            </a:xfrm>
          </p:grpSpPr>
          <p:cxnSp>
            <p:nvCxnSpPr>
              <p:cNvPr id="582" name="Straight Connector 581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3" name="Straight Connector 582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6" name="Group 269"/>
            <p:cNvGrpSpPr/>
            <p:nvPr/>
          </p:nvGrpSpPr>
          <p:grpSpPr>
            <a:xfrm>
              <a:off x="625984" y="1293543"/>
              <a:ext cx="350" cy="177660"/>
              <a:chOff x="2449410" y="1364287"/>
              <a:chExt cx="475" cy="240868"/>
            </a:xfrm>
          </p:grpSpPr>
          <p:cxnSp>
            <p:nvCxnSpPr>
              <p:cNvPr id="580" name="Straight Connector 579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1" name="Straight Connector 580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7" name="Group 270"/>
            <p:cNvGrpSpPr/>
            <p:nvPr/>
          </p:nvGrpSpPr>
          <p:grpSpPr>
            <a:xfrm>
              <a:off x="401879" y="1297217"/>
              <a:ext cx="350" cy="177660"/>
              <a:chOff x="2449410" y="1364287"/>
              <a:chExt cx="475" cy="240868"/>
            </a:xfrm>
          </p:grpSpPr>
          <p:cxnSp>
            <p:nvCxnSpPr>
              <p:cNvPr id="578" name="Straight Connector 577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9" name="Straight Connector 578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8" name="Group 271"/>
            <p:cNvGrpSpPr/>
            <p:nvPr/>
          </p:nvGrpSpPr>
          <p:grpSpPr>
            <a:xfrm>
              <a:off x="1374580" y="1302506"/>
              <a:ext cx="350" cy="177660"/>
              <a:chOff x="2407902" y="1364287"/>
              <a:chExt cx="475" cy="240868"/>
            </a:xfrm>
          </p:grpSpPr>
          <p:cxnSp>
            <p:nvCxnSpPr>
              <p:cNvPr id="576" name="Straight Connector 575"/>
              <p:cNvCxnSpPr/>
              <p:nvPr/>
            </p:nvCxnSpPr>
            <p:spPr>
              <a:xfrm>
                <a:off x="2408377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7" name="Straight Connector 576"/>
              <p:cNvCxnSpPr/>
              <p:nvPr/>
            </p:nvCxnSpPr>
            <p:spPr>
              <a:xfrm>
                <a:off x="2407902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9" name="Straight Connector 568"/>
            <p:cNvCxnSpPr/>
            <p:nvPr/>
          </p:nvCxnSpPr>
          <p:spPr>
            <a:xfrm flipV="1">
              <a:off x="1594978" y="1300033"/>
              <a:ext cx="704953" cy="808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Straight Connector 569"/>
            <p:cNvCxnSpPr/>
            <p:nvPr/>
          </p:nvCxnSpPr>
          <p:spPr>
            <a:xfrm>
              <a:off x="401880" y="1082753"/>
              <a:ext cx="1190048" cy="222914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1" name="Group 274"/>
            <p:cNvGrpSpPr/>
            <p:nvPr/>
          </p:nvGrpSpPr>
          <p:grpSpPr>
            <a:xfrm>
              <a:off x="1145909" y="1302868"/>
              <a:ext cx="350" cy="177660"/>
              <a:chOff x="2449410" y="1364287"/>
              <a:chExt cx="475" cy="240868"/>
            </a:xfrm>
          </p:grpSpPr>
          <p:cxnSp>
            <p:nvCxnSpPr>
              <p:cNvPr id="574" name="Straight Connector 573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5" name="Straight Connector 574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2" name="Straight Connector 571"/>
            <p:cNvCxnSpPr/>
            <p:nvPr/>
          </p:nvCxnSpPr>
          <p:spPr>
            <a:xfrm flipV="1">
              <a:off x="323926" y="1471203"/>
              <a:ext cx="1976004" cy="4177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Straight Arrow Connector 572"/>
            <p:cNvCxnSpPr/>
            <p:nvPr/>
          </p:nvCxnSpPr>
          <p:spPr>
            <a:xfrm>
              <a:off x="336791" y="1302506"/>
              <a:ext cx="1027698" cy="0"/>
            </a:xfrm>
            <a:prstGeom prst="straightConnector1">
              <a:avLst/>
            </a:prstGeom>
            <a:ln w="12700" cmpd="sng"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4" name="Group 683"/>
          <p:cNvGrpSpPr>
            <a:grpSpLocks noChangeAspect="1"/>
          </p:cNvGrpSpPr>
          <p:nvPr/>
        </p:nvGrpSpPr>
        <p:grpSpPr>
          <a:xfrm>
            <a:off x="2504856" y="3727519"/>
            <a:ext cx="366589" cy="177252"/>
            <a:chOff x="323926" y="1082753"/>
            <a:chExt cx="1976005" cy="397775"/>
          </a:xfrm>
        </p:grpSpPr>
        <p:grpSp>
          <p:nvGrpSpPr>
            <p:cNvPr id="685" name="Group 264"/>
            <p:cNvGrpSpPr/>
            <p:nvPr/>
          </p:nvGrpSpPr>
          <p:grpSpPr>
            <a:xfrm>
              <a:off x="1832026" y="1302868"/>
              <a:ext cx="350" cy="177660"/>
              <a:chOff x="2449410" y="1364287"/>
              <a:chExt cx="475" cy="240868"/>
            </a:xfrm>
          </p:grpSpPr>
          <p:cxnSp>
            <p:nvCxnSpPr>
              <p:cNvPr id="714" name="Straight Connector 713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A6A6A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5" name="Straight Connector 714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6" name="Group 265"/>
            <p:cNvGrpSpPr/>
            <p:nvPr/>
          </p:nvGrpSpPr>
          <p:grpSpPr>
            <a:xfrm>
              <a:off x="2068277" y="1293543"/>
              <a:ext cx="350" cy="177660"/>
              <a:chOff x="2449410" y="1364287"/>
              <a:chExt cx="475" cy="240868"/>
            </a:xfrm>
          </p:grpSpPr>
          <p:cxnSp>
            <p:nvCxnSpPr>
              <p:cNvPr id="712" name="Straight Connector 711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3" name="Straight Connector 712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7" name="Group 266"/>
            <p:cNvGrpSpPr/>
            <p:nvPr/>
          </p:nvGrpSpPr>
          <p:grpSpPr>
            <a:xfrm>
              <a:off x="2299581" y="1298025"/>
              <a:ext cx="350" cy="177660"/>
              <a:chOff x="2449410" y="1364287"/>
              <a:chExt cx="475" cy="240868"/>
            </a:xfrm>
          </p:grpSpPr>
          <p:cxnSp>
            <p:nvCxnSpPr>
              <p:cNvPr id="710" name="Straight Connector 709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1" name="Straight Connector 710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8" name="Group 267"/>
            <p:cNvGrpSpPr/>
            <p:nvPr/>
          </p:nvGrpSpPr>
          <p:grpSpPr>
            <a:xfrm>
              <a:off x="1598313" y="1302868"/>
              <a:ext cx="5457" cy="169700"/>
              <a:chOff x="2414382" y="1358701"/>
              <a:chExt cx="7393" cy="230076"/>
            </a:xfrm>
          </p:grpSpPr>
          <p:cxnSp>
            <p:nvCxnSpPr>
              <p:cNvPr id="708" name="Straight Connector 707"/>
              <p:cNvCxnSpPr/>
              <p:nvPr/>
            </p:nvCxnSpPr>
            <p:spPr>
              <a:xfrm>
                <a:off x="2421775" y="148815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9" name="Straight Connector 708"/>
              <p:cNvCxnSpPr/>
              <p:nvPr/>
            </p:nvCxnSpPr>
            <p:spPr>
              <a:xfrm>
                <a:off x="2414382" y="1358701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9" name="Group 268"/>
            <p:cNvGrpSpPr/>
            <p:nvPr/>
          </p:nvGrpSpPr>
          <p:grpSpPr>
            <a:xfrm>
              <a:off x="876982" y="1293543"/>
              <a:ext cx="350" cy="177660"/>
              <a:chOff x="2449410" y="1364287"/>
              <a:chExt cx="475" cy="240868"/>
            </a:xfrm>
          </p:grpSpPr>
          <p:cxnSp>
            <p:nvCxnSpPr>
              <p:cNvPr id="706" name="Straight Connector 705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7" name="Straight Connector 706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0" name="Group 269"/>
            <p:cNvGrpSpPr/>
            <p:nvPr/>
          </p:nvGrpSpPr>
          <p:grpSpPr>
            <a:xfrm>
              <a:off x="625984" y="1293543"/>
              <a:ext cx="350" cy="177660"/>
              <a:chOff x="2449410" y="1364287"/>
              <a:chExt cx="475" cy="240868"/>
            </a:xfrm>
          </p:grpSpPr>
          <p:cxnSp>
            <p:nvCxnSpPr>
              <p:cNvPr id="704" name="Straight Connector 703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5" name="Straight Connector 704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1" name="Group 270"/>
            <p:cNvGrpSpPr/>
            <p:nvPr/>
          </p:nvGrpSpPr>
          <p:grpSpPr>
            <a:xfrm>
              <a:off x="401879" y="1297217"/>
              <a:ext cx="350" cy="177660"/>
              <a:chOff x="2449410" y="1364287"/>
              <a:chExt cx="475" cy="240868"/>
            </a:xfrm>
          </p:grpSpPr>
          <p:cxnSp>
            <p:nvCxnSpPr>
              <p:cNvPr id="702" name="Straight Connector 701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3" name="Straight Connector 702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0" name="Straight Connector 699"/>
            <p:cNvCxnSpPr/>
            <p:nvPr/>
          </p:nvCxnSpPr>
          <p:spPr>
            <a:xfrm>
              <a:off x="1385682" y="1405958"/>
              <a:ext cx="0" cy="74215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Straight Connector 692"/>
            <p:cNvCxnSpPr/>
            <p:nvPr/>
          </p:nvCxnSpPr>
          <p:spPr>
            <a:xfrm flipV="1">
              <a:off x="1594978" y="1300033"/>
              <a:ext cx="704953" cy="808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4" name="Straight Connector 693"/>
            <p:cNvCxnSpPr/>
            <p:nvPr/>
          </p:nvCxnSpPr>
          <p:spPr>
            <a:xfrm>
              <a:off x="401880" y="1082753"/>
              <a:ext cx="1190048" cy="222914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5" name="Group 274"/>
            <p:cNvGrpSpPr/>
            <p:nvPr/>
          </p:nvGrpSpPr>
          <p:grpSpPr>
            <a:xfrm>
              <a:off x="1145909" y="1302868"/>
              <a:ext cx="350" cy="177660"/>
              <a:chOff x="2449410" y="1364287"/>
              <a:chExt cx="475" cy="240868"/>
            </a:xfrm>
          </p:grpSpPr>
          <p:cxnSp>
            <p:nvCxnSpPr>
              <p:cNvPr id="698" name="Straight Connector 697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9" name="Straight Connector 698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96" name="Straight Connector 695"/>
            <p:cNvCxnSpPr/>
            <p:nvPr/>
          </p:nvCxnSpPr>
          <p:spPr>
            <a:xfrm flipV="1">
              <a:off x="323926" y="1471203"/>
              <a:ext cx="1976004" cy="4177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Straight Arrow Connector 696"/>
            <p:cNvCxnSpPr/>
            <p:nvPr/>
          </p:nvCxnSpPr>
          <p:spPr>
            <a:xfrm flipV="1">
              <a:off x="336791" y="1297217"/>
              <a:ext cx="803082" cy="5289"/>
            </a:xfrm>
            <a:prstGeom prst="straightConnector1">
              <a:avLst/>
            </a:prstGeom>
            <a:ln w="12700" cmpd="sng"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8" name="Group 527"/>
          <p:cNvGrpSpPr>
            <a:grpSpLocks noChangeAspect="1"/>
          </p:cNvGrpSpPr>
          <p:nvPr/>
        </p:nvGrpSpPr>
        <p:grpSpPr>
          <a:xfrm>
            <a:off x="2496852" y="3954662"/>
            <a:ext cx="366589" cy="177255"/>
            <a:chOff x="323926" y="1082753"/>
            <a:chExt cx="1976005" cy="397782"/>
          </a:xfrm>
        </p:grpSpPr>
        <p:grpSp>
          <p:nvGrpSpPr>
            <p:cNvPr id="529" name="Group 264"/>
            <p:cNvGrpSpPr/>
            <p:nvPr/>
          </p:nvGrpSpPr>
          <p:grpSpPr>
            <a:xfrm>
              <a:off x="1832026" y="1302868"/>
              <a:ext cx="350" cy="177660"/>
              <a:chOff x="2449410" y="1364287"/>
              <a:chExt cx="475" cy="240868"/>
            </a:xfrm>
          </p:grpSpPr>
          <p:cxnSp>
            <p:nvCxnSpPr>
              <p:cNvPr id="556" name="Straight Connector 555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A6A6A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7" name="Straight Connector 556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0" name="Group 265"/>
            <p:cNvGrpSpPr/>
            <p:nvPr/>
          </p:nvGrpSpPr>
          <p:grpSpPr>
            <a:xfrm>
              <a:off x="2068277" y="1293543"/>
              <a:ext cx="350" cy="177660"/>
              <a:chOff x="2449410" y="1364287"/>
              <a:chExt cx="475" cy="240868"/>
            </a:xfrm>
          </p:grpSpPr>
          <p:cxnSp>
            <p:nvCxnSpPr>
              <p:cNvPr id="554" name="Straight Connector 553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5" name="Straight Connector 554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1" name="Group 266"/>
            <p:cNvGrpSpPr/>
            <p:nvPr/>
          </p:nvGrpSpPr>
          <p:grpSpPr>
            <a:xfrm>
              <a:off x="2299581" y="1298025"/>
              <a:ext cx="350" cy="177660"/>
              <a:chOff x="2449410" y="1364287"/>
              <a:chExt cx="475" cy="240868"/>
            </a:xfrm>
          </p:grpSpPr>
          <p:cxnSp>
            <p:nvCxnSpPr>
              <p:cNvPr id="552" name="Straight Connector 551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3" name="Straight Connector 552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2" name="Group 267"/>
            <p:cNvGrpSpPr/>
            <p:nvPr/>
          </p:nvGrpSpPr>
          <p:grpSpPr>
            <a:xfrm>
              <a:off x="1598313" y="1302868"/>
              <a:ext cx="5457" cy="169700"/>
              <a:chOff x="2414382" y="1358701"/>
              <a:chExt cx="7393" cy="230076"/>
            </a:xfrm>
          </p:grpSpPr>
          <p:cxnSp>
            <p:nvCxnSpPr>
              <p:cNvPr id="550" name="Straight Connector 549"/>
              <p:cNvCxnSpPr/>
              <p:nvPr/>
            </p:nvCxnSpPr>
            <p:spPr>
              <a:xfrm>
                <a:off x="2421775" y="1488157"/>
                <a:ext cx="0" cy="100620"/>
              </a:xfrm>
              <a:prstGeom prst="line">
                <a:avLst/>
              </a:prstGeom>
              <a:ln w="12700" cmpd="sng">
                <a:solidFill>
                  <a:srgbClr val="BFBFB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1" name="Straight Connector 550"/>
              <p:cNvCxnSpPr/>
              <p:nvPr/>
            </p:nvCxnSpPr>
            <p:spPr>
              <a:xfrm>
                <a:off x="2414382" y="1358701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3" name="Group 268"/>
            <p:cNvGrpSpPr/>
            <p:nvPr/>
          </p:nvGrpSpPr>
          <p:grpSpPr>
            <a:xfrm>
              <a:off x="876982" y="1293543"/>
              <a:ext cx="350" cy="177660"/>
              <a:chOff x="2449410" y="1364287"/>
              <a:chExt cx="475" cy="240868"/>
            </a:xfrm>
          </p:grpSpPr>
          <p:cxnSp>
            <p:nvCxnSpPr>
              <p:cNvPr id="548" name="Straight Connector 547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9" name="Straight Connector 548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4" name="Group 269"/>
            <p:cNvGrpSpPr/>
            <p:nvPr/>
          </p:nvGrpSpPr>
          <p:grpSpPr>
            <a:xfrm>
              <a:off x="625984" y="1293543"/>
              <a:ext cx="350" cy="177660"/>
              <a:chOff x="2449410" y="1364287"/>
              <a:chExt cx="475" cy="240868"/>
            </a:xfrm>
          </p:grpSpPr>
          <p:cxnSp>
            <p:nvCxnSpPr>
              <p:cNvPr id="546" name="Straight Connector 545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7" name="Straight Connector 546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5" name="Group 270"/>
            <p:cNvGrpSpPr/>
            <p:nvPr/>
          </p:nvGrpSpPr>
          <p:grpSpPr>
            <a:xfrm>
              <a:off x="401879" y="1297217"/>
              <a:ext cx="350" cy="177660"/>
              <a:chOff x="2449410" y="1364287"/>
              <a:chExt cx="475" cy="240868"/>
            </a:xfrm>
          </p:grpSpPr>
          <p:cxnSp>
            <p:nvCxnSpPr>
              <p:cNvPr id="544" name="Straight Connector 543"/>
              <p:cNvCxnSpPr/>
              <p:nvPr/>
            </p:nvCxnSpPr>
            <p:spPr>
              <a:xfrm>
                <a:off x="2449885" y="1504535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5" name="Straight Connector 544"/>
              <p:cNvCxnSpPr/>
              <p:nvPr/>
            </p:nvCxnSpPr>
            <p:spPr>
              <a:xfrm>
                <a:off x="2449410" y="1364287"/>
                <a:ext cx="0" cy="100620"/>
              </a:xfrm>
              <a:prstGeom prst="line">
                <a:avLst/>
              </a:prstGeom>
              <a:ln w="12700" cmpd="sng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6" name="Straight Connector 535"/>
            <p:cNvCxnSpPr/>
            <p:nvPr/>
          </p:nvCxnSpPr>
          <p:spPr>
            <a:xfrm>
              <a:off x="1385682" y="1405958"/>
              <a:ext cx="0" cy="74215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Straight Connector 536"/>
            <p:cNvCxnSpPr/>
            <p:nvPr/>
          </p:nvCxnSpPr>
          <p:spPr>
            <a:xfrm flipV="1">
              <a:off x="1594978" y="1300033"/>
              <a:ext cx="704953" cy="808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Straight Connector 537"/>
            <p:cNvCxnSpPr/>
            <p:nvPr/>
          </p:nvCxnSpPr>
          <p:spPr>
            <a:xfrm>
              <a:off x="401880" y="1082753"/>
              <a:ext cx="1190048" cy="222914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Straight Connector 541"/>
            <p:cNvCxnSpPr/>
            <p:nvPr/>
          </p:nvCxnSpPr>
          <p:spPr>
            <a:xfrm>
              <a:off x="1159015" y="1406319"/>
              <a:ext cx="0" cy="74216"/>
            </a:xfrm>
            <a:prstGeom prst="line">
              <a:avLst/>
            </a:prstGeom>
            <a:ln w="12700" cmpd="sng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Straight Connector 539"/>
            <p:cNvCxnSpPr/>
            <p:nvPr/>
          </p:nvCxnSpPr>
          <p:spPr>
            <a:xfrm flipV="1">
              <a:off x="323926" y="1471203"/>
              <a:ext cx="1976004" cy="4177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Straight Arrow Connector 540"/>
            <p:cNvCxnSpPr/>
            <p:nvPr/>
          </p:nvCxnSpPr>
          <p:spPr>
            <a:xfrm>
              <a:off x="336793" y="1302508"/>
              <a:ext cx="506899" cy="3159"/>
            </a:xfrm>
            <a:prstGeom prst="straightConnector1">
              <a:avLst/>
            </a:prstGeom>
            <a:ln w="12700" cmpd="sng"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0237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749</Words>
  <Application>Microsoft Macintosh PowerPoint</Application>
  <PresentationFormat>Letter Paper (8.5x11 in)</PresentationFormat>
  <Paragraphs>125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Divya Nandakumar</dc:creator>
  <cp:lastModifiedBy>Divya Nandakumar</cp:lastModifiedBy>
  <cp:revision>4</cp:revision>
  <dcterms:created xsi:type="dcterms:W3CDTF">2015-01-27T17:29:47Z</dcterms:created>
  <dcterms:modified xsi:type="dcterms:W3CDTF">2015-04-28T22:41:03Z</dcterms:modified>
</cp:coreProperties>
</file>