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95" d="100"/>
          <a:sy n="95" d="100"/>
        </p:scale>
        <p:origin x="1805" y="-15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5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4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9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19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5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6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0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5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1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FADECCEF-1DA7-9D3F-253F-F05E61A1D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3" y="419390"/>
            <a:ext cx="2688007" cy="2273640"/>
          </a:xfrm>
          <a:prstGeom prst="rect">
            <a:avLst/>
          </a:prstGeom>
        </p:spPr>
      </p:pic>
      <p:pic>
        <p:nvPicPr>
          <p:cNvPr id="58" name="Picture 57" descr="A white background with black lines&#10;&#10;AI-generated content may be incorrect.">
            <a:extLst>
              <a:ext uri="{FF2B5EF4-FFF2-40B4-BE49-F238E27FC236}">
                <a16:creationId xmlns:a16="http://schemas.microsoft.com/office/drawing/2014/main" id="{CA19846C-E462-C56E-A52A-BA36264A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3" y="2939143"/>
            <a:ext cx="2688009" cy="2273641"/>
          </a:xfrm>
          <a:prstGeom prst="rect">
            <a:avLst/>
          </a:prstGeom>
        </p:spPr>
      </p:pic>
      <p:pic>
        <p:nvPicPr>
          <p:cNvPr id="60" name="Picture 59" descr="A blue and green lights on a black background&#10;&#10;AI-generated content may be incorrect.">
            <a:extLst>
              <a:ext uri="{FF2B5EF4-FFF2-40B4-BE49-F238E27FC236}">
                <a16:creationId xmlns:a16="http://schemas.microsoft.com/office/drawing/2014/main" id="{8CB5E29E-3EC0-6A07-D763-040F1FB49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91" y="2939143"/>
            <a:ext cx="2688009" cy="2273641"/>
          </a:xfrm>
          <a:prstGeom prst="rect">
            <a:avLst/>
          </a:prstGeom>
        </p:spPr>
      </p:pic>
      <p:pic>
        <p:nvPicPr>
          <p:cNvPr id="81" name="Picture 80" descr="A black line on a white background&#10;&#10;AI-generated content may be incorrect.">
            <a:extLst>
              <a:ext uri="{FF2B5EF4-FFF2-40B4-BE49-F238E27FC236}">
                <a16:creationId xmlns:a16="http://schemas.microsoft.com/office/drawing/2014/main" id="{DCC15C34-BBD8-02B7-3EF4-339D2E600F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2" y="5369034"/>
            <a:ext cx="2688008" cy="2273641"/>
          </a:xfrm>
          <a:prstGeom prst="rect">
            <a:avLst/>
          </a:prstGeom>
        </p:spPr>
      </p:pic>
      <p:pic>
        <p:nvPicPr>
          <p:cNvPr id="82" name="Picture 81" descr="A red light in the dark&#10;&#10;AI-generated content may be incorrect.">
            <a:extLst>
              <a:ext uri="{FF2B5EF4-FFF2-40B4-BE49-F238E27FC236}">
                <a16:creationId xmlns:a16="http://schemas.microsoft.com/office/drawing/2014/main" id="{760E9467-E2C8-D186-DF3B-F08824E7C4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90" y="5369034"/>
            <a:ext cx="2688009" cy="2273641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6E9472E4-43B1-CECB-C044-2A9F878E6679}"/>
              </a:ext>
            </a:extLst>
          </p:cNvPr>
          <p:cNvSpPr txBox="1"/>
          <p:nvPr/>
        </p:nvSpPr>
        <p:spPr>
          <a:xfrm>
            <a:off x="2708365" y="741893"/>
            <a:ext cx="1576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DLK antibody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B7A8D77-1D3F-03C2-10BA-875FF26F27CF}"/>
              </a:ext>
            </a:extLst>
          </p:cNvPr>
          <p:cNvSpPr txBox="1"/>
          <p:nvPr/>
        </p:nvSpPr>
        <p:spPr>
          <a:xfrm>
            <a:off x="2771976" y="3239340"/>
            <a:ext cx="1576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DLK antibody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69B2D34-BC98-861E-31E5-0967D85A4B62}"/>
              </a:ext>
            </a:extLst>
          </p:cNvPr>
          <p:cNvCxnSpPr>
            <a:cxnSpLocks/>
          </p:cNvCxnSpPr>
          <p:nvPr/>
        </p:nvCxnSpPr>
        <p:spPr>
          <a:xfrm>
            <a:off x="4702629" y="3557118"/>
            <a:ext cx="1909186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78FF403C-8348-409C-1124-3829947FC858}"/>
              </a:ext>
            </a:extLst>
          </p:cNvPr>
          <p:cNvCxnSpPr>
            <a:cxnSpLocks/>
          </p:cNvCxnSpPr>
          <p:nvPr/>
        </p:nvCxnSpPr>
        <p:spPr>
          <a:xfrm>
            <a:off x="4702629" y="3873641"/>
            <a:ext cx="1909186" cy="5526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0B2C3B0-C848-2E8A-372D-4F13D3FC8422}"/>
              </a:ext>
            </a:extLst>
          </p:cNvPr>
          <p:cNvCxnSpPr>
            <a:cxnSpLocks/>
          </p:cNvCxnSpPr>
          <p:nvPr/>
        </p:nvCxnSpPr>
        <p:spPr>
          <a:xfrm>
            <a:off x="991761" y="3555068"/>
            <a:ext cx="1909186" cy="0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0FB4D368-53B8-C505-8A0D-96628A705EEE}"/>
              </a:ext>
            </a:extLst>
          </p:cNvPr>
          <p:cNvCxnSpPr>
            <a:cxnSpLocks/>
          </p:cNvCxnSpPr>
          <p:nvPr/>
        </p:nvCxnSpPr>
        <p:spPr>
          <a:xfrm>
            <a:off x="991761" y="3871591"/>
            <a:ext cx="1909186" cy="55264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A8B7693-FFF0-7376-80F8-690A3A9A4480}"/>
              </a:ext>
            </a:extLst>
          </p:cNvPr>
          <p:cNvCxnSpPr>
            <a:cxnSpLocks/>
          </p:cNvCxnSpPr>
          <p:nvPr/>
        </p:nvCxnSpPr>
        <p:spPr>
          <a:xfrm>
            <a:off x="1016570" y="1037365"/>
            <a:ext cx="1909186" cy="0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2EB8F482-4C5A-DA58-4453-B9CAFB536467}"/>
              </a:ext>
            </a:extLst>
          </p:cNvPr>
          <p:cNvCxnSpPr>
            <a:cxnSpLocks/>
          </p:cNvCxnSpPr>
          <p:nvPr/>
        </p:nvCxnSpPr>
        <p:spPr>
          <a:xfrm>
            <a:off x="1016570" y="1353888"/>
            <a:ext cx="1909186" cy="55264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4C2F12A4-9C98-3B56-5B14-FA4E1485A822}"/>
              </a:ext>
            </a:extLst>
          </p:cNvPr>
          <p:cNvSpPr txBox="1"/>
          <p:nvPr/>
        </p:nvSpPr>
        <p:spPr>
          <a:xfrm>
            <a:off x="2771976" y="3937463"/>
            <a:ext cx="1576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Stmn4 antibody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EF2F179-FBF0-EE88-8FFB-45BE19B5F3F3}"/>
              </a:ext>
            </a:extLst>
          </p:cNvPr>
          <p:cNvSpPr txBox="1"/>
          <p:nvPr/>
        </p:nvSpPr>
        <p:spPr>
          <a:xfrm>
            <a:off x="2708365" y="1417710"/>
            <a:ext cx="1576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Stmn4 antibody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7432622-5A0C-0FAA-67D3-BE7D4CCE96D9}"/>
              </a:ext>
            </a:extLst>
          </p:cNvPr>
          <p:cNvSpPr txBox="1"/>
          <p:nvPr/>
        </p:nvSpPr>
        <p:spPr>
          <a:xfrm>
            <a:off x="528903" y="3282963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130kDa -- 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9FD6447-5334-AC0D-D330-4F4CCE862571}"/>
              </a:ext>
            </a:extLst>
          </p:cNvPr>
          <p:cNvSpPr txBox="1"/>
          <p:nvPr/>
        </p:nvSpPr>
        <p:spPr>
          <a:xfrm>
            <a:off x="528903" y="3174348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250kDa -- </a:t>
            </a:r>
            <a:endParaRPr lang="en-US" sz="12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5A96D4D-5FBE-345D-3542-1EC6B4D30A79}"/>
              </a:ext>
            </a:extLst>
          </p:cNvPr>
          <p:cNvSpPr txBox="1"/>
          <p:nvPr/>
        </p:nvSpPr>
        <p:spPr>
          <a:xfrm>
            <a:off x="2719332" y="6367356"/>
            <a:ext cx="1576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Actin antibody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BABDB-20EE-D083-42FD-356973F7F968}"/>
              </a:ext>
            </a:extLst>
          </p:cNvPr>
          <p:cNvSpPr txBox="1"/>
          <p:nvPr/>
        </p:nvSpPr>
        <p:spPr>
          <a:xfrm>
            <a:off x="113945" y="7742182"/>
            <a:ext cx="6115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4-figure supplement 1-source data 2. </a:t>
            </a:r>
            <a:r>
              <a:rPr lang="en-US" sz="1200" dirty="0"/>
              <a:t>Original membranes corresponding to Panel B. Molecular weights shown using </a:t>
            </a:r>
            <a:r>
              <a:rPr lang="fr-FR" sz="1200" dirty="0" err="1"/>
              <a:t>PageRuler</a:t>
            </a:r>
            <a:r>
              <a:rPr lang="fr-FR" sz="1200" dirty="0"/>
              <a:t> Plus </a:t>
            </a:r>
            <a:r>
              <a:rPr lang="fr-FR" sz="1200" dirty="0" err="1"/>
              <a:t>Prestained</a:t>
            </a:r>
            <a:r>
              <a:rPr lang="fr-FR" sz="1200" dirty="0"/>
              <a:t> </a:t>
            </a:r>
            <a:r>
              <a:rPr lang="fr-FR" sz="1200" dirty="0" err="1"/>
              <a:t>Protein</a:t>
            </a:r>
            <a:r>
              <a:rPr lang="fr-FR" sz="1200" dirty="0"/>
              <a:t> Ladder.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lane</a:t>
            </a:r>
            <a:r>
              <a:rPr lang="fr-FR" sz="1200" dirty="0"/>
              <a:t> </a:t>
            </a:r>
            <a:r>
              <a:rPr lang="fr-FR" sz="1200" dirty="0" err="1"/>
              <a:t>represents</a:t>
            </a:r>
            <a:r>
              <a:rPr lang="fr-FR" sz="1200" dirty="0"/>
              <a:t> a </a:t>
            </a:r>
            <a:r>
              <a:rPr lang="fr-FR" sz="1200" dirty="0" err="1"/>
              <a:t>separate</a:t>
            </a:r>
            <a:r>
              <a:rPr lang="fr-FR" sz="1200" dirty="0"/>
              <a:t> mouse. </a:t>
            </a:r>
            <a:r>
              <a:rPr lang="fr-FR" sz="1200" dirty="0" err="1"/>
              <a:t>Lanes</a:t>
            </a:r>
            <a:r>
              <a:rPr lang="fr-FR" sz="1200" dirty="0"/>
              <a:t> 1,3,5,7,9 show control </a:t>
            </a:r>
            <a:r>
              <a:rPr lang="fr-FR" sz="1200" dirty="0" err="1"/>
              <a:t>samples</a:t>
            </a:r>
            <a:r>
              <a:rPr lang="fr-FR" sz="1200" dirty="0"/>
              <a:t>, </a:t>
            </a:r>
            <a:r>
              <a:rPr lang="fr-FR" sz="1200" dirty="0" err="1"/>
              <a:t>lanes</a:t>
            </a:r>
            <a:r>
              <a:rPr lang="fr-FR" sz="1200" dirty="0"/>
              <a:t> 2,4,6,8,10 show DLK(</a:t>
            </a:r>
            <a:r>
              <a:rPr lang="fr-FR" sz="1200" dirty="0" err="1"/>
              <a:t>cKO</a:t>
            </a:r>
            <a:r>
              <a:rPr lang="fr-FR" sz="1200" dirty="0"/>
              <a:t>) at P1, P8, P15, P60, and 1yr </a:t>
            </a:r>
            <a:r>
              <a:rPr lang="fr-FR" sz="1200" dirty="0" err="1"/>
              <a:t>timepoints</a:t>
            </a:r>
            <a:r>
              <a:rPr lang="fr-FR" sz="1200" dirty="0"/>
              <a:t>. </a:t>
            </a:r>
            <a:r>
              <a:rPr lang="en-US" sz="1200" dirty="0"/>
              <a:t>Dotted lines indicate locations where membrane was cut and labeled with separate antibodies.</a:t>
            </a:r>
            <a:r>
              <a:rPr lang="fr-FR" sz="1200" dirty="0"/>
              <a:t> </a:t>
            </a:r>
            <a:endParaRPr lang="en-US" sz="1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DA283E-BD70-1C18-1382-056C2A994B99}"/>
              </a:ext>
            </a:extLst>
          </p:cNvPr>
          <p:cNvSpPr txBox="1"/>
          <p:nvPr/>
        </p:nvSpPr>
        <p:spPr>
          <a:xfrm>
            <a:off x="528903" y="3377839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100kDa --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C02D4B-3B8B-1A70-44FC-01CB5E97A7A8}"/>
              </a:ext>
            </a:extLst>
          </p:cNvPr>
          <p:cNvSpPr txBox="1"/>
          <p:nvPr/>
        </p:nvSpPr>
        <p:spPr>
          <a:xfrm>
            <a:off x="612026" y="3861970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25kDa --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205CA3-6979-95CD-0A37-C631EB3D5EFA}"/>
              </a:ext>
            </a:extLst>
          </p:cNvPr>
          <p:cNvSpPr txBox="1"/>
          <p:nvPr/>
        </p:nvSpPr>
        <p:spPr>
          <a:xfrm>
            <a:off x="612022" y="3781063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35kDa --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1E7ED9-F6CA-8A90-E1E4-9DE72DC6B783}"/>
              </a:ext>
            </a:extLst>
          </p:cNvPr>
          <p:cNvSpPr txBox="1"/>
          <p:nvPr/>
        </p:nvSpPr>
        <p:spPr>
          <a:xfrm>
            <a:off x="616644" y="4062649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15kDa --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96ACBE-F7FE-E1A7-9CB0-77C75341E142}"/>
              </a:ext>
            </a:extLst>
          </p:cNvPr>
          <p:cNvSpPr txBox="1"/>
          <p:nvPr/>
        </p:nvSpPr>
        <p:spPr>
          <a:xfrm>
            <a:off x="4184024" y="3278957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130kDa --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9A2FD6-AB7F-39D5-24E2-17F2B827BC1E}"/>
              </a:ext>
            </a:extLst>
          </p:cNvPr>
          <p:cNvSpPr txBox="1"/>
          <p:nvPr/>
        </p:nvSpPr>
        <p:spPr>
          <a:xfrm>
            <a:off x="4184024" y="3170342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250kDa --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251A83-4495-7B21-B730-95E912CDC2B2}"/>
              </a:ext>
            </a:extLst>
          </p:cNvPr>
          <p:cNvSpPr txBox="1"/>
          <p:nvPr/>
        </p:nvSpPr>
        <p:spPr>
          <a:xfrm>
            <a:off x="4184024" y="3373833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100kDa --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303E26-3C77-C1E1-CA84-6B260CB41495}"/>
              </a:ext>
            </a:extLst>
          </p:cNvPr>
          <p:cNvSpPr txBox="1"/>
          <p:nvPr/>
        </p:nvSpPr>
        <p:spPr>
          <a:xfrm>
            <a:off x="4267147" y="3857964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6A92AF-3EE1-B956-D28C-75489F4DA4F3}"/>
              </a:ext>
            </a:extLst>
          </p:cNvPr>
          <p:cNvSpPr txBox="1"/>
          <p:nvPr/>
        </p:nvSpPr>
        <p:spPr>
          <a:xfrm>
            <a:off x="4267143" y="3777057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35kDa --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93B140-97D4-791A-8904-44BB3D74E28C}"/>
              </a:ext>
            </a:extLst>
          </p:cNvPr>
          <p:cNvSpPr txBox="1"/>
          <p:nvPr/>
        </p:nvSpPr>
        <p:spPr>
          <a:xfrm>
            <a:off x="4271765" y="4058643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428E90-9EFA-0129-9BC4-B57E4CC699B0}"/>
              </a:ext>
            </a:extLst>
          </p:cNvPr>
          <p:cNvSpPr txBox="1"/>
          <p:nvPr/>
        </p:nvSpPr>
        <p:spPr>
          <a:xfrm>
            <a:off x="497494" y="754311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130kDa --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7724B6-C8AE-A77F-620F-17A15860F5BB}"/>
              </a:ext>
            </a:extLst>
          </p:cNvPr>
          <p:cNvSpPr txBox="1"/>
          <p:nvPr/>
        </p:nvSpPr>
        <p:spPr>
          <a:xfrm>
            <a:off x="497494" y="645696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250kDa -- 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E45389-A5C4-DC96-3671-6FC6D0EE3B4F}"/>
              </a:ext>
            </a:extLst>
          </p:cNvPr>
          <p:cNvSpPr txBox="1"/>
          <p:nvPr/>
        </p:nvSpPr>
        <p:spPr>
          <a:xfrm>
            <a:off x="497494" y="849187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100kDa --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F60C41-6405-CD64-7A72-C6B0720731F1}"/>
              </a:ext>
            </a:extLst>
          </p:cNvPr>
          <p:cNvSpPr txBox="1"/>
          <p:nvPr/>
        </p:nvSpPr>
        <p:spPr>
          <a:xfrm>
            <a:off x="580617" y="1333318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25kDa --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BE35C5-48D3-F547-320D-E9BAA7185292}"/>
              </a:ext>
            </a:extLst>
          </p:cNvPr>
          <p:cNvSpPr txBox="1"/>
          <p:nvPr/>
        </p:nvSpPr>
        <p:spPr>
          <a:xfrm>
            <a:off x="580613" y="1252411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35kDa --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8D87EB-AEB9-3302-CFA9-3F2442D6C20C}"/>
              </a:ext>
            </a:extLst>
          </p:cNvPr>
          <p:cNvSpPr txBox="1"/>
          <p:nvPr/>
        </p:nvSpPr>
        <p:spPr>
          <a:xfrm>
            <a:off x="585235" y="1533997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15kDa --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8FC031-4ACD-CDED-6ABF-5E4C71FEAD25}"/>
              </a:ext>
            </a:extLst>
          </p:cNvPr>
          <p:cNvSpPr txBox="1"/>
          <p:nvPr/>
        </p:nvSpPr>
        <p:spPr>
          <a:xfrm>
            <a:off x="4160923" y="6327954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55kDa --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068756-B93F-2EC1-918B-F9F69895C77B}"/>
              </a:ext>
            </a:extLst>
          </p:cNvPr>
          <p:cNvSpPr txBox="1"/>
          <p:nvPr/>
        </p:nvSpPr>
        <p:spPr>
          <a:xfrm>
            <a:off x="517171" y="6327954"/>
            <a:ext cx="875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55kDa --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57D874-44D0-B63F-279B-62A4C254B271}"/>
              </a:ext>
            </a:extLst>
          </p:cNvPr>
          <p:cNvSpPr txBox="1"/>
          <p:nvPr/>
        </p:nvSpPr>
        <p:spPr>
          <a:xfrm rot="16200000">
            <a:off x="738520" y="-365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C45B5C-23AB-8E0B-EE5C-5FE6F4F9890D}"/>
              </a:ext>
            </a:extLst>
          </p:cNvPr>
          <p:cNvSpPr txBox="1"/>
          <p:nvPr/>
        </p:nvSpPr>
        <p:spPr>
          <a:xfrm rot="16200000">
            <a:off x="865220" y="-1122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04CCE5-0586-F553-1181-670878874063}"/>
              </a:ext>
            </a:extLst>
          </p:cNvPr>
          <p:cNvSpPr txBox="1"/>
          <p:nvPr/>
        </p:nvSpPr>
        <p:spPr>
          <a:xfrm rot="16200000">
            <a:off x="975911" y="1648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9EC102-6A45-5A14-150A-248E55735AA9}"/>
              </a:ext>
            </a:extLst>
          </p:cNvPr>
          <p:cNvSpPr txBox="1"/>
          <p:nvPr/>
        </p:nvSpPr>
        <p:spPr>
          <a:xfrm rot="16200000">
            <a:off x="1102611" y="891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9754EF-0B5E-A928-5E8F-64BBFFF458E4}"/>
              </a:ext>
            </a:extLst>
          </p:cNvPr>
          <p:cNvSpPr txBox="1"/>
          <p:nvPr/>
        </p:nvSpPr>
        <p:spPr>
          <a:xfrm rot="16200000">
            <a:off x="1231743" y="391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EF82C4-2F24-735F-9E86-51BAE2E1C00F}"/>
              </a:ext>
            </a:extLst>
          </p:cNvPr>
          <p:cNvSpPr txBox="1"/>
          <p:nvPr/>
        </p:nvSpPr>
        <p:spPr>
          <a:xfrm rot="16200000">
            <a:off x="1358443" y="-365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767A31-6063-00B5-9A08-A1AB216EF921}"/>
              </a:ext>
            </a:extLst>
          </p:cNvPr>
          <p:cNvSpPr txBox="1"/>
          <p:nvPr/>
        </p:nvSpPr>
        <p:spPr>
          <a:xfrm rot="16200000">
            <a:off x="1494675" y="-945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EEE6E89-C137-506F-254C-96DF5CAC13A8}"/>
              </a:ext>
            </a:extLst>
          </p:cNvPr>
          <p:cNvSpPr txBox="1"/>
          <p:nvPr/>
        </p:nvSpPr>
        <p:spPr>
          <a:xfrm rot="16200000">
            <a:off x="1621375" y="-1702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P60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0B06745-FB8A-04EA-6A25-19FEE7F1D1B2}"/>
              </a:ext>
            </a:extLst>
          </p:cNvPr>
          <p:cNvSpPr txBox="1"/>
          <p:nvPr/>
        </p:nvSpPr>
        <p:spPr>
          <a:xfrm rot="16200000">
            <a:off x="1759983" y="-3331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495FCA-7C54-C1C0-823E-80D9F94A85AE}"/>
              </a:ext>
            </a:extLst>
          </p:cNvPr>
          <p:cNvSpPr txBox="1"/>
          <p:nvPr/>
        </p:nvSpPr>
        <p:spPr>
          <a:xfrm rot="16200000">
            <a:off x="1891931" y="-4187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1yr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31882FC-B015-461D-183C-38EE2DB77819}"/>
              </a:ext>
            </a:extLst>
          </p:cNvPr>
          <p:cNvSpPr txBox="1"/>
          <p:nvPr/>
        </p:nvSpPr>
        <p:spPr>
          <a:xfrm rot="16200000">
            <a:off x="732101" y="256418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B728D1-F3CC-4A74-365F-8A1F9ADCDCB0}"/>
              </a:ext>
            </a:extLst>
          </p:cNvPr>
          <p:cNvSpPr txBox="1"/>
          <p:nvPr/>
        </p:nvSpPr>
        <p:spPr>
          <a:xfrm rot="16200000">
            <a:off x="858801" y="2556616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35D798-047B-27F8-9B4F-3F5DC7FF10AF}"/>
              </a:ext>
            </a:extLst>
          </p:cNvPr>
          <p:cNvSpPr txBox="1"/>
          <p:nvPr/>
        </p:nvSpPr>
        <p:spPr>
          <a:xfrm rot="16200000">
            <a:off x="969492" y="258433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B55BC6-2A24-E45E-CB7A-0FC80E3981B0}"/>
              </a:ext>
            </a:extLst>
          </p:cNvPr>
          <p:cNvSpPr txBox="1"/>
          <p:nvPr/>
        </p:nvSpPr>
        <p:spPr>
          <a:xfrm rot="16200000">
            <a:off x="1096192" y="257675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204EEF-695F-D64C-1D30-3407995BD045}"/>
              </a:ext>
            </a:extLst>
          </p:cNvPr>
          <p:cNvSpPr txBox="1"/>
          <p:nvPr/>
        </p:nvSpPr>
        <p:spPr>
          <a:xfrm rot="16200000">
            <a:off x="1225324" y="257176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58695A-BAE5-CADC-4499-EA5A9F3C8156}"/>
              </a:ext>
            </a:extLst>
          </p:cNvPr>
          <p:cNvSpPr txBox="1"/>
          <p:nvPr/>
        </p:nvSpPr>
        <p:spPr>
          <a:xfrm rot="16200000">
            <a:off x="1352024" y="256418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A7DE76-B5FE-5792-318C-73B61E78F9C7}"/>
              </a:ext>
            </a:extLst>
          </p:cNvPr>
          <p:cNvSpPr txBox="1"/>
          <p:nvPr/>
        </p:nvSpPr>
        <p:spPr>
          <a:xfrm rot="16200000">
            <a:off x="1488256" y="25583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F714A7-3F38-5EC8-7CA4-8CE48FBF9495}"/>
              </a:ext>
            </a:extLst>
          </p:cNvPr>
          <p:cNvSpPr txBox="1"/>
          <p:nvPr/>
        </p:nvSpPr>
        <p:spPr>
          <a:xfrm rot="16200000">
            <a:off x="1614956" y="255081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9557F91-FA77-B5B7-7B0D-76F006EB2FF7}"/>
              </a:ext>
            </a:extLst>
          </p:cNvPr>
          <p:cNvSpPr txBox="1"/>
          <p:nvPr/>
        </p:nvSpPr>
        <p:spPr>
          <a:xfrm rot="16200000">
            <a:off x="1753564" y="253452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F072EA-FFFA-557C-0E8B-6FCE1FA4B19D}"/>
              </a:ext>
            </a:extLst>
          </p:cNvPr>
          <p:cNvSpPr txBox="1"/>
          <p:nvPr/>
        </p:nvSpPr>
        <p:spPr>
          <a:xfrm rot="16200000">
            <a:off x="1885512" y="25259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1yr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A13FBE-6D6E-192B-6226-D4268E7B09C7}"/>
              </a:ext>
            </a:extLst>
          </p:cNvPr>
          <p:cNvSpPr txBox="1"/>
          <p:nvPr/>
        </p:nvSpPr>
        <p:spPr>
          <a:xfrm rot="16200000">
            <a:off x="630798" y="557760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83381-2F56-8131-C3F2-814728256BD9}"/>
              </a:ext>
            </a:extLst>
          </p:cNvPr>
          <p:cNvSpPr txBox="1"/>
          <p:nvPr/>
        </p:nvSpPr>
        <p:spPr>
          <a:xfrm rot="16200000">
            <a:off x="757498" y="557003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419CDCF-45FD-47AC-ECD5-C18FC87C758C}"/>
              </a:ext>
            </a:extLst>
          </p:cNvPr>
          <p:cNvSpPr txBox="1"/>
          <p:nvPr/>
        </p:nvSpPr>
        <p:spPr>
          <a:xfrm rot="16200000">
            <a:off x="868189" y="559774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C468853-60BC-5E80-240B-2B796C5C0434}"/>
              </a:ext>
            </a:extLst>
          </p:cNvPr>
          <p:cNvSpPr txBox="1"/>
          <p:nvPr/>
        </p:nvSpPr>
        <p:spPr>
          <a:xfrm rot="16200000">
            <a:off x="994889" y="559017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C1B7E53-370F-ABDF-D98F-365CFAC89AC5}"/>
              </a:ext>
            </a:extLst>
          </p:cNvPr>
          <p:cNvSpPr txBox="1"/>
          <p:nvPr/>
        </p:nvSpPr>
        <p:spPr>
          <a:xfrm rot="16200000">
            <a:off x="1124021" y="558517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8B15350-DC78-3551-E317-F553543791D6}"/>
              </a:ext>
            </a:extLst>
          </p:cNvPr>
          <p:cNvSpPr txBox="1"/>
          <p:nvPr/>
        </p:nvSpPr>
        <p:spPr>
          <a:xfrm rot="16200000">
            <a:off x="1250721" y="557760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187F18A-D49D-687B-1B6F-01D50B221DE5}"/>
              </a:ext>
            </a:extLst>
          </p:cNvPr>
          <p:cNvSpPr txBox="1"/>
          <p:nvPr/>
        </p:nvSpPr>
        <p:spPr>
          <a:xfrm rot="16200000">
            <a:off x="1386953" y="557180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8034C65-42CA-26DE-EF02-6B0C4BC1D2CC}"/>
              </a:ext>
            </a:extLst>
          </p:cNvPr>
          <p:cNvSpPr txBox="1"/>
          <p:nvPr/>
        </p:nvSpPr>
        <p:spPr>
          <a:xfrm rot="16200000">
            <a:off x="1513653" y="55642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P60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316D7C5-AB87-0743-7906-3B39B4557FF4}"/>
              </a:ext>
            </a:extLst>
          </p:cNvPr>
          <p:cNvSpPr txBox="1"/>
          <p:nvPr/>
        </p:nvSpPr>
        <p:spPr>
          <a:xfrm rot="16200000">
            <a:off x="1652261" y="554794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1DCAB34-F717-FC49-A8D6-6D4C7FAC1E15}"/>
              </a:ext>
            </a:extLst>
          </p:cNvPr>
          <p:cNvSpPr txBox="1"/>
          <p:nvPr/>
        </p:nvSpPr>
        <p:spPr>
          <a:xfrm rot="16200000">
            <a:off x="1784209" y="553938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1yr</a:t>
            </a:r>
          </a:p>
        </p:txBody>
      </p:sp>
    </p:spTree>
    <p:extLst>
      <p:ext uri="{BB962C8B-B14F-4D97-AF65-F5344CB8AC3E}">
        <p14:creationId xmlns:p14="http://schemas.microsoft.com/office/powerpoint/2010/main" val="338459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 descr="A red light on a black background&#10;&#10;AI-generated content may be incorrect.">
            <a:extLst>
              <a:ext uri="{FF2B5EF4-FFF2-40B4-BE49-F238E27FC236}">
                <a16:creationId xmlns:a16="http://schemas.microsoft.com/office/drawing/2014/main" id="{111E1917-850C-C5B6-8D4D-B030A1645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51" y="438218"/>
            <a:ext cx="2580226" cy="2182473"/>
          </a:xfrm>
          <a:prstGeom prst="rect">
            <a:avLst/>
          </a:prstGeom>
        </p:spPr>
      </p:pic>
      <p:pic>
        <p:nvPicPr>
          <p:cNvPr id="78" name="Picture 77" descr="A close-up of a plastic bag&#10;&#10;AI-generated content may be incorrect.">
            <a:extLst>
              <a:ext uri="{FF2B5EF4-FFF2-40B4-BE49-F238E27FC236}">
                <a16:creationId xmlns:a16="http://schemas.microsoft.com/office/drawing/2014/main" id="{8EF30D2D-EF82-835F-95FF-156D464B6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60" y="441061"/>
            <a:ext cx="2580226" cy="2182473"/>
          </a:xfrm>
          <a:prstGeom prst="rect">
            <a:avLst/>
          </a:prstGeom>
        </p:spPr>
      </p:pic>
      <p:pic>
        <p:nvPicPr>
          <p:cNvPr id="52" name="Picture 51" descr="A close up of a test&#10;&#10;AI-generated content may be incorrect.">
            <a:extLst>
              <a:ext uri="{FF2B5EF4-FFF2-40B4-BE49-F238E27FC236}">
                <a16:creationId xmlns:a16="http://schemas.microsoft.com/office/drawing/2014/main" id="{DD30CBD8-2742-0EC7-9470-DA83F29F10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60" y="3510757"/>
            <a:ext cx="2580225" cy="2182472"/>
          </a:xfrm>
          <a:prstGeom prst="rect">
            <a:avLst/>
          </a:prstGeom>
        </p:spPr>
      </p:pic>
      <p:pic>
        <p:nvPicPr>
          <p:cNvPr id="54" name="Picture 53" descr="A red light in a dark room&#10;&#10;AI-generated content may be incorrect.">
            <a:extLst>
              <a:ext uri="{FF2B5EF4-FFF2-40B4-BE49-F238E27FC236}">
                <a16:creationId xmlns:a16="http://schemas.microsoft.com/office/drawing/2014/main" id="{6EFA1F54-95BE-4EFE-3128-09527EFB3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51" y="3510756"/>
            <a:ext cx="2580226" cy="2182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A01EA3-B458-8E7C-8C5B-EDE980023CC8}"/>
              </a:ext>
            </a:extLst>
          </p:cNvPr>
          <p:cNvSpPr txBox="1"/>
          <p:nvPr/>
        </p:nvSpPr>
        <p:spPr>
          <a:xfrm>
            <a:off x="2296997" y="3834676"/>
            <a:ext cx="1842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Flag antibody</a:t>
            </a:r>
          </a:p>
          <a:p>
            <a:r>
              <a:rPr lang="en-US" sz="1200" dirty="0"/>
              <a:t>(membrane 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ACAB02-B055-FECA-689F-0B7CCB00F88E}"/>
              </a:ext>
            </a:extLst>
          </p:cNvPr>
          <p:cNvSpPr txBox="1"/>
          <p:nvPr/>
        </p:nvSpPr>
        <p:spPr>
          <a:xfrm>
            <a:off x="2227761" y="723856"/>
            <a:ext cx="1842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DLK antibody</a:t>
            </a:r>
          </a:p>
          <a:p>
            <a:r>
              <a:rPr lang="en-US" sz="1200" dirty="0"/>
              <a:t>(membrane 1)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14A0F2-3ABD-BDC7-4D3F-0A8F5A1D28EF}"/>
              </a:ext>
            </a:extLst>
          </p:cNvPr>
          <p:cNvSpPr txBox="1"/>
          <p:nvPr/>
        </p:nvSpPr>
        <p:spPr>
          <a:xfrm>
            <a:off x="2227761" y="1441440"/>
            <a:ext cx="1842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Stmn4 antibody</a:t>
            </a:r>
          </a:p>
          <a:p>
            <a:r>
              <a:rPr lang="en-US" sz="1200" dirty="0"/>
              <a:t>(membrane 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2642FF-9266-26A1-E18B-1BEC5EAD7C0D}"/>
              </a:ext>
            </a:extLst>
          </p:cNvPr>
          <p:cNvSpPr txBox="1"/>
          <p:nvPr/>
        </p:nvSpPr>
        <p:spPr>
          <a:xfrm>
            <a:off x="123291" y="6689579"/>
            <a:ext cx="62121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4-figure supplement 1-source data 2. </a:t>
            </a:r>
            <a:r>
              <a:rPr lang="en-US" sz="1200" dirty="0"/>
              <a:t>Original membranes corresponding to Panel C. Molecular weights shown using </a:t>
            </a:r>
            <a:r>
              <a:rPr lang="fr-FR" sz="1200" dirty="0" err="1"/>
              <a:t>Precision</a:t>
            </a:r>
            <a:r>
              <a:rPr lang="fr-FR" sz="1200" dirty="0"/>
              <a:t> Plus </a:t>
            </a:r>
            <a:r>
              <a:rPr lang="fr-FR" sz="1200" dirty="0" err="1"/>
              <a:t>Protein</a:t>
            </a:r>
            <a:r>
              <a:rPr lang="fr-FR" sz="1200" dirty="0"/>
              <a:t> Dual </a:t>
            </a:r>
            <a:r>
              <a:rPr lang="fr-FR" sz="1200" dirty="0" err="1"/>
              <a:t>Color</a:t>
            </a:r>
            <a:r>
              <a:rPr lang="fr-FR" sz="1200" dirty="0"/>
              <a:t> Ladder.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lane</a:t>
            </a:r>
            <a:r>
              <a:rPr lang="fr-FR" sz="1200" dirty="0"/>
              <a:t> </a:t>
            </a:r>
            <a:r>
              <a:rPr lang="fr-FR" sz="1200" dirty="0" err="1"/>
              <a:t>represents</a:t>
            </a:r>
            <a:r>
              <a:rPr lang="fr-FR" sz="1200" dirty="0"/>
              <a:t> a </a:t>
            </a:r>
            <a:r>
              <a:rPr lang="fr-FR" sz="1200" dirty="0" err="1"/>
              <a:t>separate</a:t>
            </a:r>
            <a:r>
              <a:rPr lang="fr-FR" sz="1200" dirty="0"/>
              <a:t> mouse. </a:t>
            </a:r>
            <a:r>
              <a:rPr lang="fr-FR" sz="1200" dirty="0" err="1"/>
              <a:t>Lanes</a:t>
            </a:r>
            <a:r>
              <a:rPr lang="fr-FR" sz="1200" dirty="0"/>
              <a:t> 1,3,5,7,9 show control </a:t>
            </a:r>
            <a:r>
              <a:rPr lang="fr-FR" sz="1200" dirty="0" err="1"/>
              <a:t>samples</a:t>
            </a:r>
            <a:r>
              <a:rPr lang="fr-FR" sz="1200" dirty="0"/>
              <a:t>, </a:t>
            </a:r>
            <a:r>
              <a:rPr lang="fr-FR" sz="1200" dirty="0" err="1"/>
              <a:t>lanes</a:t>
            </a:r>
            <a:r>
              <a:rPr lang="fr-FR" sz="1200" dirty="0"/>
              <a:t> 2,4,6,8,10 show DLK(</a:t>
            </a:r>
            <a:r>
              <a:rPr lang="fr-FR" sz="1200" dirty="0" err="1"/>
              <a:t>iOE</a:t>
            </a:r>
            <a:r>
              <a:rPr lang="fr-FR" sz="1200" dirty="0"/>
              <a:t>) at P1, P8, P15, P60, and ~1yr </a:t>
            </a:r>
            <a:r>
              <a:rPr lang="fr-FR" sz="1200" dirty="0" err="1"/>
              <a:t>timepoints</a:t>
            </a:r>
            <a:r>
              <a:rPr lang="fr-FR" sz="1200" dirty="0"/>
              <a:t>. </a:t>
            </a:r>
            <a:r>
              <a:rPr lang="en-US" sz="1200" dirty="0"/>
              <a:t>Dotted lines indicate locations where membrane was cut and labeled with separate antibodies.</a:t>
            </a:r>
            <a:r>
              <a:rPr lang="fr-FR" sz="1200" dirty="0"/>
              <a:t> </a:t>
            </a:r>
            <a:r>
              <a:rPr lang="fr-FR" sz="1200" dirty="0" err="1"/>
              <a:t>Samples</a:t>
            </a:r>
            <a:r>
              <a:rPr lang="fr-FR" sz="1200" dirty="0"/>
              <a:t> </a:t>
            </a:r>
            <a:r>
              <a:rPr lang="fr-FR" sz="1200" dirty="0" err="1"/>
              <a:t>were</a:t>
            </a:r>
            <a:r>
              <a:rPr lang="fr-FR" sz="1200" dirty="0"/>
              <a:t> split, </a:t>
            </a:r>
            <a:r>
              <a:rPr lang="fr-FR" sz="1200" dirty="0" err="1"/>
              <a:t>with</a:t>
            </a:r>
            <a:r>
              <a:rPr lang="fr-FR" sz="1200" dirty="0"/>
              <a:t> </a:t>
            </a:r>
            <a:r>
              <a:rPr lang="fr-FR" sz="1200" dirty="0" err="1"/>
              <a:t>half</a:t>
            </a:r>
            <a:r>
              <a:rPr lang="fr-FR" sz="1200" dirty="0"/>
              <a:t> of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prepped</a:t>
            </a:r>
            <a:r>
              <a:rPr lang="fr-FR" sz="1200" dirty="0"/>
              <a:t> </a:t>
            </a:r>
            <a:r>
              <a:rPr lang="fr-FR" sz="1200" dirty="0" err="1"/>
              <a:t>sample</a:t>
            </a:r>
            <a:r>
              <a:rPr lang="fr-FR" sz="1200" dirty="0"/>
              <a:t> </a:t>
            </a:r>
            <a:r>
              <a:rPr lang="fr-FR" sz="1200" dirty="0" err="1"/>
              <a:t>loaded</a:t>
            </a:r>
            <a:r>
              <a:rPr lang="fr-FR" sz="1200" dirty="0"/>
              <a:t> onto </a:t>
            </a:r>
            <a:r>
              <a:rPr lang="fr-FR" sz="1200" dirty="0" err="1"/>
              <a:t>two</a:t>
            </a:r>
            <a:r>
              <a:rPr lang="fr-FR" sz="1200" dirty="0"/>
              <a:t> membranes (membrane 1&amp;2). </a:t>
            </a:r>
          </a:p>
          <a:p>
            <a:endParaRPr lang="fr-FR" sz="1200" dirty="0"/>
          </a:p>
          <a:p>
            <a:r>
              <a:rPr lang="en-US" sz="1200" dirty="0"/>
              <a:t>Smaller molecular weight band matches expected size of DLK protein (and flag tagged DLK).</a:t>
            </a:r>
          </a:p>
          <a:p>
            <a:r>
              <a:rPr lang="en-US" sz="1200" dirty="0"/>
              <a:t>Larger molecular weight band of DLK in Vglut1Cre/+;H11-DLKiOE/+ would</a:t>
            </a:r>
          </a:p>
          <a:p>
            <a:r>
              <a:rPr lang="en-US" sz="1200" dirty="0"/>
              <a:t>match the predicted molecular weight of DLK-T2A-tdTomato if T2A-peptide induced ‘self-</a:t>
            </a:r>
          </a:p>
          <a:p>
            <a:r>
              <a:rPr lang="en-US" sz="1200" dirty="0"/>
              <a:t>cleavage’ due to ribosomal skipping is ineffective.</a:t>
            </a:r>
            <a:endParaRPr lang="en-US" sz="1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B43082-C14E-1AF0-303E-3DD751F4D130}"/>
              </a:ext>
            </a:extLst>
          </p:cNvPr>
          <p:cNvSpPr txBox="1"/>
          <p:nvPr/>
        </p:nvSpPr>
        <p:spPr>
          <a:xfrm rot="16200000">
            <a:off x="264070" y="406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1F27DC-E2AB-2AEF-0846-3D91A6DC1F06}"/>
              </a:ext>
            </a:extLst>
          </p:cNvPr>
          <p:cNvSpPr txBox="1"/>
          <p:nvPr/>
        </p:nvSpPr>
        <p:spPr>
          <a:xfrm rot="16200000">
            <a:off x="394164" y="406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EC804E-4747-8959-AA89-3661D7360E14}"/>
              </a:ext>
            </a:extLst>
          </p:cNvPr>
          <p:cNvSpPr txBox="1"/>
          <p:nvPr/>
        </p:nvSpPr>
        <p:spPr>
          <a:xfrm rot="16200000">
            <a:off x="523116" y="5033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5558F9-FCAA-6342-0BE5-3D318AC57AF9}"/>
              </a:ext>
            </a:extLst>
          </p:cNvPr>
          <p:cNvSpPr txBox="1"/>
          <p:nvPr/>
        </p:nvSpPr>
        <p:spPr>
          <a:xfrm rot="16200000">
            <a:off x="649625" y="5033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012EC-5D95-522B-DFDB-FBF0EB3E7AA5}"/>
              </a:ext>
            </a:extLst>
          </p:cNvPr>
          <p:cNvSpPr txBox="1"/>
          <p:nvPr/>
        </p:nvSpPr>
        <p:spPr>
          <a:xfrm rot="16200000">
            <a:off x="775069" y="318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A757A1-1095-7D48-5EE1-691DAB31574C}"/>
              </a:ext>
            </a:extLst>
          </p:cNvPr>
          <p:cNvSpPr txBox="1"/>
          <p:nvPr/>
        </p:nvSpPr>
        <p:spPr>
          <a:xfrm rot="16200000">
            <a:off x="901769" y="5033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D29CBD-C65B-674F-610E-25A91707F57D}"/>
              </a:ext>
            </a:extLst>
          </p:cNvPr>
          <p:cNvSpPr txBox="1"/>
          <p:nvPr/>
        </p:nvSpPr>
        <p:spPr>
          <a:xfrm rot="16200000">
            <a:off x="1022875" y="318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C3F9AA-9980-DD02-9D70-A5EFD9A6C476}"/>
              </a:ext>
            </a:extLst>
          </p:cNvPr>
          <p:cNvSpPr txBox="1"/>
          <p:nvPr/>
        </p:nvSpPr>
        <p:spPr>
          <a:xfrm rot="16200000">
            <a:off x="1150413" y="406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P60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86993F-3D1C-8337-3AF6-330CE3797ABB}"/>
              </a:ext>
            </a:extLst>
          </p:cNvPr>
          <p:cNvSpPr txBox="1"/>
          <p:nvPr/>
        </p:nvSpPr>
        <p:spPr>
          <a:xfrm rot="16200000">
            <a:off x="1269045" y="318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AC4555-FFD0-5D0C-06E1-546FAF1528E7}"/>
              </a:ext>
            </a:extLst>
          </p:cNvPr>
          <p:cNvSpPr txBox="1"/>
          <p:nvPr/>
        </p:nvSpPr>
        <p:spPr>
          <a:xfrm rot="16200000">
            <a:off x="1392624" y="3688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1yr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728E5AE-82C2-FCFE-6779-5B5106A3868E}"/>
              </a:ext>
            </a:extLst>
          </p:cNvPr>
          <p:cNvCxnSpPr>
            <a:cxnSpLocks/>
          </p:cNvCxnSpPr>
          <p:nvPr/>
        </p:nvCxnSpPr>
        <p:spPr>
          <a:xfrm flipV="1">
            <a:off x="3812264" y="1167956"/>
            <a:ext cx="1731413" cy="166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67FB6-8B37-3E2C-AA71-89E0BEE59353}"/>
              </a:ext>
            </a:extLst>
          </p:cNvPr>
          <p:cNvCxnSpPr>
            <a:cxnSpLocks/>
          </p:cNvCxnSpPr>
          <p:nvPr/>
        </p:nvCxnSpPr>
        <p:spPr>
          <a:xfrm>
            <a:off x="3836639" y="1434518"/>
            <a:ext cx="1707038" cy="3631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FEF9EB-6E8E-3C61-D10C-7705C50912B5}"/>
              </a:ext>
            </a:extLst>
          </p:cNvPr>
          <p:cNvCxnSpPr>
            <a:cxnSpLocks/>
          </p:cNvCxnSpPr>
          <p:nvPr/>
        </p:nvCxnSpPr>
        <p:spPr>
          <a:xfrm>
            <a:off x="624582" y="1167956"/>
            <a:ext cx="1731413" cy="0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D2FAA1C-EAED-C1DB-8078-4CDCCFAA19A0}"/>
              </a:ext>
            </a:extLst>
          </p:cNvPr>
          <p:cNvCxnSpPr>
            <a:cxnSpLocks/>
          </p:cNvCxnSpPr>
          <p:nvPr/>
        </p:nvCxnSpPr>
        <p:spPr>
          <a:xfrm>
            <a:off x="648957" y="1429458"/>
            <a:ext cx="1684429" cy="41372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45CFF8CA-012B-E4BA-73B3-38806DE15CA6}"/>
              </a:ext>
            </a:extLst>
          </p:cNvPr>
          <p:cNvSpPr txBox="1"/>
          <p:nvPr/>
        </p:nvSpPr>
        <p:spPr>
          <a:xfrm rot="16200000">
            <a:off x="293563" y="31735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4043B6-8A15-7FB5-63DC-F15CCB165CC2}"/>
              </a:ext>
            </a:extLst>
          </p:cNvPr>
          <p:cNvSpPr txBox="1"/>
          <p:nvPr/>
        </p:nvSpPr>
        <p:spPr>
          <a:xfrm rot="16200000">
            <a:off x="423657" y="31735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0B76690-6006-23CD-F932-15C1BB5AC852}"/>
              </a:ext>
            </a:extLst>
          </p:cNvPr>
          <p:cNvSpPr txBox="1"/>
          <p:nvPr/>
        </p:nvSpPr>
        <p:spPr>
          <a:xfrm rot="16200000">
            <a:off x="552609" y="31832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194BDE-8752-2480-2AE8-2914E2A79273}"/>
              </a:ext>
            </a:extLst>
          </p:cNvPr>
          <p:cNvSpPr txBox="1"/>
          <p:nvPr/>
        </p:nvSpPr>
        <p:spPr>
          <a:xfrm rot="16200000">
            <a:off x="679118" y="31832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2DCAA9-5C4D-A850-3E9F-810044533600}"/>
              </a:ext>
            </a:extLst>
          </p:cNvPr>
          <p:cNvSpPr txBox="1"/>
          <p:nvPr/>
        </p:nvSpPr>
        <p:spPr>
          <a:xfrm rot="16200000">
            <a:off x="804562" y="31647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63C3B24-3B76-D818-2A1D-88459655E6F7}"/>
              </a:ext>
            </a:extLst>
          </p:cNvPr>
          <p:cNvSpPr txBox="1"/>
          <p:nvPr/>
        </p:nvSpPr>
        <p:spPr>
          <a:xfrm rot="16200000">
            <a:off x="931262" y="31832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3288AF-2D6A-9480-6882-3842AEFDD5B5}"/>
              </a:ext>
            </a:extLst>
          </p:cNvPr>
          <p:cNvSpPr txBox="1"/>
          <p:nvPr/>
        </p:nvSpPr>
        <p:spPr>
          <a:xfrm rot="16200000">
            <a:off x="1052368" y="31647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03865D-377C-9D62-D616-9520BF1F9D16}"/>
              </a:ext>
            </a:extLst>
          </p:cNvPr>
          <p:cNvSpPr txBox="1"/>
          <p:nvPr/>
        </p:nvSpPr>
        <p:spPr>
          <a:xfrm rot="16200000">
            <a:off x="1179906" y="31735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E9378DD-E567-9C10-1208-BB5CA027FCBF}"/>
              </a:ext>
            </a:extLst>
          </p:cNvPr>
          <p:cNvSpPr txBox="1"/>
          <p:nvPr/>
        </p:nvSpPr>
        <p:spPr>
          <a:xfrm rot="16200000">
            <a:off x="1298538" y="31647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44FBF5-A7C9-48B0-0237-ECA776F93F9B}"/>
              </a:ext>
            </a:extLst>
          </p:cNvPr>
          <p:cNvSpPr txBox="1"/>
          <p:nvPr/>
        </p:nvSpPr>
        <p:spPr>
          <a:xfrm rot="16200000">
            <a:off x="1422117" y="31697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1yr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B95F2FF-7DBA-79EA-7476-08205AD1931A}"/>
              </a:ext>
            </a:extLst>
          </p:cNvPr>
          <p:cNvCxnSpPr>
            <a:cxnSpLocks/>
          </p:cNvCxnSpPr>
          <p:nvPr/>
        </p:nvCxnSpPr>
        <p:spPr>
          <a:xfrm flipV="1">
            <a:off x="3836639" y="4230400"/>
            <a:ext cx="1731413" cy="166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A1BC1-E91F-AD1A-56BE-F5ADF8DAF348}"/>
              </a:ext>
            </a:extLst>
          </p:cNvPr>
          <p:cNvCxnSpPr>
            <a:cxnSpLocks/>
          </p:cNvCxnSpPr>
          <p:nvPr/>
        </p:nvCxnSpPr>
        <p:spPr>
          <a:xfrm flipV="1">
            <a:off x="3861014" y="4459599"/>
            <a:ext cx="1716522" cy="373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AE14528-B639-A071-C0A3-B6C6812B0492}"/>
              </a:ext>
            </a:extLst>
          </p:cNvPr>
          <p:cNvCxnSpPr>
            <a:cxnSpLocks/>
          </p:cNvCxnSpPr>
          <p:nvPr/>
        </p:nvCxnSpPr>
        <p:spPr>
          <a:xfrm flipV="1">
            <a:off x="637736" y="4232506"/>
            <a:ext cx="1731413" cy="1664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147CD98-210F-B7DD-FF5D-8CABAE485A94}"/>
              </a:ext>
            </a:extLst>
          </p:cNvPr>
          <p:cNvCxnSpPr>
            <a:cxnSpLocks/>
          </p:cNvCxnSpPr>
          <p:nvPr/>
        </p:nvCxnSpPr>
        <p:spPr>
          <a:xfrm flipV="1">
            <a:off x="662111" y="4461705"/>
            <a:ext cx="1716522" cy="37363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A65B66A-DBF9-3AA2-8185-432B2E133EE5}"/>
              </a:ext>
            </a:extLst>
          </p:cNvPr>
          <p:cNvSpPr txBox="1"/>
          <p:nvPr/>
        </p:nvSpPr>
        <p:spPr>
          <a:xfrm>
            <a:off x="3531129" y="408089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75kDa --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5C561A1-FA6D-D7FB-2DAE-0AD548EB9638}"/>
              </a:ext>
            </a:extLst>
          </p:cNvPr>
          <p:cNvSpPr txBox="1"/>
          <p:nvPr/>
        </p:nvSpPr>
        <p:spPr>
          <a:xfrm>
            <a:off x="3473969" y="402091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100kDa --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519020-E41F-0EE4-172F-63EE0E520F9F}"/>
              </a:ext>
            </a:extLst>
          </p:cNvPr>
          <p:cNvSpPr txBox="1"/>
          <p:nvPr/>
        </p:nvSpPr>
        <p:spPr>
          <a:xfrm>
            <a:off x="3471158" y="394604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150kDa --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126B15-DAA2-FE1D-EF72-996CE5DB0578}"/>
              </a:ext>
            </a:extLst>
          </p:cNvPr>
          <p:cNvSpPr txBox="1"/>
          <p:nvPr/>
        </p:nvSpPr>
        <p:spPr>
          <a:xfrm>
            <a:off x="3469032" y="387748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250kDa --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8093597-1608-7A85-B60C-E05EDEF13348}"/>
              </a:ext>
            </a:extLst>
          </p:cNvPr>
          <p:cNvSpPr txBox="1"/>
          <p:nvPr/>
        </p:nvSpPr>
        <p:spPr>
          <a:xfrm>
            <a:off x="439439" y="4081122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75kDa --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77715CF-A255-F572-6136-ADEC49CDC768}"/>
              </a:ext>
            </a:extLst>
          </p:cNvPr>
          <p:cNvSpPr txBox="1"/>
          <p:nvPr/>
        </p:nvSpPr>
        <p:spPr>
          <a:xfrm>
            <a:off x="382279" y="402113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100kDa --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ADF7B0-EF02-7DFF-552B-4969ECCCE05A}"/>
              </a:ext>
            </a:extLst>
          </p:cNvPr>
          <p:cNvSpPr txBox="1"/>
          <p:nvPr/>
        </p:nvSpPr>
        <p:spPr>
          <a:xfrm>
            <a:off x="379468" y="394627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150kDa --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637C59D-959A-ED4C-6A47-FE4F28A933F3}"/>
              </a:ext>
            </a:extLst>
          </p:cNvPr>
          <p:cNvSpPr txBox="1"/>
          <p:nvPr/>
        </p:nvSpPr>
        <p:spPr>
          <a:xfrm>
            <a:off x="377342" y="387770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250kDa --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01AE44F-262E-DC07-B77A-30DA285AA352}"/>
              </a:ext>
            </a:extLst>
          </p:cNvPr>
          <p:cNvSpPr txBox="1"/>
          <p:nvPr/>
        </p:nvSpPr>
        <p:spPr>
          <a:xfrm>
            <a:off x="3515786" y="99342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75kDa --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13EA084-3121-656A-BED3-0DE0AA67CADA}"/>
              </a:ext>
            </a:extLst>
          </p:cNvPr>
          <p:cNvSpPr txBox="1"/>
          <p:nvPr/>
        </p:nvSpPr>
        <p:spPr>
          <a:xfrm>
            <a:off x="3458626" y="93344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100kDa --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D320735-99C7-7CAD-1A69-88AE269F0990}"/>
              </a:ext>
            </a:extLst>
          </p:cNvPr>
          <p:cNvSpPr txBox="1"/>
          <p:nvPr/>
        </p:nvSpPr>
        <p:spPr>
          <a:xfrm>
            <a:off x="3455815" y="85857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150kDa --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A6BAC02-0908-B881-CC1D-73D478C2DE01}"/>
              </a:ext>
            </a:extLst>
          </p:cNvPr>
          <p:cNvSpPr txBox="1"/>
          <p:nvPr/>
        </p:nvSpPr>
        <p:spPr>
          <a:xfrm>
            <a:off x="3453689" y="779312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250kDa --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21D065B-FBFA-6F85-2FA5-BE8CBEE84D26}"/>
              </a:ext>
            </a:extLst>
          </p:cNvPr>
          <p:cNvSpPr txBox="1"/>
          <p:nvPr/>
        </p:nvSpPr>
        <p:spPr>
          <a:xfrm>
            <a:off x="398086" y="99365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75kDa --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D46E6B7-312D-4FAA-710E-CFD6E5253F01}"/>
              </a:ext>
            </a:extLst>
          </p:cNvPr>
          <p:cNvSpPr txBox="1"/>
          <p:nvPr/>
        </p:nvSpPr>
        <p:spPr>
          <a:xfrm>
            <a:off x="340926" y="933672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100kDa --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5B2B472-8A2D-AB6A-C2D8-8912E3439B3D}"/>
              </a:ext>
            </a:extLst>
          </p:cNvPr>
          <p:cNvSpPr txBox="1"/>
          <p:nvPr/>
        </p:nvSpPr>
        <p:spPr>
          <a:xfrm>
            <a:off x="338115" y="85880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150kDa --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6D60547-8B1F-B3D7-BCB4-B12C12D25AAB}"/>
              </a:ext>
            </a:extLst>
          </p:cNvPr>
          <p:cNvSpPr txBox="1"/>
          <p:nvPr/>
        </p:nvSpPr>
        <p:spPr>
          <a:xfrm>
            <a:off x="335989" y="77954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250kDa --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4212F32-A532-7870-F44D-E0093B8FC932}"/>
              </a:ext>
            </a:extLst>
          </p:cNvPr>
          <p:cNvSpPr txBox="1"/>
          <p:nvPr/>
        </p:nvSpPr>
        <p:spPr>
          <a:xfrm>
            <a:off x="3488888" y="171765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10kDa --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B21363F-623A-AB87-939E-793DDE9B5525}"/>
              </a:ext>
            </a:extLst>
          </p:cNvPr>
          <p:cNvSpPr txBox="1"/>
          <p:nvPr/>
        </p:nvSpPr>
        <p:spPr>
          <a:xfrm>
            <a:off x="3490333" y="159568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8101BB1-2BE5-B340-33A9-E7EAC490EAA9}"/>
              </a:ext>
            </a:extLst>
          </p:cNvPr>
          <p:cNvSpPr txBox="1"/>
          <p:nvPr/>
        </p:nvSpPr>
        <p:spPr>
          <a:xfrm>
            <a:off x="3490333" y="149795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3693F08-C486-ACEE-1F6F-66ADC658A490}"/>
              </a:ext>
            </a:extLst>
          </p:cNvPr>
          <p:cNvSpPr txBox="1"/>
          <p:nvPr/>
        </p:nvSpPr>
        <p:spPr>
          <a:xfrm>
            <a:off x="3491778" y="139920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E8C5DF0-8794-E573-348B-0D700B2A60A4}"/>
              </a:ext>
            </a:extLst>
          </p:cNvPr>
          <p:cNvSpPr txBox="1"/>
          <p:nvPr/>
        </p:nvSpPr>
        <p:spPr>
          <a:xfrm>
            <a:off x="385277" y="171838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10kDa --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67BE181-E2A3-2A35-405A-2BF10C24459A}"/>
              </a:ext>
            </a:extLst>
          </p:cNvPr>
          <p:cNvSpPr txBox="1"/>
          <p:nvPr/>
        </p:nvSpPr>
        <p:spPr>
          <a:xfrm>
            <a:off x="386722" y="159641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6987A25-4B1E-2945-DE19-36E05A6D902E}"/>
              </a:ext>
            </a:extLst>
          </p:cNvPr>
          <p:cNvSpPr txBox="1"/>
          <p:nvPr/>
        </p:nvSpPr>
        <p:spPr>
          <a:xfrm>
            <a:off x="386722" y="149868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9AD266D-C1FA-FC52-BE44-3683701C9B6C}"/>
              </a:ext>
            </a:extLst>
          </p:cNvPr>
          <p:cNvSpPr txBox="1"/>
          <p:nvPr/>
        </p:nvSpPr>
        <p:spPr>
          <a:xfrm>
            <a:off x="388167" y="139993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</p:spTree>
    <p:extLst>
      <p:ext uri="{BB962C8B-B14F-4D97-AF65-F5344CB8AC3E}">
        <p14:creationId xmlns:p14="http://schemas.microsoft.com/office/powerpoint/2010/main" val="2147140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 descr="A close-up of a test&#10;&#10;AI-generated content may be incorrect.">
            <a:extLst>
              <a:ext uri="{FF2B5EF4-FFF2-40B4-BE49-F238E27FC236}">
                <a16:creationId xmlns:a16="http://schemas.microsoft.com/office/drawing/2014/main" id="{88D1CCED-2EEA-189C-0833-8CD089ABA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5" y="2694699"/>
            <a:ext cx="2619190" cy="2215431"/>
          </a:xfrm>
          <a:prstGeom prst="rect">
            <a:avLst/>
          </a:prstGeom>
        </p:spPr>
      </p:pic>
      <p:pic>
        <p:nvPicPr>
          <p:cNvPr id="76" name="Picture 75" descr="A red rectangular object with lights&#10;&#10;AI-generated content may be incorrect.">
            <a:extLst>
              <a:ext uri="{FF2B5EF4-FFF2-40B4-BE49-F238E27FC236}">
                <a16:creationId xmlns:a16="http://schemas.microsoft.com/office/drawing/2014/main" id="{6FD6E31E-233C-A8F4-1A27-CDE9CB57E1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58" y="2694699"/>
            <a:ext cx="2619189" cy="2215430"/>
          </a:xfrm>
          <a:prstGeom prst="rect">
            <a:avLst/>
          </a:prstGeom>
        </p:spPr>
      </p:pic>
      <p:pic>
        <p:nvPicPr>
          <p:cNvPr id="72" name="Picture 71" descr="A red rectangular object with lights&#10;&#10;AI-generated content may be incorrect.">
            <a:extLst>
              <a:ext uri="{FF2B5EF4-FFF2-40B4-BE49-F238E27FC236}">
                <a16:creationId xmlns:a16="http://schemas.microsoft.com/office/drawing/2014/main" id="{352E85DF-078F-C5CD-9F18-BF5D5B1E3B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59" y="331431"/>
            <a:ext cx="2619189" cy="2215429"/>
          </a:xfrm>
          <a:prstGeom prst="rect">
            <a:avLst/>
          </a:prstGeom>
        </p:spPr>
      </p:pic>
      <p:pic>
        <p:nvPicPr>
          <p:cNvPr id="70" name="Picture 69" descr="A close-up of a test&#10;&#10;AI-generated content may be incorrect.">
            <a:extLst>
              <a:ext uri="{FF2B5EF4-FFF2-40B4-BE49-F238E27FC236}">
                <a16:creationId xmlns:a16="http://schemas.microsoft.com/office/drawing/2014/main" id="{08F122EB-C91B-2234-D70D-1A3746249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47" y="331431"/>
            <a:ext cx="2619189" cy="2215429"/>
          </a:xfrm>
          <a:prstGeom prst="rect">
            <a:avLst/>
          </a:prstGeom>
        </p:spPr>
      </p:pic>
      <p:pic>
        <p:nvPicPr>
          <p:cNvPr id="62" name="Picture 61" descr="A black and white image of a line&#10;&#10;AI-generated content may be incorrect.">
            <a:extLst>
              <a:ext uri="{FF2B5EF4-FFF2-40B4-BE49-F238E27FC236}">
                <a16:creationId xmlns:a16="http://schemas.microsoft.com/office/drawing/2014/main" id="{DF47E8AA-8AA0-ECBF-C7A4-4646713519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5" y="5069011"/>
            <a:ext cx="2619189" cy="2215429"/>
          </a:xfrm>
          <a:prstGeom prst="rect">
            <a:avLst/>
          </a:prstGeom>
        </p:spPr>
      </p:pic>
      <p:pic>
        <p:nvPicPr>
          <p:cNvPr id="64" name="Picture 63" descr="A green and blue light&#10;&#10;AI-generated content may be incorrect.">
            <a:extLst>
              <a:ext uri="{FF2B5EF4-FFF2-40B4-BE49-F238E27FC236}">
                <a16:creationId xmlns:a16="http://schemas.microsoft.com/office/drawing/2014/main" id="{6056EF1C-9209-F3AD-2FE6-8704CF073A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58" y="5069010"/>
            <a:ext cx="2619189" cy="2215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3FE4F5-6A8A-8B1F-909C-C4C1319C66B2}"/>
              </a:ext>
            </a:extLst>
          </p:cNvPr>
          <p:cNvSpPr txBox="1"/>
          <p:nvPr/>
        </p:nvSpPr>
        <p:spPr>
          <a:xfrm>
            <a:off x="2473908" y="6118184"/>
            <a:ext cx="2099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Actin antibody</a:t>
            </a:r>
          </a:p>
          <a:p>
            <a:r>
              <a:rPr lang="en-US" sz="1200" dirty="0"/>
              <a:t>(membrane 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EAC8D2-9BF6-18D6-1EC8-DB930DCA7469}"/>
              </a:ext>
            </a:extLst>
          </p:cNvPr>
          <p:cNvSpPr txBox="1"/>
          <p:nvPr/>
        </p:nvSpPr>
        <p:spPr>
          <a:xfrm>
            <a:off x="2441518" y="3365200"/>
            <a:ext cx="2099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Stmn2 antibody</a:t>
            </a:r>
          </a:p>
          <a:p>
            <a:r>
              <a:rPr lang="en-US" sz="1200" dirty="0"/>
              <a:t>(membrane 2)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FC51DC-FEDE-B3DD-2368-A4A41DBF02B1}"/>
              </a:ext>
            </a:extLst>
          </p:cNvPr>
          <p:cNvSpPr txBox="1"/>
          <p:nvPr/>
        </p:nvSpPr>
        <p:spPr>
          <a:xfrm>
            <a:off x="2473908" y="931942"/>
            <a:ext cx="2099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Stmn4 antibody</a:t>
            </a:r>
          </a:p>
          <a:p>
            <a:r>
              <a:rPr lang="en-US" sz="1200" dirty="0"/>
              <a:t>(membrane 2)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6C2D52-225A-9205-EBBB-47CF75EC2866}"/>
              </a:ext>
            </a:extLst>
          </p:cNvPr>
          <p:cNvSpPr txBox="1"/>
          <p:nvPr/>
        </p:nvSpPr>
        <p:spPr>
          <a:xfrm rot="16200000">
            <a:off x="422532" y="262618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E4B063-6DA2-542B-3C07-F3BCEC2F8A8F}"/>
              </a:ext>
            </a:extLst>
          </p:cNvPr>
          <p:cNvSpPr txBox="1"/>
          <p:nvPr/>
        </p:nvSpPr>
        <p:spPr>
          <a:xfrm rot="16200000">
            <a:off x="552626" y="262618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402366-6C27-838B-7DA0-D2A3DBA724C6}"/>
              </a:ext>
            </a:extLst>
          </p:cNvPr>
          <p:cNvSpPr txBox="1"/>
          <p:nvPr/>
        </p:nvSpPr>
        <p:spPr>
          <a:xfrm rot="16200000">
            <a:off x="681578" y="263584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DEFD32-60AE-C09F-4968-065D86ACA8FF}"/>
              </a:ext>
            </a:extLst>
          </p:cNvPr>
          <p:cNvSpPr txBox="1"/>
          <p:nvPr/>
        </p:nvSpPr>
        <p:spPr>
          <a:xfrm rot="16200000">
            <a:off x="808087" y="263584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31D855-083A-F9D3-CFE6-7EA5AA335D3E}"/>
              </a:ext>
            </a:extLst>
          </p:cNvPr>
          <p:cNvSpPr txBox="1"/>
          <p:nvPr/>
        </p:nvSpPr>
        <p:spPr>
          <a:xfrm rot="16200000">
            <a:off x="933531" y="261739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195857-70DE-F01B-1C6F-6C5EF84252D7}"/>
              </a:ext>
            </a:extLst>
          </p:cNvPr>
          <p:cNvSpPr txBox="1"/>
          <p:nvPr/>
        </p:nvSpPr>
        <p:spPr>
          <a:xfrm rot="16200000">
            <a:off x="1060231" y="263584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2EEBBA-8809-B5BF-C555-9EFBEC479F40}"/>
              </a:ext>
            </a:extLst>
          </p:cNvPr>
          <p:cNvSpPr txBox="1"/>
          <p:nvPr/>
        </p:nvSpPr>
        <p:spPr>
          <a:xfrm rot="16200000">
            <a:off x="1181337" y="261739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CD498A-CA53-29E5-E411-9A5CAC195044}"/>
              </a:ext>
            </a:extLst>
          </p:cNvPr>
          <p:cNvSpPr txBox="1"/>
          <p:nvPr/>
        </p:nvSpPr>
        <p:spPr>
          <a:xfrm rot="16200000">
            <a:off x="1308875" y="262618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P60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A23222-CA76-1136-0E16-AE513B31EC22}"/>
              </a:ext>
            </a:extLst>
          </p:cNvPr>
          <p:cNvSpPr txBox="1"/>
          <p:nvPr/>
        </p:nvSpPr>
        <p:spPr>
          <a:xfrm rot="16200000">
            <a:off x="1427507" y="261739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7EFBD-BDDE-E706-2429-029B10EE2178}"/>
              </a:ext>
            </a:extLst>
          </p:cNvPr>
          <p:cNvSpPr txBox="1"/>
          <p:nvPr/>
        </p:nvSpPr>
        <p:spPr>
          <a:xfrm rot="16200000">
            <a:off x="1551086" y="2622396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1yr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8A7C1C-6769-5189-C425-44E6EB44DC3E}"/>
              </a:ext>
            </a:extLst>
          </p:cNvPr>
          <p:cNvSpPr txBox="1"/>
          <p:nvPr/>
        </p:nvSpPr>
        <p:spPr>
          <a:xfrm rot="16200000">
            <a:off x="557649" y="53129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57EB55-7292-C48A-090C-BD6E6F93A28C}"/>
              </a:ext>
            </a:extLst>
          </p:cNvPr>
          <p:cNvSpPr txBox="1"/>
          <p:nvPr/>
        </p:nvSpPr>
        <p:spPr>
          <a:xfrm rot="16200000">
            <a:off x="687743" y="53129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741607-770C-4485-CE0A-8AFCB91BC7E7}"/>
              </a:ext>
            </a:extLst>
          </p:cNvPr>
          <p:cNvSpPr txBox="1"/>
          <p:nvPr/>
        </p:nvSpPr>
        <p:spPr>
          <a:xfrm rot="16200000">
            <a:off x="816695" y="53226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8D2B31-A377-D990-76A4-51FC0CF759AD}"/>
              </a:ext>
            </a:extLst>
          </p:cNvPr>
          <p:cNvSpPr txBox="1"/>
          <p:nvPr/>
        </p:nvSpPr>
        <p:spPr>
          <a:xfrm rot="16200000">
            <a:off x="943204" y="53226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FA5D1-3AC1-8AD4-C298-EFC41963ED91}"/>
              </a:ext>
            </a:extLst>
          </p:cNvPr>
          <p:cNvSpPr txBox="1"/>
          <p:nvPr/>
        </p:nvSpPr>
        <p:spPr>
          <a:xfrm rot="16200000">
            <a:off x="1068648" y="53041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4AC486-812F-3387-7EFF-411525B18404}"/>
              </a:ext>
            </a:extLst>
          </p:cNvPr>
          <p:cNvSpPr txBox="1"/>
          <p:nvPr/>
        </p:nvSpPr>
        <p:spPr>
          <a:xfrm rot="16200000">
            <a:off x="1195348" y="53226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A95C1A-C2C6-CD1A-7DFE-8146516F185E}"/>
              </a:ext>
            </a:extLst>
          </p:cNvPr>
          <p:cNvSpPr txBox="1"/>
          <p:nvPr/>
        </p:nvSpPr>
        <p:spPr>
          <a:xfrm rot="16200000">
            <a:off x="1316454" y="53041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7554B0F-321F-FA45-57AE-80B97E926F0D}"/>
              </a:ext>
            </a:extLst>
          </p:cNvPr>
          <p:cNvSpPr txBox="1"/>
          <p:nvPr/>
        </p:nvSpPr>
        <p:spPr>
          <a:xfrm rot="16200000">
            <a:off x="1443992" y="531297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212BA1-0056-00B6-690F-C8725B38688E}"/>
              </a:ext>
            </a:extLst>
          </p:cNvPr>
          <p:cNvSpPr txBox="1"/>
          <p:nvPr/>
        </p:nvSpPr>
        <p:spPr>
          <a:xfrm rot="16200000">
            <a:off x="1562624" y="530419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F8125D-C0FB-7DB4-F4A7-613025920FF9}"/>
              </a:ext>
            </a:extLst>
          </p:cNvPr>
          <p:cNvSpPr txBox="1"/>
          <p:nvPr/>
        </p:nvSpPr>
        <p:spPr>
          <a:xfrm rot="16200000">
            <a:off x="1686203" y="53091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1yr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BDC759-2610-BB87-0668-8FF20D2D2C3E}"/>
              </a:ext>
            </a:extLst>
          </p:cNvPr>
          <p:cNvSpPr txBox="1"/>
          <p:nvPr/>
        </p:nvSpPr>
        <p:spPr>
          <a:xfrm rot="16200000">
            <a:off x="492404" y="28060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8444A6-7E87-C2FA-B486-D5F6A4A50A1B}"/>
              </a:ext>
            </a:extLst>
          </p:cNvPr>
          <p:cNvSpPr txBox="1"/>
          <p:nvPr/>
        </p:nvSpPr>
        <p:spPr>
          <a:xfrm rot="16200000">
            <a:off x="622498" y="28060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50929B-4A4B-C61A-5806-C27CE1441B0F}"/>
              </a:ext>
            </a:extLst>
          </p:cNvPr>
          <p:cNvSpPr txBox="1"/>
          <p:nvPr/>
        </p:nvSpPr>
        <p:spPr>
          <a:xfrm rot="16200000">
            <a:off x="751450" y="29026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7E3879-FA65-5FE0-B694-E2CFE8081148}"/>
              </a:ext>
            </a:extLst>
          </p:cNvPr>
          <p:cNvSpPr txBox="1"/>
          <p:nvPr/>
        </p:nvSpPr>
        <p:spPr>
          <a:xfrm rot="16200000">
            <a:off x="877959" y="29026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5C61F6-528D-0840-9240-25E1F7360646}"/>
              </a:ext>
            </a:extLst>
          </p:cNvPr>
          <p:cNvSpPr txBox="1"/>
          <p:nvPr/>
        </p:nvSpPr>
        <p:spPr>
          <a:xfrm rot="16200000">
            <a:off x="1003403" y="27182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7D105E-6C39-DCF8-7916-FB40B6C9A891}"/>
              </a:ext>
            </a:extLst>
          </p:cNvPr>
          <p:cNvSpPr txBox="1"/>
          <p:nvPr/>
        </p:nvSpPr>
        <p:spPr>
          <a:xfrm rot="16200000">
            <a:off x="1130103" y="29026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7D8236-7F13-B836-DD46-4013F2CAD3EF}"/>
              </a:ext>
            </a:extLst>
          </p:cNvPr>
          <p:cNvSpPr txBox="1"/>
          <p:nvPr/>
        </p:nvSpPr>
        <p:spPr>
          <a:xfrm rot="16200000">
            <a:off x="1251209" y="27182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P60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7B7571-534B-80F9-B884-59D242EA656A}"/>
              </a:ext>
            </a:extLst>
          </p:cNvPr>
          <p:cNvSpPr txBox="1"/>
          <p:nvPr/>
        </p:nvSpPr>
        <p:spPr>
          <a:xfrm rot="16200000">
            <a:off x="1378747" y="28060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P60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69C65C-6A91-A288-650E-4A007AE40AB6}"/>
              </a:ext>
            </a:extLst>
          </p:cNvPr>
          <p:cNvSpPr txBox="1"/>
          <p:nvPr/>
        </p:nvSpPr>
        <p:spPr>
          <a:xfrm rot="16200000">
            <a:off x="1497379" y="27182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1yr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989B2A-F57B-4BB6-29AB-0430ED9B4D8E}"/>
              </a:ext>
            </a:extLst>
          </p:cNvPr>
          <p:cNvSpPr txBox="1"/>
          <p:nvPr/>
        </p:nvSpPr>
        <p:spPr>
          <a:xfrm rot="16200000">
            <a:off x="1620958" y="27681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1yr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CB11D6-9DA1-8572-D8B3-46BAA5D36A4E}"/>
              </a:ext>
            </a:extLst>
          </p:cNvPr>
          <p:cNvSpPr txBox="1"/>
          <p:nvPr/>
        </p:nvSpPr>
        <p:spPr>
          <a:xfrm>
            <a:off x="322903" y="7876505"/>
            <a:ext cx="6212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4-figure supplement 1-source data 2. </a:t>
            </a:r>
            <a:r>
              <a:rPr lang="en-US" sz="1200" dirty="0"/>
              <a:t>Original membranes corresponding to Panel C. Molecular weights shown using </a:t>
            </a:r>
            <a:r>
              <a:rPr lang="fr-FR" sz="1200" dirty="0" err="1"/>
              <a:t>Precision</a:t>
            </a:r>
            <a:r>
              <a:rPr lang="fr-FR" sz="1200" dirty="0"/>
              <a:t> Plus </a:t>
            </a:r>
            <a:r>
              <a:rPr lang="fr-FR" sz="1200" dirty="0" err="1"/>
              <a:t>Protein</a:t>
            </a:r>
            <a:r>
              <a:rPr lang="fr-FR" sz="1200" dirty="0"/>
              <a:t> Dual </a:t>
            </a:r>
            <a:r>
              <a:rPr lang="fr-FR" sz="1200" dirty="0" err="1"/>
              <a:t>Color</a:t>
            </a:r>
            <a:r>
              <a:rPr lang="fr-FR" sz="1200" dirty="0"/>
              <a:t> Ladder.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lane</a:t>
            </a:r>
            <a:r>
              <a:rPr lang="fr-FR" sz="1200" dirty="0"/>
              <a:t> </a:t>
            </a:r>
            <a:r>
              <a:rPr lang="fr-FR" sz="1200" dirty="0" err="1"/>
              <a:t>represents</a:t>
            </a:r>
            <a:r>
              <a:rPr lang="fr-FR" sz="1200" dirty="0"/>
              <a:t> a </a:t>
            </a:r>
            <a:r>
              <a:rPr lang="fr-FR" sz="1200" dirty="0" err="1"/>
              <a:t>separate</a:t>
            </a:r>
            <a:r>
              <a:rPr lang="fr-FR" sz="1200" dirty="0"/>
              <a:t> mouse. </a:t>
            </a:r>
            <a:r>
              <a:rPr lang="fr-FR" sz="1200" dirty="0" err="1"/>
              <a:t>Lanes</a:t>
            </a:r>
            <a:r>
              <a:rPr lang="fr-FR" sz="1200" dirty="0"/>
              <a:t> 1,3,5,7,9 show control </a:t>
            </a:r>
            <a:r>
              <a:rPr lang="fr-FR" sz="1200" dirty="0" err="1"/>
              <a:t>samples</a:t>
            </a:r>
            <a:r>
              <a:rPr lang="fr-FR" sz="1200" dirty="0"/>
              <a:t>, </a:t>
            </a:r>
            <a:r>
              <a:rPr lang="fr-FR" sz="1200" dirty="0" err="1"/>
              <a:t>lanes</a:t>
            </a:r>
            <a:r>
              <a:rPr lang="fr-FR" sz="1200" dirty="0"/>
              <a:t> 2,4,6,8,10 show DLK(</a:t>
            </a:r>
            <a:r>
              <a:rPr lang="fr-FR" sz="1200" dirty="0" err="1"/>
              <a:t>iOE</a:t>
            </a:r>
            <a:r>
              <a:rPr lang="fr-FR" sz="1200" dirty="0"/>
              <a:t>) at P1, P8, P15, P60, and ~1yr </a:t>
            </a:r>
            <a:r>
              <a:rPr lang="fr-FR" sz="1200" dirty="0" err="1"/>
              <a:t>timepoints</a:t>
            </a:r>
            <a:r>
              <a:rPr lang="fr-FR" sz="1200" dirty="0"/>
              <a:t>. </a:t>
            </a:r>
            <a:endParaRPr lang="en-US" sz="12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61A662-43A3-4F7E-EB3C-6FCB4899F318}"/>
              </a:ext>
            </a:extLst>
          </p:cNvPr>
          <p:cNvSpPr txBox="1"/>
          <p:nvPr/>
        </p:nvSpPr>
        <p:spPr>
          <a:xfrm>
            <a:off x="3843516" y="131497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10kDa --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241A64-BE37-BFEB-5E28-34D5F8CB7E5A}"/>
              </a:ext>
            </a:extLst>
          </p:cNvPr>
          <p:cNvSpPr txBox="1"/>
          <p:nvPr/>
        </p:nvSpPr>
        <p:spPr>
          <a:xfrm>
            <a:off x="3848933" y="118244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63C77CC-BA24-5B9E-F666-BB097A174FB2}"/>
              </a:ext>
            </a:extLst>
          </p:cNvPr>
          <p:cNvSpPr txBox="1"/>
          <p:nvPr/>
        </p:nvSpPr>
        <p:spPr>
          <a:xfrm>
            <a:off x="3844961" y="107550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350D97-8878-BFF8-C721-C9AB8DEAB340}"/>
              </a:ext>
            </a:extLst>
          </p:cNvPr>
          <p:cNvSpPr txBox="1"/>
          <p:nvPr/>
        </p:nvSpPr>
        <p:spPr>
          <a:xfrm>
            <a:off x="3846406" y="97181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FAB51DA-1566-CF13-1260-63E5A44C0DEC}"/>
              </a:ext>
            </a:extLst>
          </p:cNvPr>
          <p:cNvSpPr txBox="1"/>
          <p:nvPr/>
        </p:nvSpPr>
        <p:spPr>
          <a:xfrm>
            <a:off x="609241" y="131606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10kDa --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98AA03-E2A2-5E07-E3AF-F8E23CC5E41B}"/>
              </a:ext>
            </a:extLst>
          </p:cNvPr>
          <p:cNvSpPr txBox="1"/>
          <p:nvPr/>
        </p:nvSpPr>
        <p:spPr>
          <a:xfrm>
            <a:off x="614658" y="118353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30B572-AB57-EB52-06B9-76FCA33C9D02}"/>
              </a:ext>
            </a:extLst>
          </p:cNvPr>
          <p:cNvSpPr txBox="1"/>
          <p:nvPr/>
        </p:nvSpPr>
        <p:spPr>
          <a:xfrm>
            <a:off x="610686" y="107659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2B0C212-6E00-1263-D3C1-EEE4E001199F}"/>
              </a:ext>
            </a:extLst>
          </p:cNvPr>
          <p:cNvSpPr txBox="1"/>
          <p:nvPr/>
        </p:nvSpPr>
        <p:spPr>
          <a:xfrm>
            <a:off x="612131" y="97290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D2A5C62-62BF-A0E7-B9D4-032AB4182FFE}"/>
              </a:ext>
            </a:extLst>
          </p:cNvPr>
          <p:cNvSpPr txBox="1"/>
          <p:nvPr/>
        </p:nvSpPr>
        <p:spPr>
          <a:xfrm>
            <a:off x="3797746" y="364969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10kDa --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D19E5E6-5CC6-E12B-2255-1C1337C4A992}"/>
              </a:ext>
            </a:extLst>
          </p:cNvPr>
          <p:cNvSpPr txBox="1"/>
          <p:nvPr/>
        </p:nvSpPr>
        <p:spPr>
          <a:xfrm>
            <a:off x="3803163" y="351716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DF939C-5604-B8D9-F164-31953A1E6DE6}"/>
              </a:ext>
            </a:extLst>
          </p:cNvPr>
          <p:cNvSpPr txBox="1"/>
          <p:nvPr/>
        </p:nvSpPr>
        <p:spPr>
          <a:xfrm>
            <a:off x="3799191" y="341023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43CAB90-D609-3373-5574-7E8F2AF7D49A}"/>
              </a:ext>
            </a:extLst>
          </p:cNvPr>
          <p:cNvSpPr txBox="1"/>
          <p:nvPr/>
        </p:nvSpPr>
        <p:spPr>
          <a:xfrm>
            <a:off x="3800636" y="330653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325C3EF-F2DE-B643-4738-E70BECC0A9BE}"/>
              </a:ext>
            </a:extLst>
          </p:cNvPr>
          <p:cNvSpPr txBox="1"/>
          <p:nvPr/>
        </p:nvSpPr>
        <p:spPr>
          <a:xfrm>
            <a:off x="572625" y="365068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10kDa --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317C212-F076-92BC-6528-74507A2A943E}"/>
              </a:ext>
            </a:extLst>
          </p:cNvPr>
          <p:cNvSpPr txBox="1"/>
          <p:nvPr/>
        </p:nvSpPr>
        <p:spPr>
          <a:xfrm>
            <a:off x="578042" y="3518162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3FA4635-1760-F6BF-F305-E483119A4258}"/>
              </a:ext>
            </a:extLst>
          </p:cNvPr>
          <p:cNvSpPr txBox="1"/>
          <p:nvPr/>
        </p:nvSpPr>
        <p:spPr>
          <a:xfrm>
            <a:off x="574070" y="341122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A37CF76-2528-45ED-7980-08A7E991F614}"/>
              </a:ext>
            </a:extLst>
          </p:cNvPr>
          <p:cNvSpPr txBox="1"/>
          <p:nvPr/>
        </p:nvSpPr>
        <p:spPr>
          <a:xfrm>
            <a:off x="575515" y="330753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450CE32-0ACF-8DF2-A5BD-EA1D4E7DF43A}"/>
              </a:ext>
            </a:extLst>
          </p:cNvPr>
          <p:cNvSpPr txBox="1"/>
          <p:nvPr/>
        </p:nvSpPr>
        <p:spPr>
          <a:xfrm>
            <a:off x="3958561" y="620678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37kDa --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5A72631-5D96-7EB4-4A6C-B6447381195B}"/>
              </a:ext>
            </a:extLst>
          </p:cNvPr>
          <p:cNvSpPr txBox="1"/>
          <p:nvPr/>
        </p:nvSpPr>
        <p:spPr>
          <a:xfrm>
            <a:off x="3963978" y="609108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50kDa --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306B858-274C-C21C-ECE1-7BEE0C002E3C}"/>
              </a:ext>
            </a:extLst>
          </p:cNvPr>
          <p:cNvSpPr txBox="1"/>
          <p:nvPr/>
        </p:nvSpPr>
        <p:spPr>
          <a:xfrm>
            <a:off x="671412" y="620695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37kDa --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1863680-A9E9-6EFD-2950-2D88B7D44C3D}"/>
              </a:ext>
            </a:extLst>
          </p:cNvPr>
          <p:cNvSpPr txBox="1"/>
          <p:nvPr/>
        </p:nvSpPr>
        <p:spPr>
          <a:xfrm>
            <a:off x="676829" y="609125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50kDa -- </a:t>
            </a:r>
          </a:p>
        </p:txBody>
      </p:sp>
    </p:spTree>
    <p:extLst>
      <p:ext uri="{BB962C8B-B14F-4D97-AF65-F5344CB8AC3E}">
        <p14:creationId xmlns:p14="http://schemas.microsoft.com/office/powerpoint/2010/main" val="2327560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525</TotalTime>
  <Words>724</Words>
  <Application>Microsoft Office PowerPoint</Application>
  <PresentationFormat>Letter Paper (8.5x11 in)</PresentationFormat>
  <Paragraphs>169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Ritchie, Erin</dc:creator>
  <cp:lastModifiedBy>Ritchie, Erin</cp:lastModifiedBy>
  <cp:revision>8</cp:revision>
  <dcterms:created xsi:type="dcterms:W3CDTF">2025-02-14T00:11:10Z</dcterms:created>
  <dcterms:modified xsi:type="dcterms:W3CDTF">2025-02-14T21:50:49Z</dcterms:modified>
</cp:coreProperties>
</file>