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45" d="100"/>
          <a:sy n="45" d="100"/>
        </p:scale>
        <p:origin x="2885" y="4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255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29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947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12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698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191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224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059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260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006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857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11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7" Type="http://schemas.openxmlformats.org/officeDocument/2006/relationships/image" Target="../media/image10.tif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Picture 105" descr="A blurry image of a car&#10;&#10;AI-generated content may be incorrect.">
            <a:extLst>
              <a:ext uri="{FF2B5EF4-FFF2-40B4-BE49-F238E27FC236}">
                <a16:creationId xmlns:a16="http://schemas.microsoft.com/office/drawing/2014/main" id="{388591E4-1A31-1200-E208-277EABCA00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94" y="483913"/>
            <a:ext cx="2975988" cy="2517227"/>
          </a:xfrm>
          <a:prstGeom prst="rect">
            <a:avLst/>
          </a:prstGeom>
        </p:spPr>
      </p:pic>
      <p:pic>
        <p:nvPicPr>
          <p:cNvPr id="108" name="Picture 107" descr="A green rectangular object with blue and green lights&#10;&#10;AI-generated content may be incorrect.">
            <a:extLst>
              <a:ext uri="{FF2B5EF4-FFF2-40B4-BE49-F238E27FC236}">
                <a16:creationId xmlns:a16="http://schemas.microsoft.com/office/drawing/2014/main" id="{ABBDAC5C-F497-0062-691A-588D99FB2C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473" y="483913"/>
            <a:ext cx="2975988" cy="2517227"/>
          </a:xfrm>
          <a:prstGeom prst="rect">
            <a:avLst/>
          </a:prstGeom>
        </p:spPr>
      </p:pic>
      <p:pic>
        <p:nvPicPr>
          <p:cNvPr id="115" name="Picture 114" descr="A green rectangular object with blue and green lights&#10;&#10;AI-generated content may be incorrect.">
            <a:extLst>
              <a:ext uri="{FF2B5EF4-FFF2-40B4-BE49-F238E27FC236}">
                <a16:creationId xmlns:a16="http://schemas.microsoft.com/office/drawing/2014/main" id="{874D48E5-9333-F81D-28E2-4D443F1F25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473" y="3413310"/>
            <a:ext cx="2975988" cy="2517227"/>
          </a:xfrm>
          <a:prstGeom prst="rect">
            <a:avLst/>
          </a:prstGeom>
        </p:spPr>
      </p:pic>
      <p:pic>
        <p:nvPicPr>
          <p:cNvPr id="117" name="Picture 116" descr="A blurry image of a keyboard&#10;&#10;AI-generated content may be incorrect.">
            <a:extLst>
              <a:ext uri="{FF2B5EF4-FFF2-40B4-BE49-F238E27FC236}">
                <a16:creationId xmlns:a16="http://schemas.microsoft.com/office/drawing/2014/main" id="{E6429D9F-1C87-0D83-CB50-2C8DCA827E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94" y="3413310"/>
            <a:ext cx="2975988" cy="2517227"/>
          </a:xfrm>
          <a:prstGeom prst="rect">
            <a:avLst/>
          </a:prstGeom>
        </p:spPr>
      </p:pic>
      <p:sp>
        <p:nvSpPr>
          <p:cNvPr id="118" name="TextBox 117">
            <a:extLst>
              <a:ext uri="{FF2B5EF4-FFF2-40B4-BE49-F238E27FC236}">
                <a16:creationId xmlns:a16="http://schemas.microsoft.com/office/drawing/2014/main" id="{BA078E02-DE62-F9FE-1F16-A6A8CEDD4545}"/>
              </a:ext>
            </a:extLst>
          </p:cNvPr>
          <p:cNvSpPr txBox="1"/>
          <p:nvPr/>
        </p:nvSpPr>
        <p:spPr>
          <a:xfrm>
            <a:off x="2827952" y="4720772"/>
            <a:ext cx="1576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Stmn2 antibody</a:t>
            </a:r>
          </a:p>
          <a:p>
            <a:r>
              <a:rPr lang="en-US" sz="800" dirty="0" err="1"/>
              <a:t>Proteintech</a:t>
            </a:r>
            <a:endParaRPr lang="en-US" sz="800" dirty="0"/>
          </a:p>
          <a:p>
            <a:r>
              <a:rPr lang="en-US" sz="800" dirty="0"/>
              <a:t>10586-1-AP</a:t>
            </a:r>
          </a:p>
          <a:p>
            <a:r>
              <a:rPr lang="en-US" sz="800" dirty="0"/>
              <a:t>(membrane 1)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824956-86F1-862B-87A8-13CD7FB7D64D}"/>
              </a:ext>
            </a:extLst>
          </p:cNvPr>
          <p:cNvSpPr txBox="1"/>
          <p:nvPr/>
        </p:nvSpPr>
        <p:spPr>
          <a:xfrm>
            <a:off x="123291" y="6689579"/>
            <a:ext cx="62121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Figure 6-figure supplement 2-source data 2. </a:t>
            </a:r>
            <a:r>
              <a:rPr lang="en-US" sz="1200" dirty="0"/>
              <a:t>Original membranes corresponding to Panel B. Molecular weights shown using </a:t>
            </a:r>
            <a:r>
              <a:rPr lang="fr-FR" sz="1200" dirty="0" err="1"/>
              <a:t>Precision</a:t>
            </a:r>
            <a:r>
              <a:rPr lang="fr-FR" sz="1200" dirty="0"/>
              <a:t> Plus </a:t>
            </a:r>
            <a:r>
              <a:rPr lang="fr-FR" sz="1200" dirty="0" err="1"/>
              <a:t>Protein</a:t>
            </a:r>
            <a:r>
              <a:rPr lang="fr-FR" sz="1200" dirty="0"/>
              <a:t> Dual </a:t>
            </a:r>
            <a:r>
              <a:rPr lang="fr-FR" sz="1200" dirty="0" err="1"/>
              <a:t>Color</a:t>
            </a:r>
            <a:r>
              <a:rPr lang="fr-FR" sz="1200" dirty="0"/>
              <a:t> Ladder. </a:t>
            </a:r>
            <a:r>
              <a:rPr lang="fr-FR" sz="1200" dirty="0" err="1"/>
              <a:t>Each</a:t>
            </a:r>
            <a:r>
              <a:rPr lang="fr-FR" sz="1200" dirty="0"/>
              <a:t> </a:t>
            </a:r>
            <a:r>
              <a:rPr lang="fr-FR" sz="1200" dirty="0" err="1"/>
              <a:t>lane</a:t>
            </a:r>
            <a:r>
              <a:rPr lang="fr-FR" sz="1200" dirty="0"/>
              <a:t> </a:t>
            </a:r>
            <a:r>
              <a:rPr lang="fr-FR" sz="1200" dirty="0" err="1"/>
              <a:t>represents</a:t>
            </a:r>
            <a:r>
              <a:rPr lang="fr-FR" sz="1200" dirty="0"/>
              <a:t> a </a:t>
            </a:r>
            <a:r>
              <a:rPr lang="fr-FR" sz="1200" dirty="0" err="1"/>
              <a:t>separate</a:t>
            </a:r>
            <a:r>
              <a:rPr lang="fr-FR" sz="1200" dirty="0"/>
              <a:t> mouse. </a:t>
            </a:r>
            <a:r>
              <a:rPr lang="fr-FR" sz="1200" dirty="0" err="1"/>
              <a:t>Lanes</a:t>
            </a:r>
            <a:r>
              <a:rPr lang="fr-FR" sz="1200" dirty="0"/>
              <a:t> 1-3 show control </a:t>
            </a:r>
            <a:r>
              <a:rPr lang="fr-FR" sz="1200" dirty="0" err="1"/>
              <a:t>samples</a:t>
            </a:r>
            <a:r>
              <a:rPr lang="fr-FR" sz="1200" dirty="0"/>
              <a:t> (</a:t>
            </a:r>
            <a:r>
              <a:rPr lang="fr-FR" sz="1200" dirty="0" err="1"/>
              <a:t>from</a:t>
            </a:r>
            <a:r>
              <a:rPr lang="fr-FR" sz="1200" dirty="0"/>
              <a:t> DLK(</a:t>
            </a:r>
            <a:r>
              <a:rPr lang="fr-FR" sz="1200" dirty="0" err="1"/>
              <a:t>iOE</a:t>
            </a:r>
            <a:r>
              <a:rPr lang="fr-FR" sz="1200" dirty="0"/>
              <a:t>) sibs), </a:t>
            </a:r>
            <a:r>
              <a:rPr lang="fr-FR" sz="1200" dirty="0" err="1"/>
              <a:t>lanes</a:t>
            </a:r>
            <a:r>
              <a:rPr lang="fr-FR" sz="1200" dirty="0"/>
              <a:t> 4-6 show DLK(</a:t>
            </a:r>
            <a:r>
              <a:rPr lang="fr-FR" sz="1200" dirty="0" err="1"/>
              <a:t>iOE</a:t>
            </a:r>
            <a:r>
              <a:rPr lang="fr-FR" sz="1200" dirty="0"/>
              <a:t>), </a:t>
            </a:r>
            <a:r>
              <a:rPr lang="fr-FR" sz="1200" dirty="0" err="1"/>
              <a:t>lanes</a:t>
            </a:r>
            <a:r>
              <a:rPr lang="fr-FR" sz="1200" dirty="0"/>
              <a:t> 7-9 show control </a:t>
            </a:r>
            <a:r>
              <a:rPr lang="fr-FR" sz="1200" dirty="0" err="1"/>
              <a:t>samples</a:t>
            </a:r>
            <a:r>
              <a:rPr lang="fr-FR" sz="1200" dirty="0"/>
              <a:t> (</a:t>
            </a:r>
            <a:r>
              <a:rPr lang="fr-FR" sz="1200" dirty="0" err="1"/>
              <a:t>from</a:t>
            </a:r>
            <a:r>
              <a:rPr lang="fr-FR" sz="1200" dirty="0"/>
              <a:t> DLK(</a:t>
            </a:r>
            <a:r>
              <a:rPr lang="fr-FR" sz="1200" dirty="0" err="1"/>
              <a:t>cKO</a:t>
            </a:r>
            <a:r>
              <a:rPr lang="fr-FR" sz="1200" dirty="0"/>
              <a:t>) sibs), </a:t>
            </a:r>
            <a:r>
              <a:rPr lang="fr-FR" sz="1200" dirty="0" err="1"/>
              <a:t>lanes</a:t>
            </a:r>
            <a:r>
              <a:rPr lang="fr-FR" sz="1200" dirty="0"/>
              <a:t> 10-12 show DLK(</a:t>
            </a:r>
            <a:r>
              <a:rPr lang="fr-FR" sz="1200" dirty="0" err="1"/>
              <a:t>cKO</a:t>
            </a:r>
            <a:r>
              <a:rPr lang="fr-FR" sz="1200" dirty="0"/>
              <a:t>). All </a:t>
            </a:r>
            <a:r>
              <a:rPr lang="fr-FR" sz="1200" dirty="0" err="1"/>
              <a:t>from</a:t>
            </a:r>
            <a:r>
              <a:rPr lang="fr-FR" sz="1200" dirty="0"/>
              <a:t> P15 </a:t>
            </a:r>
            <a:r>
              <a:rPr lang="fr-FR" sz="1200" dirty="0" err="1"/>
              <a:t>timepoint</a:t>
            </a:r>
            <a:r>
              <a:rPr lang="fr-FR" sz="1200" dirty="0"/>
              <a:t>. </a:t>
            </a:r>
            <a:r>
              <a:rPr lang="en-US" sz="1200" dirty="0"/>
              <a:t>Dotted lines indicate locations where membrane was cut for labeling with separate antibodies.</a:t>
            </a:r>
            <a:r>
              <a:rPr lang="fr-FR" sz="1200" dirty="0"/>
              <a:t> </a:t>
            </a:r>
            <a:r>
              <a:rPr lang="fr-FR" sz="1200" dirty="0" err="1"/>
              <a:t>Samples</a:t>
            </a:r>
            <a:r>
              <a:rPr lang="fr-FR" sz="1200" dirty="0"/>
              <a:t> </a:t>
            </a:r>
            <a:r>
              <a:rPr lang="fr-FR" sz="1200" dirty="0" err="1"/>
              <a:t>were</a:t>
            </a:r>
            <a:r>
              <a:rPr lang="fr-FR" sz="1200" dirty="0"/>
              <a:t> split, </a:t>
            </a:r>
            <a:r>
              <a:rPr lang="fr-FR" sz="1200" dirty="0" err="1"/>
              <a:t>with</a:t>
            </a:r>
            <a:r>
              <a:rPr lang="fr-FR" sz="1200" dirty="0"/>
              <a:t> </a:t>
            </a:r>
            <a:r>
              <a:rPr lang="fr-FR" sz="1200" dirty="0" err="1"/>
              <a:t>half</a:t>
            </a:r>
            <a:r>
              <a:rPr lang="fr-FR" sz="1200" dirty="0"/>
              <a:t> of </a:t>
            </a:r>
            <a:r>
              <a:rPr lang="fr-FR" sz="1200" dirty="0" err="1"/>
              <a:t>each</a:t>
            </a:r>
            <a:r>
              <a:rPr lang="fr-FR" sz="1200" dirty="0"/>
              <a:t> </a:t>
            </a:r>
            <a:r>
              <a:rPr lang="fr-FR" sz="1200" dirty="0" err="1"/>
              <a:t>prepped</a:t>
            </a:r>
            <a:r>
              <a:rPr lang="fr-FR" sz="1200" dirty="0"/>
              <a:t> </a:t>
            </a:r>
            <a:r>
              <a:rPr lang="fr-FR" sz="1200" dirty="0" err="1"/>
              <a:t>sample</a:t>
            </a:r>
            <a:r>
              <a:rPr lang="fr-FR" sz="1200" dirty="0"/>
              <a:t> </a:t>
            </a:r>
            <a:r>
              <a:rPr lang="fr-FR" sz="1200" dirty="0" err="1"/>
              <a:t>loaded</a:t>
            </a:r>
            <a:r>
              <a:rPr lang="fr-FR" sz="1200" dirty="0"/>
              <a:t> onto </a:t>
            </a:r>
            <a:r>
              <a:rPr lang="fr-FR" sz="1200" dirty="0" err="1"/>
              <a:t>two</a:t>
            </a:r>
            <a:r>
              <a:rPr lang="fr-FR" sz="1200" dirty="0"/>
              <a:t> membranes (membrane 1&amp;2). </a:t>
            </a:r>
          </a:p>
          <a:p>
            <a:endParaRPr lang="fr-FR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108607-F46E-AC26-362D-8D8941B0A7E7}"/>
              </a:ext>
            </a:extLst>
          </p:cNvPr>
          <p:cNvSpPr txBox="1"/>
          <p:nvPr/>
        </p:nvSpPr>
        <p:spPr>
          <a:xfrm>
            <a:off x="2915243" y="1808109"/>
            <a:ext cx="1576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Stmn4 antibody</a:t>
            </a:r>
          </a:p>
          <a:p>
            <a:r>
              <a:rPr lang="en-US" sz="800" dirty="0"/>
              <a:t>Santa Cruz </a:t>
            </a:r>
          </a:p>
          <a:p>
            <a:r>
              <a:rPr lang="en-US" sz="800" dirty="0"/>
              <a:t>Sc-376936</a:t>
            </a:r>
          </a:p>
          <a:p>
            <a:r>
              <a:rPr lang="en-US" sz="800" dirty="0"/>
              <a:t>(membrane 1)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A9219F0-B99B-2432-ABC5-F6B74430F0AB}"/>
              </a:ext>
            </a:extLst>
          </p:cNvPr>
          <p:cNvCxnSpPr>
            <a:cxnSpLocks/>
          </p:cNvCxnSpPr>
          <p:nvPr/>
        </p:nvCxnSpPr>
        <p:spPr>
          <a:xfrm flipV="1">
            <a:off x="754505" y="4594718"/>
            <a:ext cx="2492679" cy="25052"/>
          </a:xfrm>
          <a:prstGeom prst="line">
            <a:avLst/>
          </a:prstGeom>
          <a:ln>
            <a:solidFill>
              <a:srgbClr val="FF0000">
                <a:alpha val="50000"/>
              </a:srgb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9B8C91-E9B1-51F9-4F36-2A80B2E1EC2A}"/>
              </a:ext>
            </a:extLst>
          </p:cNvPr>
          <p:cNvCxnSpPr>
            <a:cxnSpLocks/>
          </p:cNvCxnSpPr>
          <p:nvPr/>
        </p:nvCxnSpPr>
        <p:spPr>
          <a:xfrm flipV="1">
            <a:off x="990746" y="1740251"/>
            <a:ext cx="2492679" cy="25052"/>
          </a:xfrm>
          <a:prstGeom prst="line">
            <a:avLst/>
          </a:prstGeom>
          <a:ln>
            <a:solidFill>
              <a:srgbClr val="FF0000">
                <a:alpha val="50000"/>
              </a:srgb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ADD24D9-DACD-B420-CEFC-F51ABC4BE529}"/>
              </a:ext>
            </a:extLst>
          </p:cNvPr>
          <p:cNvSpPr txBox="1"/>
          <p:nvPr/>
        </p:nvSpPr>
        <p:spPr>
          <a:xfrm>
            <a:off x="3966598" y="5031551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15kDa --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0E7633-EE22-D85E-851A-84E54AD9AE1B}"/>
              </a:ext>
            </a:extLst>
          </p:cNvPr>
          <p:cNvSpPr txBox="1"/>
          <p:nvPr/>
        </p:nvSpPr>
        <p:spPr>
          <a:xfrm>
            <a:off x="3966598" y="4816107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20kDa --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79629B-AFEF-56B1-2545-E268D4B516D1}"/>
              </a:ext>
            </a:extLst>
          </p:cNvPr>
          <p:cNvSpPr txBox="1"/>
          <p:nvPr/>
        </p:nvSpPr>
        <p:spPr>
          <a:xfrm>
            <a:off x="3966598" y="4684154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25kDa --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E263D4-3054-0E5A-150E-649F0C043C13}"/>
              </a:ext>
            </a:extLst>
          </p:cNvPr>
          <p:cNvSpPr txBox="1"/>
          <p:nvPr/>
        </p:nvSpPr>
        <p:spPr>
          <a:xfrm>
            <a:off x="769629" y="5031551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15kDa --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772F2A-33B5-A1D6-F35F-D9D752BD031A}"/>
              </a:ext>
            </a:extLst>
          </p:cNvPr>
          <p:cNvSpPr txBox="1"/>
          <p:nvPr/>
        </p:nvSpPr>
        <p:spPr>
          <a:xfrm>
            <a:off x="769629" y="4816107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20kDa --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900D65-1393-2687-BD76-2D750E6CDE8B}"/>
              </a:ext>
            </a:extLst>
          </p:cNvPr>
          <p:cNvSpPr txBox="1"/>
          <p:nvPr/>
        </p:nvSpPr>
        <p:spPr>
          <a:xfrm>
            <a:off x="769629" y="4684154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25kDa --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965E5E6-129C-E68B-E03D-2B07EBD6DB7C}"/>
              </a:ext>
            </a:extLst>
          </p:cNvPr>
          <p:cNvSpPr txBox="1"/>
          <p:nvPr/>
        </p:nvSpPr>
        <p:spPr>
          <a:xfrm>
            <a:off x="4105056" y="2182535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15kDa --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F40A53-D790-8657-04F8-75D3A702B6D7}"/>
              </a:ext>
            </a:extLst>
          </p:cNvPr>
          <p:cNvSpPr txBox="1"/>
          <p:nvPr/>
        </p:nvSpPr>
        <p:spPr>
          <a:xfrm>
            <a:off x="4105056" y="1967091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20kDa --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C1F41D5-7404-21E9-C93E-A92B66DE1F83}"/>
              </a:ext>
            </a:extLst>
          </p:cNvPr>
          <p:cNvSpPr txBox="1"/>
          <p:nvPr/>
        </p:nvSpPr>
        <p:spPr>
          <a:xfrm>
            <a:off x="4105056" y="1835138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25kDa --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99C9B3E-4DDC-7642-E020-1C5AAF321395}"/>
              </a:ext>
            </a:extLst>
          </p:cNvPr>
          <p:cNvSpPr txBox="1"/>
          <p:nvPr/>
        </p:nvSpPr>
        <p:spPr>
          <a:xfrm>
            <a:off x="942462" y="2178734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15kDa --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2611E48-0697-E5AE-2C46-BFB5DF2259FA}"/>
              </a:ext>
            </a:extLst>
          </p:cNvPr>
          <p:cNvSpPr txBox="1"/>
          <p:nvPr/>
        </p:nvSpPr>
        <p:spPr>
          <a:xfrm>
            <a:off x="942462" y="1963290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20kDa --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7392F1-3FD3-5402-7C29-1F4D7229BCD1}"/>
              </a:ext>
            </a:extLst>
          </p:cNvPr>
          <p:cNvSpPr txBox="1"/>
          <p:nvPr/>
        </p:nvSpPr>
        <p:spPr>
          <a:xfrm>
            <a:off x="942462" y="1831337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25kDa --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7534DB5-BD06-7239-4C44-B3E1210FBEFA}"/>
              </a:ext>
            </a:extLst>
          </p:cNvPr>
          <p:cNvSpPr txBox="1"/>
          <p:nvPr/>
        </p:nvSpPr>
        <p:spPr>
          <a:xfrm rot="16200000">
            <a:off x="836624" y="61210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3DA1305-89DD-119C-B74A-49A360685277}"/>
              </a:ext>
            </a:extLst>
          </p:cNvPr>
          <p:cNvSpPr txBox="1"/>
          <p:nvPr/>
        </p:nvSpPr>
        <p:spPr>
          <a:xfrm rot="16200000">
            <a:off x="1957832" y="61210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7FCEB8E-9642-7230-005C-055A08A7A188}"/>
              </a:ext>
            </a:extLst>
          </p:cNvPr>
          <p:cNvSpPr txBox="1"/>
          <p:nvPr/>
        </p:nvSpPr>
        <p:spPr>
          <a:xfrm rot="16200000">
            <a:off x="2075989" y="61210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22DFE4-75BE-9DDC-EB19-6672E2705562}"/>
              </a:ext>
            </a:extLst>
          </p:cNvPr>
          <p:cNvSpPr txBox="1"/>
          <p:nvPr/>
        </p:nvSpPr>
        <p:spPr>
          <a:xfrm rot="16200000">
            <a:off x="2209426" y="61210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0FFD82F-227A-39AC-917B-3C0D4EAEC280}"/>
              </a:ext>
            </a:extLst>
          </p:cNvPr>
          <p:cNvSpPr txBox="1"/>
          <p:nvPr/>
        </p:nvSpPr>
        <p:spPr>
          <a:xfrm rot="16200000">
            <a:off x="1441451" y="619885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AF96FF5-3B00-9ED8-91C8-8AEF756F81BA}"/>
              </a:ext>
            </a:extLst>
          </p:cNvPr>
          <p:cNvSpPr txBox="1"/>
          <p:nvPr/>
        </p:nvSpPr>
        <p:spPr>
          <a:xfrm rot="16200000">
            <a:off x="1327872" y="619885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68079FC-27F9-76FA-0BF2-79FAC11AF7C2}"/>
              </a:ext>
            </a:extLst>
          </p:cNvPr>
          <p:cNvSpPr txBox="1"/>
          <p:nvPr/>
        </p:nvSpPr>
        <p:spPr>
          <a:xfrm rot="16200000">
            <a:off x="1200292" y="620194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7FA2E16-65ED-2CFC-D7B6-8F1DF96F06F1}"/>
              </a:ext>
            </a:extLst>
          </p:cNvPr>
          <p:cNvSpPr txBox="1"/>
          <p:nvPr/>
        </p:nvSpPr>
        <p:spPr>
          <a:xfrm rot="16200000">
            <a:off x="1089371" y="616456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1E3BA4E-ECE7-D018-1EF9-79886EE5DBEB}"/>
              </a:ext>
            </a:extLst>
          </p:cNvPr>
          <p:cNvSpPr txBox="1"/>
          <p:nvPr/>
        </p:nvSpPr>
        <p:spPr>
          <a:xfrm rot="16200000">
            <a:off x="971991" y="61569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B956697-C2FA-37C2-3314-4B902F98E6D0}"/>
              </a:ext>
            </a:extLst>
          </p:cNvPr>
          <p:cNvSpPr txBox="1"/>
          <p:nvPr/>
        </p:nvSpPr>
        <p:spPr>
          <a:xfrm rot="16200000">
            <a:off x="1589713" y="618394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2FCE06-9B4E-F248-5C8C-F12F7BA1E3AA}"/>
              </a:ext>
            </a:extLst>
          </p:cNvPr>
          <p:cNvSpPr txBox="1"/>
          <p:nvPr/>
        </p:nvSpPr>
        <p:spPr>
          <a:xfrm rot="16200000">
            <a:off x="1830872" y="62315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389AEF8-F8C5-7D89-D602-5684A86A9964}"/>
              </a:ext>
            </a:extLst>
          </p:cNvPr>
          <p:cNvSpPr txBox="1"/>
          <p:nvPr/>
        </p:nvSpPr>
        <p:spPr>
          <a:xfrm rot="16200000">
            <a:off x="1703477" y="61690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576B3B4-D861-3A11-FE6B-392F0A4205C2}"/>
              </a:ext>
            </a:extLst>
          </p:cNvPr>
          <p:cNvSpPr txBox="1"/>
          <p:nvPr/>
        </p:nvSpPr>
        <p:spPr>
          <a:xfrm rot="16200000">
            <a:off x="711663" y="360674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FFD5C5D-8A3E-8D43-FE65-5ADB41B9AF3E}"/>
              </a:ext>
            </a:extLst>
          </p:cNvPr>
          <p:cNvSpPr txBox="1"/>
          <p:nvPr/>
        </p:nvSpPr>
        <p:spPr>
          <a:xfrm rot="16200000">
            <a:off x="1832871" y="360674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15CC9BF-96F3-B823-09E9-574ED544ED21}"/>
              </a:ext>
            </a:extLst>
          </p:cNvPr>
          <p:cNvSpPr txBox="1"/>
          <p:nvPr/>
        </p:nvSpPr>
        <p:spPr>
          <a:xfrm rot="16200000">
            <a:off x="1951028" y="360674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7BC7427-8C5B-EC2D-9AA2-442BBCBCAE01}"/>
              </a:ext>
            </a:extLst>
          </p:cNvPr>
          <p:cNvSpPr txBox="1"/>
          <p:nvPr/>
        </p:nvSpPr>
        <p:spPr>
          <a:xfrm rot="16200000">
            <a:off x="2084465" y="360674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964A226-1D1C-AA1A-185A-013EE9FF75B3}"/>
              </a:ext>
            </a:extLst>
          </p:cNvPr>
          <p:cNvSpPr txBox="1"/>
          <p:nvPr/>
        </p:nvSpPr>
        <p:spPr>
          <a:xfrm rot="16200000">
            <a:off x="1316490" y="3614524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5D48B1A-F7C1-261F-FD78-EA5AE30FB6C5}"/>
              </a:ext>
            </a:extLst>
          </p:cNvPr>
          <p:cNvSpPr txBox="1"/>
          <p:nvPr/>
        </p:nvSpPr>
        <p:spPr>
          <a:xfrm rot="16200000">
            <a:off x="1202911" y="3614524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370DD99-5825-EEFA-F10E-A7D9439FF000}"/>
              </a:ext>
            </a:extLst>
          </p:cNvPr>
          <p:cNvSpPr txBox="1"/>
          <p:nvPr/>
        </p:nvSpPr>
        <p:spPr>
          <a:xfrm rot="16200000">
            <a:off x="1075331" y="361483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5D33DBD-9BF1-BBA8-B0BD-46958AF889E0}"/>
              </a:ext>
            </a:extLst>
          </p:cNvPr>
          <p:cNvSpPr txBox="1"/>
          <p:nvPr/>
        </p:nvSpPr>
        <p:spPr>
          <a:xfrm rot="16200000">
            <a:off x="964410" y="3611095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FA036E4-F39E-9E13-561D-4E973F46D4ED}"/>
              </a:ext>
            </a:extLst>
          </p:cNvPr>
          <p:cNvSpPr txBox="1"/>
          <p:nvPr/>
        </p:nvSpPr>
        <p:spPr>
          <a:xfrm rot="16200000">
            <a:off x="847030" y="3610329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A7780ED-78BB-E4EB-C24E-FD374F555D9D}"/>
              </a:ext>
            </a:extLst>
          </p:cNvPr>
          <p:cNvSpPr txBox="1"/>
          <p:nvPr/>
        </p:nvSpPr>
        <p:spPr>
          <a:xfrm rot="16200000">
            <a:off x="1464752" y="361303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F97C865-BE42-84A1-D93E-046D82D0F02F}"/>
              </a:ext>
            </a:extLst>
          </p:cNvPr>
          <p:cNvSpPr txBox="1"/>
          <p:nvPr/>
        </p:nvSpPr>
        <p:spPr>
          <a:xfrm rot="16200000">
            <a:off x="1705911" y="361779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95E3408-8B9F-022E-FD19-A7E452C2E793}"/>
              </a:ext>
            </a:extLst>
          </p:cNvPr>
          <p:cNvSpPr txBox="1"/>
          <p:nvPr/>
        </p:nvSpPr>
        <p:spPr>
          <a:xfrm rot="16200000">
            <a:off x="1578516" y="361154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</p:spTree>
    <p:extLst>
      <p:ext uri="{BB962C8B-B14F-4D97-AF65-F5344CB8AC3E}">
        <p14:creationId xmlns:p14="http://schemas.microsoft.com/office/powerpoint/2010/main" val="3384599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69B2D34-BC98-861E-31E5-0967D85A4B62}"/>
              </a:ext>
            </a:extLst>
          </p:cNvPr>
          <p:cNvCxnSpPr>
            <a:cxnSpLocks/>
          </p:cNvCxnSpPr>
          <p:nvPr/>
        </p:nvCxnSpPr>
        <p:spPr>
          <a:xfrm>
            <a:off x="4583804" y="1130955"/>
            <a:ext cx="2251944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78FF403C-8348-409C-1124-3829947FC858}"/>
              </a:ext>
            </a:extLst>
          </p:cNvPr>
          <p:cNvCxnSpPr>
            <a:cxnSpLocks/>
          </p:cNvCxnSpPr>
          <p:nvPr/>
        </p:nvCxnSpPr>
        <p:spPr>
          <a:xfrm>
            <a:off x="3794458" y="1157418"/>
            <a:ext cx="3041290" cy="7266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0" name="Picture 109" descr="A close-up of a dna test&#10;&#10;AI-generated content may be incorrect.">
            <a:extLst>
              <a:ext uri="{FF2B5EF4-FFF2-40B4-BE49-F238E27FC236}">
                <a16:creationId xmlns:a16="http://schemas.microsoft.com/office/drawing/2014/main" id="{CDEA29ED-9FB9-3A2E-68CB-57C12B7FD2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63" y="154980"/>
            <a:ext cx="2898959" cy="2452072"/>
          </a:xfrm>
          <a:prstGeom prst="rect">
            <a:avLst/>
          </a:prstGeom>
        </p:spPr>
      </p:pic>
      <p:pic>
        <p:nvPicPr>
          <p:cNvPr id="112" name="Picture 111" descr="A green rectangular object with blue and white lights&#10;&#10;AI-generated content may be incorrect.">
            <a:extLst>
              <a:ext uri="{FF2B5EF4-FFF2-40B4-BE49-F238E27FC236}">
                <a16:creationId xmlns:a16="http://schemas.microsoft.com/office/drawing/2014/main" id="{6D4F59A6-2DEB-8C79-94A9-CC7AB1F367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789" y="154980"/>
            <a:ext cx="2898959" cy="2452072"/>
          </a:xfrm>
          <a:prstGeom prst="rect">
            <a:avLst/>
          </a:prstGeom>
        </p:spPr>
      </p:pic>
      <p:sp>
        <p:nvSpPr>
          <p:cNvPr id="113" name="TextBox 112">
            <a:extLst>
              <a:ext uri="{FF2B5EF4-FFF2-40B4-BE49-F238E27FC236}">
                <a16:creationId xmlns:a16="http://schemas.microsoft.com/office/drawing/2014/main" id="{40ACEED5-644F-A7BC-4C09-C638D85A8C01}"/>
              </a:ext>
            </a:extLst>
          </p:cNvPr>
          <p:cNvSpPr txBox="1"/>
          <p:nvPr/>
        </p:nvSpPr>
        <p:spPr>
          <a:xfrm>
            <a:off x="3063543" y="1616859"/>
            <a:ext cx="1859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Stmn2 antibody</a:t>
            </a:r>
          </a:p>
          <a:p>
            <a:r>
              <a:rPr lang="en-US" sz="800" dirty="0"/>
              <a:t>R&amp;D Systems</a:t>
            </a:r>
          </a:p>
          <a:p>
            <a:r>
              <a:rPr lang="en-US" sz="800" dirty="0"/>
              <a:t>MAB6930</a:t>
            </a:r>
          </a:p>
          <a:p>
            <a:r>
              <a:rPr lang="en-US" sz="800" dirty="0"/>
              <a:t>(membrane 2)</a:t>
            </a:r>
          </a:p>
        </p:txBody>
      </p:sp>
      <p:pic>
        <p:nvPicPr>
          <p:cNvPr id="120" name="Picture 119" descr="A blurry image of a grid&#10;&#10;AI-generated content may be incorrect.">
            <a:extLst>
              <a:ext uri="{FF2B5EF4-FFF2-40B4-BE49-F238E27FC236}">
                <a16:creationId xmlns:a16="http://schemas.microsoft.com/office/drawing/2014/main" id="{34CC20CE-E74F-47D9-0B04-7954630982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63" y="3060095"/>
            <a:ext cx="2898959" cy="2452072"/>
          </a:xfrm>
          <a:prstGeom prst="rect">
            <a:avLst/>
          </a:prstGeom>
        </p:spPr>
      </p:pic>
      <p:pic>
        <p:nvPicPr>
          <p:cNvPr id="122" name="Picture 121" descr="A green rectangular object with blue and green lines&#10;&#10;AI-generated content may be incorrect.">
            <a:extLst>
              <a:ext uri="{FF2B5EF4-FFF2-40B4-BE49-F238E27FC236}">
                <a16:creationId xmlns:a16="http://schemas.microsoft.com/office/drawing/2014/main" id="{CF4F287A-D5A5-C4B4-3FF9-B75449E60E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789" y="3060095"/>
            <a:ext cx="2898959" cy="2452072"/>
          </a:xfrm>
          <a:prstGeom prst="rect">
            <a:avLst/>
          </a:prstGeom>
        </p:spPr>
      </p:pic>
      <p:sp>
        <p:nvSpPr>
          <p:cNvPr id="123" name="TextBox 122">
            <a:extLst>
              <a:ext uri="{FF2B5EF4-FFF2-40B4-BE49-F238E27FC236}">
                <a16:creationId xmlns:a16="http://schemas.microsoft.com/office/drawing/2014/main" id="{06941537-B5D6-8645-7500-DE6716FF4B6F}"/>
              </a:ext>
            </a:extLst>
          </p:cNvPr>
          <p:cNvSpPr txBox="1"/>
          <p:nvPr/>
        </p:nvSpPr>
        <p:spPr>
          <a:xfrm>
            <a:off x="3030639" y="4112720"/>
            <a:ext cx="1859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Stmn4 antibody</a:t>
            </a:r>
          </a:p>
          <a:p>
            <a:r>
              <a:rPr lang="en-US" sz="800" dirty="0" err="1"/>
              <a:t>Proteintech</a:t>
            </a:r>
            <a:endParaRPr lang="en-US" sz="800" dirty="0"/>
          </a:p>
          <a:p>
            <a:r>
              <a:rPr lang="en-US" sz="800" dirty="0"/>
              <a:t>12027-1-AP</a:t>
            </a:r>
          </a:p>
          <a:p>
            <a:r>
              <a:rPr lang="en-US" sz="800" dirty="0"/>
              <a:t>(membrane 2)</a:t>
            </a:r>
          </a:p>
        </p:txBody>
      </p:sp>
      <p:pic>
        <p:nvPicPr>
          <p:cNvPr id="129" name="Picture 128" descr="A green rectangular object with white lines&#10;&#10;AI-generated content may be incorrect.">
            <a:extLst>
              <a:ext uri="{FF2B5EF4-FFF2-40B4-BE49-F238E27FC236}">
                <a16:creationId xmlns:a16="http://schemas.microsoft.com/office/drawing/2014/main" id="{D10557FC-6B34-B5BA-9CBF-6D89AB7E7F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789" y="5588492"/>
            <a:ext cx="2898959" cy="2452072"/>
          </a:xfrm>
          <a:prstGeom prst="rect">
            <a:avLst/>
          </a:prstGeom>
        </p:spPr>
      </p:pic>
      <p:pic>
        <p:nvPicPr>
          <p:cNvPr id="131" name="Picture 130" descr="A close-up of a test&#10;&#10;AI-generated content may be incorrect.">
            <a:extLst>
              <a:ext uri="{FF2B5EF4-FFF2-40B4-BE49-F238E27FC236}">
                <a16:creationId xmlns:a16="http://schemas.microsoft.com/office/drawing/2014/main" id="{05CD3C6C-E1ED-7211-02DB-B6E3538C81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63" y="5588492"/>
            <a:ext cx="2898959" cy="2452072"/>
          </a:xfrm>
          <a:prstGeom prst="rect">
            <a:avLst/>
          </a:prstGeom>
        </p:spPr>
      </p:pic>
      <p:sp>
        <p:nvSpPr>
          <p:cNvPr id="132" name="TextBox 131">
            <a:extLst>
              <a:ext uri="{FF2B5EF4-FFF2-40B4-BE49-F238E27FC236}">
                <a16:creationId xmlns:a16="http://schemas.microsoft.com/office/drawing/2014/main" id="{7E082135-3C0E-52EE-2435-E2E978D3BB6F}"/>
              </a:ext>
            </a:extLst>
          </p:cNvPr>
          <p:cNvSpPr txBox="1"/>
          <p:nvPr/>
        </p:nvSpPr>
        <p:spPr>
          <a:xfrm>
            <a:off x="3007170" y="6835524"/>
            <a:ext cx="18592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Actin antibody</a:t>
            </a:r>
          </a:p>
          <a:p>
            <a:r>
              <a:rPr lang="en-US" sz="800" dirty="0"/>
              <a:t>(membrane 2)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1AFC282D-E0D1-A904-5606-8498D7FEB5BC}"/>
              </a:ext>
            </a:extLst>
          </p:cNvPr>
          <p:cNvSpPr txBox="1"/>
          <p:nvPr/>
        </p:nvSpPr>
        <p:spPr>
          <a:xfrm>
            <a:off x="3007170" y="3390381"/>
            <a:ext cx="18592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 antibody</a:t>
            </a:r>
          </a:p>
          <a:p>
            <a:r>
              <a:rPr lang="en-US" sz="800" dirty="0"/>
              <a:t>(membrane 2)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F9A42E5B-5EDB-DA20-A525-961734EF68DB}"/>
              </a:ext>
            </a:extLst>
          </p:cNvPr>
          <p:cNvSpPr txBox="1"/>
          <p:nvPr/>
        </p:nvSpPr>
        <p:spPr>
          <a:xfrm>
            <a:off x="3007170" y="851177"/>
            <a:ext cx="18592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 antibody</a:t>
            </a:r>
          </a:p>
          <a:p>
            <a:r>
              <a:rPr lang="en-US" sz="800" dirty="0"/>
              <a:t>(membrane 2)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900D20-69E0-CD20-9E7F-C16657A21DBA}"/>
              </a:ext>
            </a:extLst>
          </p:cNvPr>
          <p:cNvSpPr txBox="1"/>
          <p:nvPr/>
        </p:nvSpPr>
        <p:spPr>
          <a:xfrm>
            <a:off x="4205205" y="1941203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15kDa --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CD1410-E536-18F8-528D-4AC9A68F0667}"/>
              </a:ext>
            </a:extLst>
          </p:cNvPr>
          <p:cNvSpPr txBox="1"/>
          <p:nvPr/>
        </p:nvSpPr>
        <p:spPr>
          <a:xfrm>
            <a:off x="4205205" y="1741479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20kDa --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BF28CB-EE56-E342-5FBD-879FA6BF69A6}"/>
              </a:ext>
            </a:extLst>
          </p:cNvPr>
          <p:cNvSpPr txBox="1"/>
          <p:nvPr/>
        </p:nvSpPr>
        <p:spPr>
          <a:xfrm>
            <a:off x="4205205" y="1609526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25kDa --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5917CE-8D56-0F4F-8A3D-D77FC0C3A360}"/>
              </a:ext>
            </a:extLst>
          </p:cNvPr>
          <p:cNvSpPr txBox="1"/>
          <p:nvPr/>
        </p:nvSpPr>
        <p:spPr>
          <a:xfrm>
            <a:off x="1082067" y="1939812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15kDa --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34E6DC-FD1D-DE0A-E98A-65A70F07E245}"/>
              </a:ext>
            </a:extLst>
          </p:cNvPr>
          <p:cNvSpPr txBox="1"/>
          <p:nvPr/>
        </p:nvSpPr>
        <p:spPr>
          <a:xfrm>
            <a:off x="1082067" y="1740088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20kDa --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ACC2D1-A2C4-9317-ED81-29A4B82684A3}"/>
              </a:ext>
            </a:extLst>
          </p:cNvPr>
          <p:cNvSpPr txBox="1"/>
          <p:nvPr/>
        </p:nvSpPr>
        <p:spPr>
          <a:xfrm>
            <a:off x="1082067" y="1608135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25kDa --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1F830B-C38B-F6E3-F125-C3790318675C}"/>
              </a:ext>
            </a:extLst>
          </p:cNvPr>
          <p:cNvSpPr txBox="1"/>
          <p:nvPr/>
        </p:nvSpPr>
        <p:spPr>
          <a:xfrm>
            <a:off x="4140850" y="4437707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15kDa --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BC5E65-DF85-DA5D-08DA-2A25B78131DA}"/>
              </a:ext>
            </a:extLst>
          </p:cNvPr>
          <p:cNvSpPr txBox="1"/>
          <p:nvPr/>
        </p:nvSpPr>
        <p:spPr>
          <a:xfrm>
            <a:off x="4140850" y="4237983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20kDa --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939A792-9C06-8217-990F-CA97B81B5F2E}"/>
              </a:ext>
            </a:extLst>
          </p:cNvPr>
          <p:cNvSpPr txBox="1"/>
          <p:nvPr/>
        </p:nvSpPr>
        <p:spPr>
          <a:xfrm>
            <a:off x="4140850" y="4106030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25kDa --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E0F5A6-03A1-175F-6FF0-F7FAA7EEB0A9}"/>
              </a:ext>
            </a:extLst>
          </p:cNvPr>
          <p:cNvSpPr txBox="1"/>
          <p:nvPr/>
        </p:nvSpPr>
        <p:spPr>
          <a:xfrm>
            <a:off x="1004608" y="4437707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15kDa --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1218AC1-03A6-B3C1-91BD-EA989C867BE8}"/>
              </a:ext>
            </a:extLst>
          </p:cNvPr>
          <p:cNvSpPr txBox="1"/>
          <p:nvPr/>
        </p:nvSpPr>
        <p:spPr>
          <a:xfrm>
            <a:off x="1004608" y="4237983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20kDa --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4D73DF-554E-AD4F-680D-EC31744AB81C}"/>
              </a:ext>
            </a:extLst>
          </p:cNvPr>
          <p:cNvSpPr txBox="1"/>
          <p:nvPr/>
        </p:nvSpPr>
        <p:spPr>
          <a:xfrm>
            <a:off x="1004608" y="4106030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25kDa --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D5C202-D8F3-FEF3-A6EF-E5229951AD35}"/>
              </a:ext>
            </a:extLst>
          </p:cNvPr>
          <p:cNvSpPr txBox="1"/>
          <p:nvPr/>
        </p:nvSpPr>
        <p:spPr>
          <a:xfrm>
            <a:off x="4184286" y="3566155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75kDa --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C341B0-86A2-F1BE-56A2-C53EBEFB7264}"/>
              </a:ext>
            </a:extLst>
          </p:cNvPr>
          <p:cNvSpPr txBox="1"/>
          <p:nvPr/>
        </p:nvSpPr>
        <p:spPr>
          <a:xfrm>
            <a:off x="4130458" y="3495048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100kDa --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518EA93-1E56-DD10-905F-AE285A7D0C22}"/>
              </a:ext>
            </a:extLst>
          </p:cNvPr>
          <p:cNvSpPr txBox="1"/>
          <p:nvPr/>
        </p:nvSpPr>
        <p:spPr>
          <a:xfrm>
            <a:off x="4125047" y="3409498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150kDa --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FBF0554-12B5-5A56-9624-A33D29236ADD}"/>
              </a:ext>
            </a:extLst>
          </p:cNvPr>
          <p:cNvSpPr txBox="1"/>
          <p:nvPr/>
        </p:nvSpPr>
        <p:spPr>
          <a:xfrm>
            <a:off x="1022153" y="3566155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75kDa --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5FB1C24-7323-3A94-9460-7131D3647539}"/>
              </a:ext>
            </a:extLst>
          </p:cNvPr>
          <p:cNvSpPr txBox="1"/>
          <p:nvPr/>
        </p:nvSpPr>
        <p:spPr>
          <a:xfrm>
            <a:off x="968325" y="3495048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100kDa --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6D22CC4-364F-C791-0C93-AF8060A91869}"/>
              </a:ext>
            </a:extLst>
          </p:cNvPr>
          <p:cNvSpPr txBox="1"/>
          <p:nvPr/>
        </p:nvSpPr>
        <p:spPr>
          <a:xfrm>
            <a:off x="962914" y="3409498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150kDa --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5D19BF-519B-BB9C-08EF-54885417F019}"/>
              </a:ext>
            </a:extLst>
          </p:cNvPr>
          <p:cNvSpPr txBox="1"/>
          <p:nvPr/>
        </p:nvSpPr>
        <p:spPr>
          <a:xfrm>
            <a:off x="4193772" y="1068115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75kDa --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D23D01F-5F0E-434B-F8A6-1DBD1F98BE47}"/>
              </a:ext>
            </a:extLst>
          </p:cNvPr>
          <p:cNvSpPr txBox="1"/>
          <p:nvPr/>
        </p:nvSpPr>
        <p:spPr>
          <a:xfrm>
            <a:off x="4139944" y="997008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100kDa --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AB9545-C530-AF67-150A-C1E8931E895D}"/>
              </a:ext>
            </a:extLst>
          </p:cNvPr>
          <p:cNvSpPr txBox="1"/>
          <p:nvPr/>
        </p:nvSpPr>
        <p:spPr>
          <a:xfrm>
            <a:off x="4134533" y="911458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150kDa --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68FFE11-B2C8-846E-2D89-DFA22E22FF11}"/>
              </a:ext>
            </a:extLst>
          </p:cNvPr>
          <p:cNvSpPr txBox="1"/>
          <p:nvPr/>
        </p:nvSpPr>
        <p:spPr>
          <a:xfrm>
            <a:off x="1053655" y="1068115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75kDa --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2ED6708-5D33-9366-7A3D-A75B05380EB8}"/>
              </a:ext>
            </a:extLst>
          </p:cNvPr>
          <p:cNvSpPr txBox="1"/>
          <p:nvPr/>
        </p:nvSpPr>
        <p:spPr>
          <a:xfrm>
            <a:off x="999827" y="997008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100kDa --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6BFCDC4-79E0-3F0B-578A-AFBC9F55AEE8}"/>
              </a:ext>
            </a:extLst>
          </p:cNvPr>
          <p:cNvSpPr txBox="1"/>
          <p:nvPr/>
        </p:nvSpPr>
        <p:spPr>
          <a:xfrm>
            <a:off x="994416" y="911458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150kDa -- 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8D3A9DD-55ED-9B9B-7471-793AABB5C69C}"/>
              </a:ext>
            </a:extLst>
          </p:cNvPr>
          <p:cNvCxnSpPr>
            <a:cxnSpLocks/>
          </p:cNvCxnSpPr>
          <p:nvPr/>
        </p:nvCxnSpPr>
        <p:spPr>
          <a:xfrm flipV="1">
            <a:off x="967999" y="1473162"/>
            <a:ext cx="2494617" cy="57862"/>
          </a:xfrm>
          <a:prstGeom prst="line">
            <a:avLst/>
          </a:prstGeom>
          <a:ln>
            <a:solidFill>
              <a:srgbClr val="FF0000">
                <a:alpha val="50000"/>
              </a:srgb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61F2F3E-74B4-AA70-8442-94747733E329}"/>
              </a:ext>
            </a:extLst>
          </p:cNvPr>
          <p:cNvCxnSpPr>
            <a:cxnSpLocks/>
          </p:cNvCxnSpPr>
          <p:nvPr/>
        </p:nvCxnSpPr>
        <p:spPr>
          <a:xfrm>
            <a:off x="925434" y="4004513"/>
            <a:ext cx="2519839" cy="41060"/>
          </a:xfrm>
          <a:prstGeom prst="line">
            <a:avLst/>
          </a:prstGeom>
          <a:ln>
            <a:solidFill>
              <a:srgbClr val="FF0000">
                <a:alpha val="50000"/>
              </a:srgb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B3972A30-3FFC-E12E-D50F-712610FDA2D2}"/>
              </a:ext>
            </a:extLst>
          </p:cNvPr>
          <p:cNvSpPr txBox="1"/>
          <p:nvPr/>
        </p:nvSpPr>
        <p:spPr>
          <a:xfrm>
            <a:off x="4068070" y="6973218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37kDa --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C208294-F3BE-B1E9-72BC-207E59BEACF3}"/>
              </a:ext>
            </a:extLst>
          </p:cNvPr>
          <p:cNvSpPr txBox="1"/>
          <p:nvPr/>
        </p:nvSpPr>
        <p:spPr>
          <a:xfrm>
            <a:off x="4068070" y="6824865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50kDa --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5A4174A-CD2F-6638-63EC-EE5BAC705797}"/>
              </a:ext>
            </a:extLst>
          </p:cNvPr>
          <p:cNvSpPr txBox="1"/>
          <p:nvPr/>
        </p:nvSpPr>
        <p:spPr>
          <a:xfrm>
            <a:off x="988666" y="6975243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37kDa --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D4E9888-2955-64BF-30C4-586CDF29512D}"/>
              </a:ext>
            </a:extLst>
          </p:cNvPr>
          <p:cNvSpPr txBox="1"/>
          <p:nvPr/>
        </p:nvSpPr>
        <p:spPr>
          <a:xfrm>
            <a:off x="988666" y="6826890"/>
            <a:ext cx="8752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50kDa --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ECD4F6B-E097-1644-4AAE-C410BFC172B3}"/>
              </a:ext>
            </a:extLst>
          </p:cNvPr>
          <p:cNvSpPr txBox="1"/>
          <p:nvPr/>
        </p:nvSpPr>
        <p:spPr>
          <a:xfrm rot="16200000">
            <a:off x="984309" y="39409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87EFCB3-4866-8FE3-727A-48C34C778ACA}"/>
              </a:ext>
            </a:extLst>
          </p:cNvPr>
          <p:cNvSpPr txBox="1"/>
          <p:nvPr/>
        </p:nvSpPr>
        <p:spPr>
          <a:xfrm rot="16200000">
            <a:off x="2057639" y="47219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0AB9A93-C660-BA5A-F067-2C3DFF708268}"/>
              </a:ext>
            </a:extLst>
          </p:cNvPr>
          <p:cNvSpPr txBox="1"/>
          <p:nvPr/>
        </p:nvSpPr>
        <p:spPr>
          <a:xfrm rot="16200000">
            <a:off x="2184844" y="39409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425F94B-5C30-A757-31B1-F1A584FF35D5}"/>
              </a:ext>
            </a:extLst>
          </p:cNvPr>
          <p:cNvSpPr txBox="1"/>
          <p:nvPr/>
        </p:nvSpPr>
        <p:spPr>
          <a:xfrm rot="16200000">
            <a:off x="2299095" y="4670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6F3D314-05E0-707E-2ECF-3F8194BD8C24}"/>
              </a:ext>
            </a:extLst>
          </p:cNvPr>
          <p:cNvSpPr txBox="1"/>
          <p:nvPr/>
        </p:nvSpPr>
        <p:spPr>
          <a:xfrm rot="16200000">
            <a:off x="1571229" y="33327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B66FDC4-2670-21DB-8270-9EC4AD69B70C}"/>
              </a:ext>
            </a:extLst>
          </p:cNvPr>
          <p:cNvSpPr txBox="1"/>
          <p:nvPr/>
        </p:nvSpPr>
        <p:spPr>
          <a:xfrm rot="16200000">
            <a:off x="1448455" y="33327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6BA49E4-5008-FD82-2386-B69E27DAE4CF}"/>
              </a:ext>
            </a:extLst>
          </p:cNvPr>
          <p:cNvSpPr txBox="1"/>
          <p:nvPr/>
        </p:nvSpPr>
        <p:spPr>
          <a:xfrm rot="16200000">
            <a:off x="1329773" y="37848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F8FDE57-A4F5-9457-CEC2-BE49F439C6DB}"/>
              </a:ext>
            </a:extLst>
          </p:cNvPr>
          <p:cNvSpPr txBox="1"/>
          <p:nvPr/>
        </p:nvSpPr>
        <p:spPr>
          <a:xfrm rot="16200000">
            <a:off x="1207297" y="21092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06A6890-B3EF-0B50-A727-0240CFE1F0E0}"/>
              </a:ext>
            </a:extLst>
          </p:cNvPr>
          <p:cNvSpPr txBox="1"/>
          <p:nvPr/>
        </p:nvSpPr>
        <p:spPr>
          <a:xfrm rot="16200000">
            <a:off x="1092030" y="37848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9680DEA-0A21-58AA-4D63-115AA5879AA6}"/>
              </a:ext>
            </a:extLst>
          </p:cNvPr>
          <p:cNvSpPr txBox="1"/>
          <p:nvPr/>
        </p:nvSpPr>
        <p:spPr>
          <a:xfrm rot="16200000">
            <a:off x="1705868" y="41104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CA2F119-0F18-C669-6D4C-B156239EDED5}"/>
              </a:ext>
            </a:extLst>
          </p:cNvPr>
          <p:cNvSpPr txBox="1"/>
          <p:nvPr/>
        </p:nvSpPr>
        <p:spPr>
          <a:xfrm rot="16200000">
            <a:off x="1928856" y="22787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7A363B8-FC35-7D35-29CA-CE06BA21AD7A}"/>
              </a:ext>
            </a:extLst>
          </p:cNvPr>
          <p:cNvSpPr txBox="1"/>
          <p:nvPr/>
        </p:nvSpPr>
        <p:spPr>
          <a:xfrm rot="16200000">
            <a:off x="1813589" y="3954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D85B737-5DF0-CAA2-C036-B38EF8AA74B8}"/>
              </a:ext>
            </a:extLst>
          </p:cNvPr>
          <p:cNvSpPr txBox="1"/>
          <p:nvPr/>
        </p:nvSpPr>
        <p:spPr>
          <a:xfrm rot="16200000">
            <a:off x="937538" y="257457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FD76287-922B-B32C-E316-8D31CD3D0DEB}"/>
              </a:ext>
            </a:extLst>
          </p:cNvPr>
          <p:cNvSpPr txBox="1"/>
          <p:nvPr/>
        </p:nvSpPr>
        <p:spPr>
          <a:xfrm rot="16200000">
            <a:off x="2010868" y="258238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8CEAE8F-8BED-0C4E-750A-BDBD71D0473F}"/>
              </a:ext>
            </a:extLst>
          </p:cNvPr>
          <p:cNvSpPr txBox="1"/>
          <p:nvPr/>
        </p:nvSpPr>
        <p:spPr>
          <a:xfrm rot="16200000">
            <a:off x="2138073" y="2574571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C84A00F-EF05-5A31-AE65-76E6CD6E18A0}"/>
              </a:ext>
            </a:extLst>
          </p:cNvPr>
          <p:cNvSpPr txBox="1"/>
          <p:nvPr/>
        </p:nvSpPr>
        <p:spPr>
          <a:xfrm rot="16200000">
            <a:off x="2252324" y="258186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0EC597C-8723-549E-7106-8C7C9E8354F6}"/>
              </a:ext>
            </a:extLst>
          </p:cNvPr>
          <p:cNvSpPr txBox="1"/>
          <p:nvPr/>
        </p:nvSpPr>
        <p:spPr>
          <a:xfrm rot="16200000">
            <a:off x="1524458" y="2568489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0E77090-2A7B-3A7A-CCD7-9B99765EA75A}"/>
              </a:ext>
            </a:extLst>
          </p:cNvPr>
          <p:cNvSpPr txBox="1"/>
          <p:nvPr/>
        </p:nvSpPr>
        <p:spPr>
          <a:xfrm rot="16200000">
            <a:off x="1401684" y="2568489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5FEF522-0A54-E9A0-B71B-19D21B268F32}"/>
              </a:ext>
            </a:extLst>
          </p:cNvPr>
          <p:cNvSpPr txBox="1"/>
          <p:nvPr/>
        </p:nvSpPr>
        <p:spPr>
          <a:xfrm rot="16200000">
            <a:off x="1283002" y="257301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60A2B0C-5D2A-CF8A-E398-68AD6CAB7045}"/>
              </a:ext>
            </a:extLst>
          </p:cNvPr>
          <p:cNvSpPr txBox="1"/>
          <p:nvPr/>
        </p:nvSpPr>
        <p:spPr>
          <a:xfrm rot="16200000">
            <a:off x="1160526" y="2556254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F0D696B-8087-A348-9DAD-89DECE586916}"/>
              </a:ext>
            </a:extLst>
          </p:cNvPr>
          <p:cNvSpPr txBox="1"/>
          <p:nvPr/>
        </p:nvSpPr>
        <p:spPr>
          <a:xfrm rot="16200000">
            <a:off x="1045259" y="257301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3A28975-38F5-9D78-0679-4F5BA7A758FE}"/>
              </a:ext>
            </a:extLst>
          </p:cNvPr>
          <p:cNvSpPr txBox="1"/>
          <p:nvPr/>
        </p:nvSpPr>
        <p:spPr>
          <a:xfrm rot="16200000">
            <a:off x="1659097" y="2576266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049511F-47FF-A9FD-C958-3CDBC505D5E5}"/>
              </a:ext>
            </a:extLst>
          </p:cNvPr>
          <p:cNvSpPr txBox="1"/>
          <p:nvPr/>
        </p:nvSpPr>
        <p:spPr>
          <a:xfrm rot="16200000">
            <a:off x="1882085" y="2557949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137466D-31F0-5CC5-A4B0-67446AE99247}"/>
              </a:ext>
            </a:extLst>
          </p:cNvPr>
          <p:cNvSpPr txBox="1"/>
          <p:nvPr/>
        </p:nvSpPr>
        <p:spPr>
          <a:xfrm rot="16200000">
            <a:off x="1766818" y="2574705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1756FEC-A038-8B8B-4585-4CE4538D7311}"/>
              </a:ext>
            </a:extLst>
          </p:cNvPr>
          <p:cNvSpPr txBox="1"/>
          <p:nvPr/>
        </p:nvSpPr>
        <p:spPr>
          <a:xfrm rot="16200000">
            <a:off x="876587" y="6031735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4067F20-8D60-D303-1A10-83DCC69168AD}"/>
              </a:ext>
            </a:extLst>
          </p:cNvPr>
          <p:cNvSpPr txBox="1"/>
          <p:nvPr/>
        </p:nvSpPr>
        <p:spPr>
          <a:xfrm rot="16200000">
            <a:off x="1949917" y="6039545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369C748-4407-E9AA-1581-76C0C07E7716}"/>
              </a:ext>
            </a:extLst>
          </p:cNvPr>
          <p:cNvSpPr txBox="1"/>
          <p:nvPr/>
        </p:nvSpPr>
        <p:spPr>
          <a:xfrm rot="16200000">
            <a:off x="2077122" y="6031735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B26083F-1F53-F13C-BF90-59F36F135CB2}"/>
              </a:ext>
            </a:extLst>
          </p:cNvPr>
          <p:cNvSpPr txBox="1"/>
          <p:nvPr/>
        </p:nvSpPr>
        <p:spPr>
          <a:xfrm rot="16200000">
            <a:off x="2199686" y="6039027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cKO</a:t>
            </a:r>
            <a:r>
              <a:rPr lang="en-US" sz="800" dirty="0"/>
              <a:t>) P15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E9360C53-EF2F-A1C3-F993-4BBE03D4F27F}"/>
              </a:ext>
            </a:extLst>
          </p:cNvPr>
          <p:cNvSpPr txBox="1"/>
          <p:nvPr/>
        </p:nvSpPr>
        <p:spPr>
          <a:xfrm rot="16200000">
            <a:off x="1463507" y="602565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FF30CC5-8CF3-0DEE-4E4E-CB38EA64724C}"/>
              </a:ext>
            </a:extLst>
          </p:cNvPr>
          <p:cNvSpPr txBox="1"/>
          <p:nvPr/>
        </p:nvSpPr>
        <p:spPr>
          <a:xfrm rot="16200000">
            <a:off x="1340733" y="602565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8186CA3-ABED-E486-A595-C01024251131}"/>
              </a:ext>
            </a:extLst>
          </p:cNvPr>
          <p:cNvSpPr txBox="1"/>
          <p:nvPr/>
        </p:nvSpPr>
        <p:spPr>
          <a:xfrm rot="16200000">
            <a:off x="1222051" y="6030174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DLK(</a:t>
            </a:r>
            <a:r>
              <a:rPr lang="en-US" sz="800" dirty="0" err="1"/>
              <a:t>iOE</a:t>
            </a:r>
            <a:r>
              <a:rPr lang="en-US" sz="800" dirty="0"/>
              <a:t>) P15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58283F84-45DB-E813-AB0E-8A30D7E0A147}"/>
              </a:ext>
            </a:extLst>
          </p:cNvPr>
          <p:cNvSpPr txBox="1"/>
          <p:nvPr/>
        </p:nvSpPr>
        <p:spPr>
          <a:xfrm rot="16200000">
            <a:off x="1099575" y="6013418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DCE5376-51E2-87B1-04B8-0E228A30F2E7}"/>
              </a:ext>
            </a:extLst>
          </p:cNvPr>
          <p:cNvSpPr txBox="1"/>
          <p:nvPr/>
        </p:nvSpPr>
        <p:spPr>
          <a:xfrm rot="16200000">
            <a:off x="984308" y="6030174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8E74F4CA-F3E3-B861-DA1E-C675BDAE98A2}"/>
              </a:ext>
            </a:extLst>
          </p:cNvPr>
          <p:cNvSpPr txBox="1"/>
          <p:nvPr/>
        </p:nvSpPr>
        <p:spPr>
          <a:xfrm rot="16200000">
            <a:off x="1598146" y="6033430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20B39EB-DC30-9A6F-12CD-67DCE158A2E7}"/>
              </a:ext>
            </a:extLst>
          </p:cNvPr>
          <p:cNvSpPr txBox="1"/>
          <p:nvPr/>
        </p:nvSpPr>
        <p:spPr>
          <a:xfrm rot="16200000">
            <a:off x="1821134" y="6015113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8AFA0665-C6B0-0253-D2B8-C233909190ED}"/>
              </a:ext>
            </a:extLst>
          </p:cNvPr>
          <p:cNvSpPr txBox="1"/>
          <p:nvPr/>
        </p:nvSpPr>
        <p:spPr>
          <a:xfrm rot="16200000">
            <a:off x="1705867" y="6031869"/>
            <a:ext cx="13182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Control P15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D79778C-B99E-ED1A-845B-8FB9856F1EEC}"/>
              </a:ext>
            </a:extLst>
          </p:cNvPr>
          <p:cNvSpPr txBox="1"/>
          <p:nvPr/>
        </p:nvSpPr>
        <p:spPr>
          <a:xfrm>
            <a:off x="177347" y="8062416"/>
            <a:ext cx="621219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Figure 6-figure supplement 2-source data 2. </a:t>
            </a:r>
            <a:r>
              <a:rPr lang="en-US" sz="1000" dirty="0"/>
              <a:t>Original membranes corresponding to Panel B. Molecular weights shown using </a:t>
            </a:r>
            <a:r>
              <a:rPr lang="fr-FR" sz="1000" dirty="0" err="1"/>
              <a:t>Precision</a:t>
            </a:r>
            <a:r>
              <a:rPr lang="fr-FR" sz="1000" dirty="0"/>
              <a:t> Plus </a:t>
            </a:r>
            <a:r>
              <a:rPr lang="fr-FR" sz="1000" dirty="0" err="1"/>
              <a:t>Protein</a:t>
            </a:r>
            <a:r>
              <a:rPr lang="fr-FR" sz="1000" dirty="0"/>
              <a:t> Dual </a:t>
            </a:r>
            <a:r>
              <a:rPr lang="fr-FR" sz="1000" dirty="0" err="1"/>
              <a:t>Color</a:t>
            </a:r>
            <a:r>
              <a:rPr lang="fr-FR" sz="1000" dirty="0"/>
              <a:t> Ladder. </a:t>
            </a:r>
            <a:r>
              <a:rPr lang="fr-FR" sz="1000" dirty="0" err="1"/>
              <a:t>Each</a:t>
            </a:r>
            <a:r>
              <a:rPr lang="fr-FR" sz="1000" dirty="0"/>
              <a:t> </a:t>
            </a:r>
            <a:r>
              <a:rPr lang="fr-FR" sz="1000" dirty="0" err="1"/>
              <a:t>lane</a:t>
            </a:r>
            <a:r>
              <a:rPr lang="fr-FR" sz="1000" dirty="0"/>
              <a:t> </a:t>
            </a:r>
            <a:r>
              <a:rPr lang="fr-FR" sz="1000" dirty="0" err="1"/>
              <a:t>represents</a:t>
            </a:r>
            <a:r>
              <a:rPr lang="fr-FR" sz="1000" dirty="0"/>
              <a:t> a </a:t>
            </a:r>
            <a:r>
              <a:rPr lang="fr-FR" sz="1000" dirty="0" err="1"/>
              <a:t>separate</a:t>
            </a:r>
            <a:r>
              <a:rPr lang="fr-FR" sz="1000" dirty="0"/>
              <a:t> mouse. </a:t>
            </a:r>
            <a:r>
              <a:rPr lang="fr-FR" sz="1000" dirty="0" err="1"/>
              <a:t>Lanes</a:t>
            </a:r>
            <a:r>
              <a:rPr lang="fr-FR" sz="1000" dirty="0"/>
              <a:t> 1-3 show control </a:t>
            </a:r>
            <a:r>
              <a:rPr lang="fr-FR" sz="1000" dirty="0" err="1"/>
              <a:t>samples</a:t>
            </a:r>
            <a:r>
              <a:rPr lang="fr-FR" sz="1000" dirty="0"/>
              <a:t> (</a:t>
            </a:r>
            <a:r>
              <a:rPr lang="fr-FR" sz="1000" dirty="0" err="1"/>
              <a:t>from</a:t>
            </a:r>
            <a:r>
              <a:rPr lang="fr-FR" sz="1000" dirty="0"/>
              <a:t> DLK(</a:t>
            </a:r>
            <a:r>
              <a:rPr lang="fr-FR" sz="1000" dirty="0" err="1"/>
              <a:t>iOE</a:t>
            </a:r>
            <a:r>
              <a:rPr lang="fr-FR" sz="1000" dirty="0"/>
              <a:t>) sibs), </a:t>
            </a:r>
            <a:r>
              <a:rPr lang="fr-FR" sz="1000" dirty="0" err="1"/>
              <a:t>lanes</a:t>
            </a:r>
            <a:r>
              <a:rPr lang="fr-FR" sz="1000" dirty="0"/>
              <a:t> 4-6 show DLK(</a:t>
            </a:r>
            <a:r>
              <a:rPr lang="fr-FR" sz="1000" dirty="0" err="1"/>
              <a:t>iOE</a:t>
            </a:r>
            <a:r>
              <a:rPr lang="fr-FR" sz="1000" dirty="0"/>
              <a:t>), </a:t>
            </a:r>
            <a:r>
              <a:rPr lang="fr-FR" sz="1000" dirty="0" err="1"/>
              <a:t>lanes</a:t>
            </a:r>
            <a:r>
              <a:rPr lang="fr-FR" sz="1000" dirty="0"/>
              <a:t> 7-9 show control </a:t>
            </a:r>
            <a:r>
              <a:rPr lang="fr-FR" sz="1000" dirty="0" err="1"/>
              <a:t>samples</a:t>
            </a:r>
            <a:r>
              <a:rPr lang="fr-FR" sz="1000" dirty="0"/>
              <a:t> (</a:t>
            </a:r>
            <a:r>
              <a:rPr lang="fr-FR" sz="1000" dirty="0" err="1"/>
              <a:t>from</a:t>
            </a:r>
            <a:r>
              <a:rPr lang="fr-FR" sz="1000" dirty="0"/>
              <a:t> DLK(</a:t>
            </a:r>
            <a:r>
              <a:rPr lang="fr-FR" sz="1000" dirty="0" err="1"/>
              <a:t>cKO</a:t>
            </a:r>
            <a:r>
              <a:rPr lang="fr-FR" sz="1000" dirty="0"/>
              <a:t>) sibs), </a:t>
            </a:r>
            <a:r>
              <a:rPr lang="fr-FR" sz="1000" dirty="0" err="1"/>
              <a:t>lanes</a:t>
            </a:r>
            <a:r>
              <a:rPr lang="fr-FR" sz="1000" dirty="0"/>
              <a:t> 10-12 show DLK(</a:t>
            </a:r>
            <a:r>
              <a:rPr lang="fr-FR" sz="1000" dirty="0" err="1"/>
              <a:t>cKO</a:t>
            </a:r>
            <a:r>
              <a:rPr lang="fr-FR" sz="1000" dirty="0"/>
              <a:t>). All </a:t>
            </a:r>
            <a:r>
              <a:rPr lang="fr-FR" sz="1000" dirty="0" err="1"/>
              <a:t>from</a:t>
            </a:r>
            <a:r>
              <a:rPr lang="fr-FR" sz="1000" dirty="0"/>
              <a:t> P15 </a:t>
            </a:r>
            <a:r>
              <a:rPr lang="fr-FR" sz="1000" dirty="0" err="1"/>
              <a:t>timepoint</a:t>
            </a:r>
            <a:r>
              <a:rPr lang="fr-FR" sz="1000" dirty="0"/>
              <a:t>. </a:t>
            </a:r>
            <a:r>
              <a:rPr lang="en-US" sz="1000" dirty="0"/>
              <a:t>Dotted lines indicate locations where membrane was cut for labeling with separate antibodies.</a:t>
            </a:r>
            <a:r>
              <a:rPr lang="fr-FR" sz="1000" dirty="0"/>
              <a:t> </a:t>
            </a:r>
            <a:r>
              <a:rPr lang="fr-FR" sz="1000" dirty="0" err="1"/>
              <a:t>Samples</a:t>
            </a:r>
            <a:r>
              <a:rPr lang="fr-FR" sz="1000" dirty="0"/>
              <a:t> </a:t>
            </a:r>
            <a:r>
              <a:rPr lang="fr-FR" sz="1000" dirty="0" err="1"/>
              <a:t>were</a:t>
            </a:r>
            <a:r>
              <a:rPr lang="fr-FR" sz="1000" dirty="0"/>
              <a:t> split, </a:t>
            </a:r>
            <a:r>
              <a:rPr lang="fr-FR" sz="1000" dirty="0" err="1"/>
              <a:t>with</a:t>
            </a:r>
            <a:r>
              <a:rPr lang="fr-FR" sz="1000" dirty="0"/>
              <a:t> </a:t>
            </a:r>
            <a:r>
              <a:rPr lang="fr-FR" sz="1000" dirty="0" err="1"/>
              <a:t>half</a:t>
            </a:r>
            <a:r>
              <a:rPr lang="fr-FR" sz="1000" dirty="0"/>
              <a:t> of </a:t>
            </a:r>
            <a:r>
              <a:rPr lang="fr-FR" sz="1000" dirty="0" err="1"/>
              <a:t>each</a:t>
            </a:r>
            <a:r>
              <a:rPr lang="fr-FR" sz="1000" dirty="0"/>
              <a:t> </a:t>
            </a:r>
            <a:r>
              <a:rPr lang="fr-FR" sz="1000" dirty="0" err="1"/>
              <a:t>prepped</a:t>
            </a:r>
            <a:r>
              <a:rPr lang="fr-FR" sz="1000" dirty="0"/>
              <a:t> </a:t>
            </a:r>
            <a:r>
              <a:rPr lang="fr-FR" sz="1000" dirty="0" err="1"/>
              <a:t>sample</a:t>
            </a:r>
            <a:r>
              <a:rPr lang="fr-FR" sz="1000" dirty="0"/>
              <a:t> </a:t>
            </a:r>
            <a:r>
              <a:rPr lang="fr-FR" sz="1000" dirty="0" err="1"/>
              <a:t>loaded</a:t>
            </a:r>
            <a:r>
              <a:rPr lang="fr-FR" sz="1000" dirty="0"/>
              <a:t> onto </a:t>
            </a:r>
            <a:r>
              <a:rPr lang="fr-FR" sz="1000" dirty="0" err="1"/>
              <a:t>two</a:t>
            </a:r>
            <a:r>
              <a:rPr lang="fr-FR" sz="1000" dirty="0"/>
              <a:t> membranes (membrane 1&amp;2). </a:t>
            </a:r>
          </a:p>
          <a:p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264861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464</TotalTime>
  <Words>562</Words>
  <Application>Microsoft Office PowerPoint</Application>
  <PresentationFormat>Letter Paper (8.5x11 in)</PresentationFormat>
  <Paragraphs>124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Ritchie, Erin</dc:creator>
  <cp:lastModifiedBy>Ritchie, Erin</cp:lastModifiedBy>
  <cp:revision>9</cp:revision>
  <dcterms:created xsi:type="dcterms:W3CDTF">2025-02-14T00:11:10Z</dcterms:created>
  <dcterms:modified xsi:type="dcterms:W3CDTF">2025-02-14T21:41:03Z</dcterms:modified>
</cp:coreProperties>
</file>