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</p:sldIdLst>
  <p:sldSz cx="6858000" cy="12192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0" autoAdjust="0"/>
    <p:restoredTop sz="94660"/>
  </p:normalViewPr>
  <p:slideViewPr>
    <p:cSldViewPr snapToGrid="0" snapToObjects="1">
      <p:cViewPr>
        <p:scale>
          <a:sx n="90" d="100"/>
          <a:sy n="90" d="100"/>
        </p:scale>
        <p:origin x="24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46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18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93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089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547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461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986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43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205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70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157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ECBFA4-8C6F-4B0F-A318-6BE1A60E489C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6167BA-4074-4864-80F4-E76A9FE0E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920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66">
            <a:extLst>
              <a:ext uri="{FF2B5EF4-FFF2-40B4-BE49-F238E27FC236}">
                <a16:creationId xmlns:a16="http://schemas.microsoft.com/office/drawing/2014/main" id="{D6F89935-7126-6464-8338-18C68AB9A3B6}"/>
              </a:ext>
            </a:extLst>
          </p:cNvPr>
          <p:cNvSpPr txBox="1"/>
          <p:nvPr/>
        </p:nvSpPr>
        <p:spPr>
          <a:xfrm>
            <a:off x="180446" y="518051"/>
            <a:ext cx="29223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/>
              <a:t>Figure 3-Figure supplement 2 annotated images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E5EFC38-C0BA-3002-E530-DB783E52DC3F}"/>
              </a:ext>
            </a:extLst>
          </p:cNvPr>
          <p:cNvGrpSpPr/>
          <p:nvPr/>
        </p:nvGrpSpPr>
        <p:grpSpPr>
          <a:xfrm>
            <a:off x="-57131" y="1696118"/>
            <a:ext cx="3619867" cy="2393671"/>
            <a:chOff x="-273576" y="1696118"/>
            <a:chExt cx="3619867" cy="2393671"/>
          </a:xfrm>
        </p:grpSpPr>
        <p:pic>
          <p:nvPicPr>
            <p:cNvPr id="5" name="Picture 4" descr="A picture containing text, screenshot&#10;&#10;AI-generated content may be incorrect.">
              <a:extLst>
                <a:ext uri="{FF2B5EF4-FFF2-40B4-BE49-F238E27FC236}">
                  <a16:creationId xmlns:a16="http://schemas.microsoft.com/office/drawing/2014/main" id="{3C3C116B-51E5-89A9-2DC9-D4D76A694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9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4" r="4985" b="11298"/>
            <a:stretch/>
          </p:blipFill>
          <p:spPr>
            <a:xfrm>
              <a:off x="156009" y="1826842"/>
              <a:ext cx="2981362" cy="2262947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954219A-6647-E375-2585-62D661885432}"/>
                </a:ext>
              </a:extLst>
            </p:cNvPr>
            <p:cNvSpPr txBox="1"/>
            <p:nvPr/>
          </p:nvSpPr>
          <p:spPr>
            <a:xfrm>
              <a:off x="888342" y="1932455"/>
              <a:ext cx="155321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/>
                <a:t>(Dhh1-TAP)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2833831-331D-2363-C35B-89C98C9DF0A6}"/>
                </a:ext>
              </a:extLst>
            </p:cNvPr>
            <p:cNvSpPr txBox="1"/>
            <p:nvPr/>
          </p:nvSpPr>
          <p:spPr>
            <a:xfrm>
              <a:off x="-273576" y="1696118"/>
              <a:ext cx="183205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/>
                <a:t>Figure 3-figure supplement 2 (</a:t>
              </a:r>
              <a:r>
                <a:rPr lang="en-US" sz="1000" dirty="0" err="1"/>
                <a:t>i</a:t>
              </a:r>
              <a:r>
                <a:rPr lang="en-US" sz="1000" dirty="0"/>
                <a:t>)_ Input 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4568852-BF97-B31A-B635-E8D7ADB67344}"/>
                </a:ext>
              </a:extLst>
            </p:cNvPr>
            <p:cNvSpPr/>
            <p:nvPr/>
          </p:nvSpPr>
          <p:spPr>
            <a:xfrm>
              <a:off x="200762" y="2831672"/>
              <a:ext cx="1476991" cy="381101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616E70B-D2EA-4BF9-68C0-4E765608BD66}"/>
                </a:ext>
              </a:extLst>
            </p:cNvPr>
            <p:cNvSpPr txBox="1"/>
            <p:nvPr/>
          </p:nvSpPr>
          <p:spPr>
            <a:xfrm rot="3425155">
              <a:off x="87421" y="2598446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1. WT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4507D0B-6D33-0934-7312-2699082FD441}"/>
                </a:ext>
              </a:extLst>
            </p:cNvPr>
            <p:cNvSpPr txBox="1"/>
            <p:nvPr/>
          </p:nvSpPr>
          <p:spPr>
            <a:xfrm rot="3425155">
              <a:off x="130775" y="2544038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2.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85C4A59-5DCA-38C3-3CA3-D8B095024639}"/>
                </a:ext>
              </a:extLst>
            </p:cNvPr>
            <p:cNvSpPr txBox="1"/>
            <p:nvPr/>
          </p:nvSpPr>
          <p:spPr>
            <a:xfrm rot="3425155">
              <a:off x="270762" y="2536920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3.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24C7136-BE42-9407-0EA8-C69252479CE5}"/>
                </a:ext>
              </a:extLst>
            </p:cNvPr>
            <p:cNvSpPr txBox="1"/>
            <p:nvPr/>
          </p:nvSpPr>
          <p:spPr>
            <a:xfrm rot="3425155">
              <a:off x="214749" y="2418159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4.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2CAEFBA-9AB8-5ADB-8315-D0DA6EF50B8C}"/>
                </a:ext>
              </a:extLst>
            </p:cNvPr>
            <p:cNvSpPr txBox="1"/>
            <p:nvPr/>
          </p:nvSpPr>
          <p:spPr>
            <a:xfrm rot="3425155">
              <a:off x="838568" y="2609771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5. WT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5402D8F-AD21-4256-AFF4-FE35189DED0B}"/>
                </a:ext>
              </a:extLst>
            </p:cNvPr>
            <p:cNvSpPr txBox="1"/>
            <p:nvPr/>
          </p:nvSpPr>
          <p:spPr>
            <a:xfrm rot="3425155">
              <a:off x="936738" y="2545325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6.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75F2421-B7F9-B614-E05B-AB97A7FF178E}"/>
                </a:ext>
              </a:extLst>
            </p:cNvPr>
            <p:cNvSpPr txBox="1"/>
            <p:nvPr/>
          </p:nvSpPr>
          <p:spPr>
            <a:xfrm rot="3425155">
              <a:off x="1101816" y="2544692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7.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F448868-BBC7-9BFE-AAB0-D721575566C5}"/>
                </a:ext>
              </a:extLst>
            </p:cNvPr>
            <p:cNvSpPr txBox="1"/>
            <p:nvPr/>
          </p:nvSpPr>
          <p:spPr>
            <a:xfrm rot="3425155">
              <a:off x="1068811" y="2423844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C22036A-4A3B-8D66-C985-7B8E9EF4E983}"/>
                </a:ext>
              </a:extLst>
            </p:cNvPr>
            <p:cNvSpPr txBox="1"/>
            <p:nvPr/>
          </p:nvSpPr>
          <p:spPr>
            <a:xfrm>
              <a:off x="181150" y="3234246"/>
              <a:ext cx="1553215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+      +      +     +            -       -      -       -   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335ABC9-5780-C267-BD58-245E22C6401C}"/>
                </a:ext>
              </a:extLst>
            </p:cNvPr>
            <p:cNvSpPr txBox="1"/>
            <p:nvPr/>
          </p:nvSpPr>
          <p:spPr>
            <a:xfrm>
              <a:off x="181150" y="3379992"/>
              <a:ext cx="1553215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+      +      +     +            +      +     +     +  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EBDF01D-B6E3-D87F-5832-9DD37FF5F24C}"/>
                </a:ext>
              </a:extLst>
            </p:cNvPr>
            <p:cNvSpPr txBox="1"/>
            <p:nvPr/>
          </p:nvSpPr>
          <p:spPr>
            <a:xfrm rot="3425155">
              <a:off x="1630008" y="2585782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1. WT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C3DE7F5-3988-B1F6-3D79-BE50DB82FBDA}"/>
                </a:ext>
              </a:extLst>
            </p:cNvPr>
            <p:cNvSpPr txBox="1"/>
            <p:nvPr/>
          </p:nvSpPr>
          <p:spPr>
            <a:xfrm rot="3425155">
              <a:off x="1699867" y="2531374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2.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772BABF-DD29-9AC1-6D01-E4954A35E3CC}"/>
                </a:ext>
              </a:extLst>
            </p:cNvPr>
            <p:cNvSpPr txBox="1"/>
            <p:nvPr/>
          </p:nvSpPr>
          <p:spPr>
            <a:xfrm rot="3425155">
              <a:off x="1853104" y="2524256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3.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3F7B5D2-AA58-ED76-C863-E71B3B8BF10A}"/>
                </a:ext>
              </a:extLst>
            </p:cNvPr>
            <p:cNvSpPr txBox="1"/>
            <p:nvPr/>
          </p:nvSpPr>
          <p:spPr>
            <a:xfrm rot="3425155">
              <a:off x="1801510" y="2405495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4.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106B372-10D1-9960-00D9-97C4C8BDA4FD}"/>
                </a:ext>
              </a:extLst>
            </p:cNvPr>
            <p:cNvSpPr txBox="1"/>
            <p:nvPr/>
          </p:nvSpPr>
          <p:spPr>
            <a:xfrm rot="3425155">
              <a:off x="2306063" y="2597107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5. WT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D2BE9C1-8840-E692-171C-9A80FA71FEAC}"/>
                </a:ext>
              </a:extLst>
            </p:cNvPr>
            <p:cNvSpPr txBox="1"/>
            <p:nvPr/>
          </p:nvSpPr>
          <p:spPr>
            <a:xfrm rot="3425155">
              <a:off x="2368897" y="2532661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6.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27F9452-0351-F0C4-3CC1-0493A6578FB9}"/>
                </a:ext>
              </a:extLst>
            </p:cNvPr>
            <p:cNvSpPr txBox="1"/>
            <p:nvPr/>
          </p:nvSpPr>
          <p:spPr>
            <a:xfrm rot="3425155">
              <a:off x="2520721" y="2532028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7.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F16F8B5-D216-125B-5AD1-1544D9580E1C}"/>
                </a:ext>
              </a:extLst>
            </p:cNvPr>
            <p:cNvSpPr txBox="1"/>
            <p:nvPr/>
          </p:nvSpPr>
          <p:spPr>
            <a:xfrm rot="3425155">
              <a:off x="2478881" y="2411180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93A9722-2BA2-DA95-51BE-570CF8BA6969}"/>
                </a:ext>
              </a:extLst>
            </p:cNvPr>
            <p:cNvSpPr txBox="1"/>
            <p:nvPr/>
          </p:nvSpPr>
          <p:spPr>
            <a:xfrm>
              <a:off x="-273576" y="3238721"/>
              <a:ext cx="709068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/>
                <a:t>Dhh1-TAP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0F9B82C-0B37-7592-9BF7-758F7AA68B3C}"/>
                </a:ext>
              </a:extLst>
            </p:cNvPr>
            <p:cNvSpPr txBox="1"/>
            <p:nvPr/>
          </p:nvSpPr>
          <p:spPr>
            <a:xfrm>
              <a:off x="-251096" y="3384176"/>
              <a:ext cx="709068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/>
                <a:t>Dcp2-HA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C5D265A-71BF-9297-DC30-68C353ED0AA0}"/>
                </a:ext>
              </a:extLst>
            </p:cNvPr>
            <p:cNvSpPr txBox="1"/>
            <p:nvPr/>
          </p:nvSpPr>
          <p:spPr>
            <a:xfrm>
              <a:off x="1793076" y="3236134"/>
              <a:ext cx="1553215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+      +      +     +     -      -      -      -  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E511D55-D6DD-539D-DAA8-C4CAC4E3C901}"/>
                </a:ext>
              </a:extLst>
            </p:cNvPr>
            <p:cNvSpPr txBox="1"/>
            <p:nvPr/>
          </p:nvSpPr>
          <p:spPr>
            <a:xfrm>
              <a:off x="1793077" y="3381880"/>
              <a:ext cx="1403006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+      +      +     +     +     +     +     +   </a:t>
              </a:r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6BBB791C-70A9-7D9B-55DB-9317C3996D49}"/>
              </a:ext>
            </a:extLst>
          </p:cNvPr>
          <p:cNvGrpSpPr/>
          <p:nvPr/>
        </p:nvGrpSpPr>
        <p:grpSpPr>
          <a:xfrm>
            <a:off x="3634193" y="1673116"/>
            <a:ext cx="3031595" cy="2438993"/>
            <a:chOff x="3457737" y="4363082"/>
            <a:chExt cx="3031595" cy="2438993"/>
          </a:xfrm>
        </p:grpSpPr>
        <p:pic>
          <p:nvPicPr>
            <p:cNvPr id="54" name="Picture 53" descr="Shape, rectangle&#10;&#10;AI-generated content may be incorrect.">
              <a:extLst>
                <a:ext uri="{FF2B5EF4-FFF2-40B4-BE49-F238E27FC236}">
                  <a16:creationId xmlns:a16="http://schemas.microsoft.com/office/drawing/2014/main" id="{5E015D5D-B56C-66BE-6F37-3CC129017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7737" y="4363082"/>
              <a:ext cx="2981361" cy="2438993"/>
            </a:xfrm>
            <a:prstGeom prst="rect">
              <a:avLst/>
            </a:prstGeom>
            <a:ln>
              <a:noFill/>
            </a:ln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D76D30F-E1A0-0438-1D47-66E6D23A578A}"/>
                </a:ext>
              </a:extLst>
            </p:cNvPr>
            <p:cNvSpPr txBox="1"/>
            <p:nvPr/>
          </p:nvSpPr>
          <p:spPr>
            <a:xfrm>
              <a:off x="4730606" y="4724599"/>
              <a:ext cx="155321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/>
                <a:t>(Dcp2-HA) 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2947E86-099A-1602-3373-3BA4E5F2DF30}"/>
                </a:ext>
              </a:extLst>
            </p:cNvPr>
            <p:cNvSpPr/>
            <p:nvPr/>
          </p:nvSpPr>
          <p:spPr>
            <a:xfrm>
              <a:off x="4820121" y="4956433"/>
              <a:ext cx="1476991" cy="381101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CDA6454-878E-341E-F3C8-FE261C7DCF8C}"/>
                </a:ext>
              </a:extLst>
            </p:cNvPr>
            <p:cNvSpPr txBox="1"/>
            <p:nvPr/>
          </p:nvSpPr>
          <p:spPr>
            <a:xfrm>
              <a:off x="3803511" y="4440402"/>
              <a:ext cx="254039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dirty="0"/>
                <a:t>Figure 3-figure supplement 2 (</a:t>
              </a:r>
              <a:r>
                <a:rPr lang="en-US" sz="1000" dirty="0" err="1"/>
                <a:t>i</a:t>
              </a:r>
              <a:r>
                <a:rPr lang="en-US" sz="1000" dirty="0"/>
                <a:t>)_ Input 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F10C672F-3546-D1C2-8342-43F2146393C4}"/>
                </a:ext>
              </a:extLst>
            </p:cNvPr>
            <p:cNvSpPr txBox="1"/>
            <p:nvPr/>
          </p:nvSpPr>
          <p:spPr>
            <a:xfrm rot="3425155">
              <a:off x="4769747" y="5623549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1. WT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E673F69-CC8B-19AF-691A-1120E3DF7526}"/>
                </a:ext>
              </a:extLst>
            </p:cNvPr>
            <p:cNvSpPr txBox="1"/>
            <p:nvPr/>
          </p:nvSpPr>
          <p:spPr>
            <a:xfrm rot="3425155">
              <a:off x="4931790" y="5684126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2.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B910881A-03AE-50A9-D8F0-A8662F4E27BC}"/>
                </a:ext>
              </a:extLst>
            </p:cNvPr>
            <p:cNvSpPr txBox="1"/>
            <p:nvPr/>
          </p:nvSpPr>
          <p:spPr>
            <a:xfrm rot="3425155">
              <a:off x="5111579" y="5689946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3.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F293DC30-80B4-18F5-1BAA-637436E71C72}"/>
                </a:ext>
              </a:extLst>
            </p:cNvPr>
            <p:cNvSpPr txBox="1"/>
            <p:nvPr/>
          </p:nvSpPr>
          <p:spPr>
            <a:xfrm rot="3425155">
              <a:off x="5182849" y="5802566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4.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CCCBB9B-1EC7-5186-E945-8A129EACD7C0}"/>
                </a:ext>
              </a:extLst>
            </p:cNvPr>
            <p:cNvSpPr txBox="1"/>
            <p:nvPr/>
          </p:nvSpPr>
          <p:spPr>
            <a:xfrm rot="3425155">
              <a:off x="5541768" y="5626377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5. WT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FA10CF28-787A-3CA5-B55E-AC79842F7408}"/>
                </a:ext>
              </a:extLst>
            </p:cNvPr>
            <p:cNvSpPr txBox="1"/>
            <p:nvPr/>
          </p:nvSpPr>
          <p:spPr>
            <a:xfrm rot="3425155">
              <a:off x="5679275" y="5674630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6.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93AF667B-EE2D-3E89-BB7E-A6CA003D1581}"/>
                </a:ext>
              </a:extLst>
            </p:cNvPr>
            <p:cNvSpPr txBox="1"/>
            <p:nvPr/>
          </p:nvSpPr>
          <p:spPr>
            <a:xfrm rot="3425155">
              <a:off x="5804243" y="5680068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7.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99F44C98-8F2B-E291-EB15-124FA4FFC551}"/>
                </a:ext>
              </a:extLst>
            </p:cNvPr>
            <p:cNvSpPr txBox="1"/>
            <p:nvPr/>
          </p:nvSpPr>
          <p:spPr>
            <a:xfrm rot="3425155">
              <a:off x="5899022" y="5788457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1FF8C3C-5094-61A8-FD52-90B9528A6A39}"/>
                </a:ext>
              </a:extLst>
            </p:cNvPr>
            <p:cNvSpPr txBox="1"/>
            <p:nvPr/>
          </p:nvSpPr>
          <p:spPr>
            <a:xfrm>
              <a:off x="4305831" y="5312457"/>
              <a:ext cx="218350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Dhh1-TAP   +      +     +     +           -      -     -       -   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C4F6A10-DA03-BEA8-CC02-0CFFE7CFF07B}"/>
                </a:ext>
              </a:extLst>
            </p:cNvPr>
            <p:cNvSpPr txBox="1"/>
            <p:nvPr/>
          </p:nvSpPr>
          <p:spPr>
            <a:xfrm>
              <a:off x="4305831" y="5458203"/>
              <a:ext cx="218350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Dcp2-HA     +      +     +     +           +     +    +     +   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A25B3C0-0F1A-CAE7-C0E2-CE12E605F54B}"/>
              </a:ext>
            </a:extLst>
          </p:cNvPr>
          <p:cNvGrpSpPr/>
          <p:nvPr/>
        </p:nvGrpSpPr>
        <p:grpSpPr>
          <a:xfrm>
            <a:off x="3563736" y="4459891"/>
            <a:ext cx="2981361" cy="2482893"/>
            <a:chOff x="3685146" y="4087369"/>
            <a:chExt cx="2981361" cy="248289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A7A34CB-614D-25EC-2AF7-AA38176EB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5146" y="4131269"/>
              <a:ext cx="2981361" cy="2438993"/>
            </a:xfrm>
            <a:prstGeom prst="rect">
              <a:avLst/>
            </a:prstGeom>
            <a:ln>
              <a:noFill/>
            </a:ln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F381498-6773-58DC-94B5-2ABF84A3270A}"/>
                </a:ext>
              </a:extLst>
            </p:cNvPr>
            <p:cNvSpPr txBox="1"/>
            <p:nvPr/>
          </p:nvSpPr>
          <p:spPr>
            <a:xfrm>
              <a:off x="3862750" y="4087369"/>
              <a:ext cx="272719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dirty="0"/>
                <a:t>Figure 3-figure supplement 2 (</a:t>
              </a:r>
              <a:r>
                <a:rPr lang="en-US" sz="1000" dirty="0" err="1"/>
                <a:t>i</a:t>
              </a:r>
              <a:r>
                <a:rPr lang="en-US" sz="1000" dirty="0"/>
                <a:t>) _ Elution 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5A4A03F-8868-BB87-803C-93BE6F3A828C}"/>
                </a:ext>
              </a:extLst>
            </p:cNvPr>
            <p:cNvSpPr txBox="1"/>
            <p:nvPr/>
          </p:nvSpPr>
          <p:spPr>
            <a:xfrm>
              <a:off x="4376990" y="4348954"/>
              <a:ext cx="155321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/>
                <a:t>(Dcp2-HA) 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7DE16BF-E8A6-151D-8C87-01847AB96534}"/>
                </a:ext>
              </a:extLst>
            </p:cNvPr>
            <p:cNvSpPr/>
            <p:nvPr/>
          </p:nvSpPr>
          <p:spPr>
            <a:xfrm>
              <a:off x="4376990" y="4657621"/>
              <a:ext cx="1430941" cy="381101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8100CAC-0D1F-6E12-F696-9F4ED8E46EAD}"/>
                </a:ext>
              </a:extLst>
            </p:cNvPr>
            <p:cNvSpPr txBox="1"/>
            <p:nvPr/>
          </p:nvSpPr>
          <p:spPr>
            <a:xfrm rot="3425155">
              <a:off x="5604297" y="5330777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1. WT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11749675-7C72-C6CC-C0A9-DD83A18AF6D3}"/>
                </a:ext>
              </a:extLst>
            </p:cNvPr>
            <p:cNvSpPr txBox="1"/>
            <p:nvPr/>
          </p:nvSpPr>
          <p:spPr>
            <a:xfrm rot="3425155">
              <a:off x="5416886" y="5392890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2.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901AC379-A2DE-064E-37FC-47548094AA25}"/>
                </a:ext>
              </a:extLst>
            </p:cNvPr>
            <p:cNvSpPr txBox="1"/>
            <p:nvPr/>
          </p:nvSpPr>
          <p:spPr>
            <a:xfrm rot="3425155">
              <a:off x="5253285" y="5392890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3.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1BDDFF3-94FA-636A-66BA-DB2BAB08556D}"/>
                </a:ext>
              </a:extLst>
            </p:cNvPr>
            <p:cNvSpPr txBox="1"/>
            <p:nvPr/>
          </p:nvSpPr>
          <p:spPr>
            <a:xfrm rot="3425155">
              <a:off x="5027158" y="5494449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4.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0E00B1B-1476-B66D-3471-FFB953C16398}"/>
                </a:ext>
              </a:extLst>
            </p:cNvPr>
            <p:cNvSpPr txBox="1"/>
            <p:nvPr/>
          </p:nvSpPr>
          <p:spPr>
            <a:xfrm rot="3425155">
              <a:off x="4849858" y="5342690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5. WT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D48F397-1E80-B174-D149-A1655C30AF20}"/>
                </a:ext>
              </a:extLst>
            </p:cNvPr>
            <p:cNvSpPr txBox="1"/>
            <p:nvPr/>
          </p:nvSpPr>
          <p:spPr>
            <a:xfrm rot="3425155">
              <a:off x="4670353" y="5378337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6.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1BED1DC-B8CA-C940-1FCE-98E135DF5757}"/>
                </a:ext>
              </a:extLst>
            </p:cNvPr>
            <p:cNvSpPr txBox="1"/>
            <p:nvPr/>
          </p:nvSpPr>
          <p:spPr>
            <a:xfrm rot="3425155">
              <a:off x="4516107" y="5392890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7.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052D8EC4-1089-C5A1-7640-B8171EF3F608}"/>
                </a:ext>
              </a:extLst>
            </p:cNvPr>
            <p:cNvSpPr txBox="1"/>
            <p:nvPr/>
          </p:nvSpPr>
          <p:spPr>
            <a:xfrm rot="3425155">
              <a:off x="4299596" y="5494407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FA51E72-275B-4A0A-2C06-6EC3830567EC}"/>
                </a:ext>
              </a:extLst>
            </p:cNvPr>
            <p:cNvSpPr txBox="1"/>
            <p:nvPr/>
          </p:nvSpPr>
          <p:spPr>
            <a:xfrm>
              <a:off x="3959424" y="5004965"/>
              <a:ext cx="2062058" cy="2144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Dhh1-TAP  -     -      -     -            +     +     +      +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6D9C98A-B61E-F030-9F89-C78AD24BA490}"/>
                </a:ext>
              </a:extLst>
            </p:cNvPr>
            <p:cNvSpPr txBox="1"/>
            <p:nvPr/>
          </p:nvSpPr>
          <p:spPr>
            <a:xfrm>
              <a:off x="3959424" y="5149930"/>
              <a:ext cx="1975316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Dcp2-HA   +     +     +     +          +     +      +     +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E63B5B68-ED49-E4B0-3D43-0C68D03C2FC3}"/>
              </a:ext>
            </a:extLst>
          </p:cNvPr>
          <p:cNvGrpSpPr/>
          <p:nvPr/>
        </p:nvGrpSpPr>
        <p:grpSpPr>
          <a:xfrm>
            <a:off x="372879" y="4431426"/>
            <a:ext cx="3064635" cy="2440103"/>
            <a:chOff x="366329" y="4300245"/>
            <a:chExt cx="3064635" cy="2440103"/>
          </a:xfrm>
        </p:grpSpPr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A0224961-95E7-85E7-880C-0C53A7DB5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329" y="4300245"/>
              <a:ext cx="2981363" cy="2440103"/>
            </a:xfrm>
            <a:prstGeom prst="rect">
              <a:avLst/>
            </a:prstGeom>
            <a:ln>
              <a:noFill/>
            </a:ln>
          </p:spPr>
        </p:pic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4DCB3B64-86F9-8BD1-F772-0DF561B56EA1}"/>
                </a:ext>
              </a:extLst>
            </p:cNvPr>
            <p:cNvSpPr/>
            <p:nvPr/>
          </p:nvSpPr>
          <p:spPr>
            <a:xfrm>
              <a:off x="1800083" y="5247001"/>
              <a:ext cx="1476991" cy="381101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B4C8B1E-DFD9-33CD-E241-FCE6506A612E}"/>
                </a:ext>
              </a:extLst>
            </p:cNvPr>
            <p:cNvSpPr txBox="1"/>
            <p:nvPr/>
          </p:nvSpPr>
          <p:spPr>
            <a:xfrm>
              <a:off x="1015350" y="4379208"/>
              <a:ext cx="238505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dirty="0"/>
                <a:t>Figure 3-figure supplement 2 (</a:t>
              </a:r>
              <a:r>
                <a:rPr lang="en-US" sz="1000" dirty="0" err="1"/>
                <a:t>i</a:t>
              </a:r>
              <a:r>
                <a:rPr lang="en-US" sz="1000" dirty="0"/>
                <a:t>) _ Elution 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8663EA6B-142B-1ACD-E2DA-E75A88886D24}"/>
                </a:ext>
              </a:extLst>
            </p:cNvPr>
            <p:cNvSpPr txBox="1"/>
            <p:nvPr/>
          </p:nvSpPr>
          <p:spPr>
            <a:xfrm>
              <a:off x="1822511" y="4755233"/>
              <a:ext cx="155321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/>
                <a:t>(Dhh1-TAP) 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4E0464B-14D1-9145-096D-12E8F3F7C3C4}"/>
                </a:ext>
              </a:extLst>
            </p:cNvPr>
            <p:cNvSpPr txBox="1"/>
            <p:nvPr/>
          </p:nvSpPr>
          <p:spPr>
            <a:xfrm rot="3425155">
              <a:off x="3013779" y="5913589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1. WT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43EB905E-EED3-3B5E-48A0-51B829200BD8}"/>
                </a:ext>
              </a:extLst>
            </p:cNvPr>
            <p:cNvSpPr txBox="1"/>
            <p:nvPr/>
          </p:nvSpPr>
          <p:spPr>
            <a:xfrm rot="3425155">
              <a:off x="2826368" y="5975702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2.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D301638A-6DEB-7B7F-53A6-AB3FAD5FA6BC}"/>
                </a:ext>
              </a:extLst>
            </p:cNvPr>
            <p:cNvSpPr txBox="1"/>
            <p:nvPr/>
          </p:nvSpPr>
          <p:spPr>
            <a:xfrm rot="3425155">
              <a:off x="2662767" y="5975702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3.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C9494686-503E-131A-67DA-8792A5EBB3A1}"/>
                </a:ext>
              </a:extLst>
            </p:cNvPr>
            <p:cNvSpPr txBox="1"/>
            <p:nvPr/>
          </p:nvSpPr>
          <p:spPr>
            <a:xfrm rot="3425155">
              <a:off x="2436640" y="6077261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4.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61237436-0641-9BB8-2295-07FA074BCB0A}"/>
                </a:ext>
              </a:extLst>
            </p:cNvPr>
            <p:cNvSpPr txBox="1"/>
            <p:nvPr/>
          </p:nvSpPr>
          <p:spPr>
            <a:xfrm rot="3425155">
              <a:off x="2259340" y="5925502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5. WT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38BB3B0C-7B98-1F14-626B-87B17309A6A3}"/>
                </a:ext>
              </a:extLst>
            </p:cNvPr>
            <p:cNvSpPr txBox="1"/>
            <p:nvPr/>
          </p:nvSpPr>
          <p:spPr>
            <a:xfrm rot="3425155">
              <a:off x="2079835" y="5961149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6.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1758D7D5-185E-0ACC-1B37-987BA1B0ADDD}"/>
                </a:ext>
              </a:extLst>
            </p:cNvPr>
            <p:cNvSpPr txBox="1"/>
            <p:nvPr/>
          </p:nvSpPr>
          <p:spPr>
            <a:xfrm rot="3425155">
              <a:off x="1925589" y="5975702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7.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49908534-B487-D304-D4D0-238F2C37FACC}"/>
                </a:ext>
              </a:extLst>
            </p:cNvPr>
            <p:cNvSpPr txBox="1"/>
            <p:nvPr/>
          </p:nvSpPr>
          <p:spPr>
            <a:xfrm rot="3425155">
              <a:off x="1709078" y="6077219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191D193B-EBE5-2FDE-0F7B-246E99A1772E}"/>
                </a:ext>
              </a:extLst>
            </p:cNvPr>
            <p:cNvSpPr txBox="1"/>
            <p:nvPr/>
          </p:nvSpPr>
          <p:spPr>
            <a:xfrm>
              <a:off x="1368906" y="5587777"/>
              <a:ext cx="2062058" cy="2144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Dhh1-TAP  -     -      -     -            +     +     +      +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2EC4E6DD-457C-BEE5-557D-F6449C4B0B49}"/>
                </a:ext>
              </a:extLst>
            </p:cNvPr>
            <p:cNvSpPr txBox="1"/>
            <p:nvPr/>
          </p:nvSpPr>
          <p:spPr>
            <a:xfrm>
              <a:off x="1368906" y="5732742"/>
              <a:ext cx="1975316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Dcp2-HA   +     +     +     +          +     +      +     +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90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10653-F627-567A-F5B8-3C65BD5EE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2BE267D-3934-D623-2EC1-3EA25F2F4F1A}"/>
              </a:ext>
            </a:extLst>
          </p:cNvPr>
          <p:cNvGrpSpPr/>
          <p:nvPr/>
        </p:nvGrpSpPr>
        <p:grpSpPr>
          <a:xfrm>
            <a:off x="3303004" y="4276396"/>
            <a:ext cx="3397228" cy="2534600"/>
            <a:chOff x="3419697" y="1412905"/>
            <a:chExt cx="3397228" cy="2534600"/>
          </a:xfrm>
        </p:grpSpPr>
        <p:pic>
          <p:nvPicPr>
            <p:cNvPr id="21" name="Picture 20" descr="A picture containing diagram&#10;&#10;AI-generated content may be incorrect.">
              <a:extLst>
                <a:ext uri="{FF2B5EF4-FFF2-40B4-BE49-F238E27FC236}">
                  <a16:creationId xmlns:a16="http://schemas.microsoft.com/office/drawing/2014/main" id="{185FEDDD-D560-B053-D55A-EFA2E8795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5145" y="1508512"/>
              <a:ext cx="2981362" cy="2438993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3A59551-497A-D1E4-D521-6C13A08C0257}"/>
                </a:ext>
              </a:extLst>
            </p:cNvPr>
            <p:cNvSpPr txBox="1"/>
            <p:nvPr/>
          </p:nvSpPr>
          <p:spPr>
            <a:xfrm>
              <a:off x="4439704" y="1813442"/>
              <a:ext cx="155321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/>
                <a:t>(Dcp2-HA) 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0B55849-5E3C-0574-65AA-5AB811D1A402}"/>
                </a:ext>
              </a:extLst>
            </p:cNvPr>
            <p:cNvSpPr txBox="1"/>
            <p:nvPr/>
          </p:nvSpPr>
          <p:spPr>
            <a:xfrm>
              <a:off x="5216311" y="1412905"/>
              <a:ext cx="16006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dirty="0"/>
                <a:t>Figure 3-figure supplement 2 (ii)_ Elution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E2A5FB1-D49E-2D3F-0FB8-84E1CD0399D9}"/>
                </a:ext>
              </a:extLst>
            </p:cNvPr>
            <p:cNvSpPr/>
            <p:nvPr/>
          </p:nvSpPr>
          <p:spPr>
            <a:xfrm>
              <a:off x="3915631" y="2844406"/>
              <a:ext cx="1394765" cy="381101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94C5F8A-8F6F-8FA2-4B20-4C321F0AD968}"/>
                </a:ext>
              </a:extLst>
            </p:cNvPr>
            <p:cNvSpPr/>
            <p:nvPr/>
          </p:nvSpPr>
          <p:spPr>
            <a:xfrm>
              <a:off x="5358222" y="2843452"/>
              <a:ext cx="1285924" cy="381101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5BCD66E-482B-1D29-9FAB-27563CCC4ED9}"/>
                </a:ext>
              </a:extLst>
            </p:cNvPr>
            <p:cNvSpPr txBox="1"/>
            <p:nvPr/>
          </p:nvSpPr>
          <p:spPr>
            <a:xfrm rot="3425155">
              <a:off x="4938635" y="2600328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1. WT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FC3F9F5-CF82-5732-EAF8-5A799D91253E}"/>
                </a:ext>
              </a:extLst>
            </p:cNvPr>
            <p:cNvSpPr txBox="1"/>
            <p:nvPr/>
          </p:nvSpPr>
          <p:spPr>
            <a:xfrm rot="3425155">
              <a:off x="4709216" y="2556351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2.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00A99D0-BB47-41AC-6759-A2543340BE3C}"/>
                </a:ext>
              </a:extLst>
            </p:cNvPr>
            <p:cNvSpPr txBox="1"/>
            <p:nvPr/>
          </p:nvSpPr>
          <p:spPr>
            <a:xfrm rot="3425155">
              <a:off x="4539782" y="2563830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3.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923A52B-34DE-817B-155F-ED66D12E1015}"/>
                </a:ext>
              </a:extLst>
            </p:cNvPr>
            <p:cNvSpPr txBox="1"/>
            <p:nvPr/>
          </p:nvSpPr>
          <p:spPr>
            <a:xfrm rot="3425155">
              <a:off x="4149199" y="2451574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4.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373FBD2-D832-1D45-1E7E-E5CD8329AC2A}"/>
                </a:ext>
              </a:extLst>
            </p:cNvPr>
            <p:cNvSpPr txBox="1"/>
            <p:nvPr/>
          </p:nvSpPr>
          <p:spPr>
            <a:xfrm rot="3425155">
              <a:off x="4205474" y="2619347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5. WT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4C30C32-4D9B-3B49-22E0-E31850CF97D5}"/>
                </a:ext>
              </a:extLst>
            </p:cNvPr>
            <p:cNvSpPr txBox="1"/>
            <p:nvPr/>
          </p:nvSpPr>
          <p:spPr>
            <a:xfrm rot="3425155">
              <a:off x="3985931" y="2567305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6.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88FA8D6-50E5-F32C-FD37-2F3DCC04B82A}"/>
                </a:ext>
              </a:extLst>
            </p:cNvPr>
            <p:cNvSpPr txBox="1"/>
            <p:nvPr/>
          </p:nvSpPr>
          <p:spPr>
            <a:xfrm rot="3425155">
              <a:off x="3824283" y="2556087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7.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1D542E2-2449-FC8B-8613-23D154A7DEF3}"/>
                </a:ext>
              </a:extLst>
            </p:cNvPr>
            <p:cNvSpPr txBox="1"/>
            <p:nvPr/>
          </p:nvSpPr>
          <p:spPr>
            <a:xfrm rot="3425155">
              <a:off x="3478763" y="2451573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A2B0120-D3EF-A170-6FA2-2AE7740C482C}"/>
                </a:ext>
              </a:extLst>
            </p:cNvPr>
            <p:cNvSpPr txBox="1"/>
            <p:nvPr/>
          </p:nvSpPr>
          <p:spPr>
            <a:xfrm rot="3425155">
              <a:off x="6279187" y="2582964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1. WT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79F430E-D322-9786-62DD-1BF8301FD065}"/>
                </a:ext>
              </a:extLst>
            </p:cNvPr>
            <p:cNvSpPr txBox="1"/>
            <p:nvPr/>
          </p:nvSpPr>
          <p:spPr>
            <a:xfrm rot="3425155">
              <a:off x="6020273" y="2538987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2.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7A084E5-A37A-8C39-1022-90591B59DE3C}"/>
                </a:ext>
              </a:extLst>
            </p:cNvPr>
            <p:cNvSpPr txBox="1"/>
            <p:nvPr/>
          </p:nvSpPr>
          <p:spPr>
            <a:xfrm rot="3425155">
              <a:off x="5886233" y="2546466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3.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D50EB36-F004-17F4-D939-38A0675CB5F4}"/>
                </a:ext>
              </a:extLst>
            </p:cNvPr>
            <p:cNvSpPr txBox="1"/>
            <p:nvPr/>
          </p:nvSpPr>
          <p:spPr>
            <a:xfrm rot="3425155">
              <a:off x="5531044" y="2434210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4.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81570B5-D6FA-FCBD-7DCA-516B94A95C92}"/>
                </a:ext>
              </a:extLst>
            </p:cNvPr>
            <p:cNvSpPr txBox="1"/>
            <p:nvPr/>
          </p:nvSpPr>
          <p:spPr>
            <a:xfrm rot="3425155">
              <a:off x="5640410" y="2601983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5. WT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8114301-1BE0-B309-A2D2-D445E50ED1DC}"/>
                </a:ext>
              </a:extLst>
            </p:cNvPr>
            <p:cNvSpPr txBox="1"/>
            <p:nvPr/>
          </p:nvSpPr>
          <p:spPr>
            <a:xfrm rot="3425155">
              <a:off x="5409069" y="2549941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6.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5D4FD11-276B-B3A5-CDB5-9FD384E90F91}"/>
                </a:ext>
              </a:extLst>
            </p:cNvPr>
            <p:cNvSpPr txBox="1"/>
            <p:nvPr/>
          </p:nvSpPr>
          <p:spPr>
            <a:xfrm rot="3425155">
              <a:off x="5229724" y="2538723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7.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B3C4A7E-EF3D-CE66-4D26-9456CC8E1D5A}"/>
                </a:ext>
              </a:extLst>
            </p:cNvPr>
            <p:cNvSpPr txBox="1"/>
            <p:nvPr/>
          </p:nvSpPr>
          <p:spPr>
            <a:xfrm rot="3425155">
              <a:off x="4860608" y="2434209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DC1D442-C0E9-2F69-AB3F-85C6EE4D7C45}"/>
                </a:ext>
              </a:extLst>
            </p:cNvPr>
            <p:cNvSpPr txBox="1"/>
            <p:nvPr/>
          </p:nvSpPr>
          <p:spPr>
            <a:xfrm>
              <a:off x="3419697" y="3192992"/>
              <a:ext cx="3290248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Dhh1-TAP  -     -      -     -            +     +     +      +           -       -     -      -     +    +     +    +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EE7F5B46-55A0-87B1-A3B8-72D8364E7466}"/>
                </a:ext>
              </a:extLst>
            </p:cNvPr>
            <p:cNvSpPr txBox="1"/>
            <p:nvPr/>
          </p:nvSpPr>
          <p:spPr>
            <a:xfrm>
              <a:off x="3419697" y="3337957"/>
              <a:ext cx="335276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Dcp2-HA   +     +     +     +          +     +      +     +          +       +    +     +     +    +     +    +      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07F55196-C4BE-21B9-D767-63A47C8F8714}"/>
              </a:ext>
            </a:extLst>
          </p:cNvPr>
          <p:cNvGrpSpPr/>
          <p:nvPr/>
        </p:nvGrpSpPr>
        <p:grpSpPr>
          <a:xfrm>
            <a:off x="296485" y="4356361"/>
            <a:ext cx="3047275" cy="2516037"/>
            <a:chOff x="296485" y="7025140"/>
            <a:chExt cx="3047275" cy="2516037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7B3818D5-FF12-2A7A-2613-8F2150E1FBCF}"/>
                </a:ext>
              </a:extLst>
            </p:cNvPr>
            <p:cNvGrpSpPr/>
            <p:nvPr/>
          </p:nvGrpSpPr>
          <p:grpSpPr>
            <a:xfrm>
              <a:off x="296485" y="7025140"/>
              <a:ext cx="3047275" cy="2503759"/>
              <a:chOff x="296485" y="6523698"/>
              <a:chExt cx="3047275" cy="2503759"/>
            </a:xfrm>
          </p:grpSpPr>
          <p:pic>
            <p:nvPicPr>
              <p:cNvPr id="3" name="Picture 2" descr="Chart&#10;&#10;AI-generated content may be incorrect.">
                <a:extLst>
                  <a:ext uri="{FF2B5EF4-FFF2-40B4-BE49-F238E27FC236}">
                    <a16:creationId xmlns:a16="http://schemas.microsoft.com/office/drawing/2014/main" id="{F7A189B0-829D-D603-556A-ACD21952BA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2398" y="6530954"/>
                <a:ext cx="2981362" cy="2438993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9254D64-3883-28C4-6FF6-C2E7FAFC63A2}"/>
                  </a:ext>
                </a:extLst>
              </p:cNvPr>
              <p:cNvSpPr/>
              <p:nvPr/>
            </p:nvSpPr>
            <p:spPr>
              <a:xfrm>
                <a:off x="379393" y="7769462"/>
                <a:ext cx="1476991" cy="294468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1102A14-BED3-3B0B-D434-C18429DEB1FE}"/>
                  </a:ext>
                </a:extLst>
              </p:cNvPr>
              <p:cNvSpPr txBox="1"/>
              <p:nvPr/>
            </p:nvSpPr>
            <p:spPr>
              <a:xfrm>
                <a:off x="296485" y="6817401"/>
                <a:ext cx="1553215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dirty="0"/>
                  <a:t>(Dhh1-TAP) 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24E0884-09C4-C2F1-39CD-4C5B0C92C3CF}"/>
                  </a:ext>
                </a:extLst>
              </p:cNvPr>
              <p:cNvSpPr txBox="1"/>
              <p:nvPr/>
            </p:nvSpPr>
            <p:spPr>
              <a:xfrm>
                <a:off x="431274" y="6523698"/>
                <a:ext cx="2811497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000" dirty="0"/>
                  <a:t>Fig. Figure 3-figure supplement 2 (ii)_ Elution </a:t>
                </a: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4E0197BA-916F-1692-6DC7-A3B14221E8A1}"/>
                  </a:ext>
                </a:extLst>
              </p:cNvPr>
              <p:cNvSpPr txBox="1"/>
              <p:nvPr/>
            </p:nvSpPr>
            <p:spPr>
              <a:xfrm>
                <a:off x="1734930" y="8024959"/>
                <a:ext cx="709068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/>
                  <a:t>Dhh1-TAP </a:t>
                </a: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1FE6F485-CB22-EB22-B23D-D74692DF0DC0}"/>
                  </a:ext>
                </a:extLst>
              </p:cNvPr>
              <p:cNvSpPr txBox="1"/>
              <p:nvPr/>
            </p:nvSpPr>
            <p:spPr>
              <a:xfrm>
                <a:off x="1733972" y="8146349"/>
                <a:ext cx="709068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/>
                  <a:t>Dcp2-HA 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343964B8-45EB-2750-99DA-A9541BC060D9}"/>
                  </a:ext>
                </a:extLst>
              </p:cNvPr>
              <p:cNvSpPr txBox="1"/>
              <p:nvPr/>
            </p:nvSpPr>
            <p:spPr>
              <a:xfrm>
                <a:off x="347227" y="8020837"/>
                <a:ext cx="2183501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800" dirty="0"/>
                  <a:t>-      -      -     -             +     +     +      + </a:t>
                </a: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AC9456CF-9247-2CB5-06A1-2EA6ED9CD7B1}"/>
                  </a:ext>
                </a:extLst>
              </p:cNvPr>
              <p:cNvSpPr txBox="1"/>
              <p:nvPr/>
            </p:nvSpPr>
            <p:spPr>
              <a:xfrm>
                <a:off x="347227" y="8166583"/>
                <a:ext cx="2183501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800" dirty="0"/>
                  <a:t>+     +     +    +             +     +      +     +   </a:t>
                </a: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D09FE81D-B835-B989-51C6-D5DA97B6F275}"/>
                  </a:ext>
                </a:extLst>
              </p:cNvPr>
              <p:cNvSpPr txBox="1"/>
              <p:nvPr/>
            </p:nvSpPr>
            <p:spPr>
              <a:xfrm rot="3425155">
                <a:off x="1583255" y="8322918"/>
                <a:ext cx="42992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/>
                  <a:t>1. WT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380BB3D5-4F22-72FB-A3FD-9A96723A43E4}"/>
                  </a:ext>
                </a:extLst>
              </p:cNvPr>
              <p:cNvSpPr txBox="1"/>
              <p:nvPr/>
            </p:nvSpPr>
            <p:spPr>
              <a:xfrm rot="3425155">
                <a:off x="1382796" y="8372998"/>
                <a:ext cx="56938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/>
                  <a:t>2. </a:t>
                </a:r>
                <a:r>
                  <a:rPr lang="en-US" sz="800" i="1" dirty="0"/>
                  <a:t>edc3∆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957B4A6-35FB-7831-42FD-A9DEDD581EAB}"/>
                  </a:ext>
                </a:extLst>
              </p:cNvPr>
              <p:cNvSpPr txBox="1"/>
              <p:nvPr/>
            </p:nvSpPr>
            <p:spPr>
              <a:xfrm rot="3425155">
                <a:off x="1220609" y="8370980"/>
                <a:ext cx="56457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/>
                  <a:t>3. </a:t>
                </a:r>
                <a:r>
                  <a:rPr lang="en-US" sz="800" i="1" dirty="0"/>
                  <a:t>scd6∆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D5785A63-BDEE-E327-B442-BB7D6690AEC2}"/>
                  </a:ext>
                </a:extLst>
              </p:cNvPr>
              <p:cNvSpPr txBox="1"/>
              <p:nvPr/>
            </p:nvSpPr>
            <p:spPr>
              <a:xfrm rot="3425155">
                <a:off x="992907" y="8497184"/>
                <a:ext cx="84510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/>
                  <a:t>4. </a:t>
                </a:r>
                <a:r>
                  <a:rPr lang="en-US" sz="800" i="1" dirty="0"/>
                  <a:t>scd6∆edc3∆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4344CD3F-AC3A-10B4-C923-4626E35D8DC0}"/>
                  </a:ext>
                </a:extLst>
              </p:cNvPr>
              <p:cNvSpPr txBox="1"/>
              <p:nvPr/>
            </p:nvSpPr>
            <p:spPr>
              <a:xfrm rot="3425155">
                <a:off x="779257" y="8314461"/>
                <a:ext cx="42992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/>
                  <a:t>5. WT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A9F36503-BBAB-91EB-ADA1-A4E7E0DE393D}"/>
                  </a:ext>
                </a:extLst>
              </p:cNvPr>
              <p:cNvSpPr txBox="1"/>
              <p:nvPr/>
            </p:nvSpPr>
            <p:spPr>
              <a:xfrm rot="3425155">
                <a:off x="598602" y="8377418"/>
                <a:ext cx="56938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/>
                  <a:t>6. </a:t>
                </a:r>
                <a:r>
                  <a:rPr lang="en-US" sz="800" i="1" dirty="0"/>
                  <a:t>edc3∆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FDF0863D-DFFA-2C33-EA8F-8C645897BF2B}"/>
                  </a:ext>
                </a:extLst>
              </p:cNvPr>
              <p:cNvSpPr txBox="1"/>
              <p:nvPr/>
            </p:nvSpPr>
            <p:spPr>
              <a:xfrm rot="3425155">
                <a:off x="446036" y="8379437"/>
                <a:ext cx="56457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/>
                  <a:t>7. </a:t>
                </a:r>
                <a:r>
                  <a:rPr lang="en-US" sz="800" i="1" dirty="0"/>
                  <a:t>scd6∆</a:t>
                </a:r>
              </a:p>
            </p:txBody>
          </p: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888F526-5D90-7261-B51D-09D94FE0A188}"/>
                </a:ext>
              </a:extLst>
            </p:cNvPr>
            <p:cNvSpPr txBox="1"/>
            <p:nvPr/>
          </p:nvSpPr>
          <p:spPr>
            <a:xfrm rot="3425155">
              <a:off x="217728" y="9010904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8. </a:t>
              </a:r>
              <a:r>
                <a:rPr lang="en-US" sz="800" i="1" dirty="0"/>
                <a:t>scd6∆edc3∆</a:t>
              </a: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8D3FEC4B-F7CB-E002-4385-FD16C4C24016}"/>
              </a:ext>
            </a:extLst>
          </p:cNvPr>
          <p:cNvGrpSpPr/>
          <p:nvPr/>
        </p:nvGrpSpPr>
        <p:grpSpPr>
          <a:xfrm>
            <a:off x="320241" y="1525776"/>
            <a:ext cx="3127485" cy="2448284"/>
            <a:chOff x="165287" y="4194726"/>
            <a:chExt cx="3127485" cy="2448284"/>
          </a:xfrm>
        </p:grpSpPr>
        <p:pic>
          <p:nvPicPr>
            <p:cNvPr id="35" name="Picture 34" descr="Chart&#10;&#10;AI-generated content may be incorrect.">
              <a:extLst>
                <a:ext uri="{FF2B5EF4-FFF2-40B4-BE49-F238E27FC236}">
                  <a16:creationId xmlns:a16="http://schemas.microsoft.com/office/drawing/2014/main" id="{63A18189-BE92-426F-A7AE-6D9977525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287" y="4194726"/>
              <a:ext cx="2981362" cy="2438993"/>
            </a:xfrm>
            <a:prstGeom prst="rect">
              <a:avLst/>
            </a:prstGeom>
            <a:ln>
              <a:noFill/>
            </a:ln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93EC77B-AF33-5B5F-D458-85EB38EB0DE0}"/>
                </a:ext>
              </a:extLst>
            </p:cNvPr>
            <p:cNvSpPr txBox="1"/>
            <p:nvPr/>
          </p:nvSpPr>
          <p:spPr>
            <a:xfrm>
              <a:off x="505644" y="4675678"/>
              <a:ext cx="250033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dirty="0"/>
                <a:t>Figure 3-figure supplement 2 (ii)_ Input 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F021562-76D3-B384-F411-5F66A45DAE32}"/>
                </a:ext>
              </a:extLst>
            </p:cNvPr>
            <p:cNvSpPr/>
            <p:nvPr/>
          </p:nvSpPr>
          <p:spPr>
            <a:xfrm>
              <a:off x="1641517" y="5263192"/>
              <a:ext cx="1476991" cy="38068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FC27843-FDA8-C7EA-1602-CC7B377DC267}"/>
                </a:ext>
              </a:extLst>
            </p:cNvPr>
            <p:cNvSpPr txBox="1"/>
            <p:nvPr/>
          </p:nvSpPr>
          <p:spPr>
            <a:xfrm>
              <a:off x="1673775" y="4933669"/>
              <a:ext cx="155321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/>
                <a:t>(Dhh1-TAP) 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454004E-7A7E-99DA-1700-6D1703CAE5D2}"/>
                </a:ext>
              </a:extLst>
            </p:cNvPr>
            <p:cNvSpPr txBox="1"/>
            <p:nvPr/>
          </p:nvSpPr>
          <p:spPr>
            <a:xfrm rot="3425155">
              <a:off x="2840889" y="5913290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1. WT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53CB81-82C7-8089-CDD1-60F92B6F74A3}"/>
                </a:ext>
              </a:extLst>
            </p:cNvPr>
            <p:cNvSpPr txBox="1"/>
            <p:nvPr/>
          </p:nvSpPr>
          <p:spPr>
            <a:xfrm rot="3425155">
              <a:off x="2651415" y="5971828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2.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AF71D36-DE0D-7CF1-B35A-9BD5B947A2D2}"/>
                </a:ext>
              </a:extLst>
            </p:cNvPr>
            <p:cNvSpPr txBox="1"/>
            <p:nvPr/>
          </p:nvSpPr>
          <p:spPr>
            <a:xfrm rot="3425155">
              <a:off x="2473444" y="5976140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3.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075A495-F519-C72E-0F0D-28FD61FFC7A6}"/>
                </a:ext>
              </a:extLst>
            </p:cNvPr>
            <p:cNvSpPr txBox="1"/>
            <p:nvPr/>
          </p:nvSpPr>
          <p:spPr>
            <a:xfrm rot="3425155">
              <a:off x="2256964" y="6093889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4.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4F40B55-DBA6-74AA-9EB3-7F3533461B70}"/>
                </a:ext>
              </a:extLst>
            </p:cNvPr>
            <p:cNvSpPr txBox="1"/>
            <p:nvPr/>
          </p:nvSpPr>
          <p:spPr>
            <a:xfrm rot="3425155">
              <a:off x="2040507" y="5919622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5. WT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C11E121-B92B-5F54-0CF8-7AC5E9378A92}"/>
                </a:ext>
              </a:extLst>
            </p:cNvPr>
            <p:cNvSpPr txBox="1"/>
            <p:nvPr/>
          </p:nvSpPr>
          <p:spPr>
            <a:xfrm rot="3425155">
              <a:off x="1871506" y="5978160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6.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FACD15-7AB3-568D-0296-4C93EA557880}"/>
                </a:ext>
              </a:extLst>
            </p:cNvPr>
            <p:cNvSpPr txBox="1"/>
            <p:nvPr/>
          </p:nvSpPr>
          <p:spPr>
            <a:xfrm rot="3425155">
              <a:off x="1699601" y="5976141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7.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A223875-1F6D-CFE2-5999-3F588A2B3035}"/>
                </a:ext>
              </a:extLst>
            </p:cNvPr>
            <p:cNvSpPr txBox="1"/>
            <p:nvPr/>
          </p:nvSpPr>
          <p:spPr>
            <a:xfrm rot="3425155">
              <a:off x="1483122" y="6112737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BB7A227-3613-98FE-A9D0-DCB08DFD4582}"/>
                </a:ext>
              </a:extLst>
            </p:cNvPr>
            <p:cNvSpPr txBox="1"/>
            <p:nvPr/>
          </p:nvSpPr>
          <p:spPr>
            <a:xfrm>
              <a:off x="1109271" y="5619203"/>
              <a:ext cx="218350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Dhh1-TAP   -      -      -     -             +     +     +      +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DE7262C-7AB2-4849-1C63-622047CCC8EE}"/>
                </a:ext>
              </a:extLst>
            </p:cNvPr>
            <p:cNvSpPr txBox="1"/>
            <p:nvPr/>
          </p:nvSpPr>
          <p:spPr>
            <a:xfrm>
              <a:off x="1109271" y="5764949"/>
              <a:ext cx="218350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Dcp2-HA     +     +     +    +             +     +      +     +   </a:t>
              </a: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F56BFC19-563A-0BA4-0995-BA7D39A31487}"/>
              </a:ext>
            </a:extLst>
          </p:cNvPr>
          <p:cNvGrpSpPr/>
          <p:nvPr/>
        </p:nvGrpSpPr>
        <p:grpSpPr>
          <a:xfrm>
            <a:off x="3500022" y="1558763"/>
            <a:ext cx="3054981" cy="2438993"/>
            <a:chOff x="3384116" y="6893249"/>
            <a:chExt cx="3054981" cy="2438993"/>
          </a:xfrm>
        </p:grpSpPr>
        <p:pic>
          <p:nvPicPr>
            <p:cNvPr id="36" name="Picture 35" descr="Shape&#10;&#10;AI-generated content may be incorrect.">
              <a:extLst>
                <a:ext uri="{FF2B5EF4-FFF2-40B4-BE49-F238E27FC236}">
                  <a16:creationId xmlns:a16="http://schemas.microsoft.com/office/drawing/2014/main" id="{36A2989D-41D4-3EDC-A492-0F997DEC5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7736" y="6893249"/>
              <a:ext cx="2981361" cy="2438993"/>
            </a:xfrm>
            <a:prstGeom prst="rect">
              <a:avLst/>
            </a:prstGeom>
            <a:ln>
              <a:noFill/>
            </a:ln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F36E75B-364A-ABCC-8283-029746051DC2}"/>
                </a:ext>
              </a:extLst>
            </p:cNvPr>
            <p:cNvSpPr txBox="1"/>
            <p:nvPr/>
          </p:nvSpPr>
          <p:spPr>
            <a:xfrm>
              <a:off x="3384116" y="7357143"/>
              <a:ext cx="155321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/>
                <a:t>(Dcp2-HA) 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5DED2C-CEEE-3A25-15B7-6EF08D9FBB32}"/>
                </a:ext>
              </a:extLst>
            </p:cNvPr>
            <p:cNvSpPr/>
            <p:nvPr/>
          </p:nvSpPr>
          <p:spPr>
            <a:xfrm>
              <a:off x="3548666" y="8271141"/>
              <a:ext cx="1476991" cy="381101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70678CB-FB46-1BB3-DB47-2B73233AECDB}"/>
                </a:ext>
              </a:extLst>
            </p:cNvPr>
            <p:cNvSpPr txBox="1"/>
            <p:nvPr/>
          </p:nvSpPr>
          <p:spPr>
            <a:xfrm>
              <a:off x="3628689" y="7152928"/>
              <a:ext cx="2630662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dirty="0"/>
                <a:t>Figure 3-figure supplement 2 (ii)_ Input 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661CABC-F2AF-6A36-2762-FA648AEEE598}"/>
                </a:ext>
              </a:extLst>
            </p:cNvPr>
            <p:cNvSpPr txBox="1"/>
            <p:nvPr/>
          </p:nvSpPr>
          <p:spPr>
            <a:xfrm>
              <a:off x="3535339" y="8618751"/>
              <a:ext cx="218350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+      +     +     +           -      -     -       -   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B5555588-6EEF-29DB-41C9-99381831EBBB}"/>
                </a:ext>
              </a:extLst>
            </p:cNvPr>
            <p:cNvSpPr txBox="1"/>
            <p:nvPr/>
          </p:nvSpPr>
          <p:spPr>
            <a:xfrm>
              <a:off x="3535339" y="8764497"/>
              <a:ext cx="218350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800" dirty="0"/>
                <a:t>+      +     +     +           +     +    +     +   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AD6BB37C-9098-6BE3-4D86-BBAF2A6C8B74}"/>
                </a:ext>
              </a:extLst>
            </p:cNvPr>
            <p:cNvSpPr txBox="1"/>
            <p:nvPr/>
          </p:nvSpPr>
          <p:spPr>
            <a:xfrm>
              <a:off x="4876153" y="8630929"/>
              <a:ext cx="709068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/>
                <a:t>Dhh1-TAP 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5C82266-A216-7728-3BEC-AB8C8F79149B}"/>
                </a:ext>
              </a:extLst>
            </p:cNvPr>
            <p:cNvSpPr txBox="1"/>
            <p:nvPr/>
          </p:nvSpPr>
          <p:spPr>
            <a:xfrm>
              <a:off x="4875195" y="8752319"/>
              <a:ext cx="709068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/>
                <a:t>Dcp2-HA 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29E68BF1-F2EB-6CDB-A41D-66F9294961FD}"/>
                </a:ext>
              </a:extLst>
            </p:cNvPr>
            <p:cNvSpPr txBox="1"/>
            <p:nvPr/>
          </p:nvSpPr>
          <p:spPr>
            <a:xfrm rot="3425155">
              <a:off x="3376391" y="8048148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1. WT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C33765CE-46A3-DA01-567C-5D4DC601DFF0}"/>
                </a:ext>
              </a:extLst>
            </p:cNvPr>
            <p:cNvSpPr txBox="1"/>
            <p:nvPr/>
          </p:nvSpPr>
          <p:spPr>
            <a:xfrm rot="3425155">
              <a:off x="3459099" y="7976978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2.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D0B0846A-66A4-F0A8-DAD4-E6407B68983F}"/>
                </a:ext>
              </a:extLst>
            </p:cNvPr>
            <p:cNvSpPr txBox="1"/>
            <p:nvPr/>
          </p:nvSpPr>
          <p:spPr>
            <a:xfrm rot="3425155">
              <a:off x="3626041" y="7971793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3.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7D6B9F91-626C-832A-2EA6-D530F78A9C9A}"/>
                </a:ext>
              </a:extLst>
            </p:cNvPr>
            <p:cNvSpPr txBox="1"/>
            <p:nvPr/>
          </p:nvSpPr>
          <p:spPr>
            <a:xfrm rot="3425155">
              <a:off x="3573356" y="7865473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4. </a:t>
              </a:r>
              <a:r>
                <a:rPr lang="en-US" sz="800" i="1" dirty="0"/>
                <a:t>scd6∆edc3∆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A736B464-AE6C-51BC-8B4D-258049ED6A84}"/>
                </a:ext>
              </a:extLst>
            </p:cNvPr>
            <p:cNvSpPr txBox="1"/>
            <p:nvPr/>
          </p:nvSpPr>
          <p:spPr>
            <a:xfrm rot="3425155">
              <a:off x="4116346" y="8036452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5. WT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61F385C5-AF06-4F04-3BF7-9F74F4161D4E}"/>
                </a:ext>
              </a:extLst>
            </p:cNvPr>
            <p:cNvSpPr txBox="1"/>
            <p:nvPr/>
          </p:nvSpPr>
          <p:spPr>
            <a:xfrm rot="3425155">
              <a:off x="4176188" y="7969773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6. </a:t>
              </a:r>
              <a:r>
                <a:rPr lang="en-US" sz="800" i="1" dirty="0"/>
                <a:t>edc3∆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BFFF0235-7587-0AE0-E60C-B9D579D74D04}"/>
                </a:ext>
              </a:extLst>
            </p:cNvPr>
            <p:cNvSpPr txBox="1"/>
            <p:nvPr/>
          </p:nvSpPr>
          <p:spPr>
            <a:xfrm rot="3425155">
              <a:off x="4350044" y="7979932"/>
              <a:ext cx="5645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7. </a:t>
              </a:r>
              <a:r>
                <a:rPr lang="en-US" sz="800" i="1" dirty="0"/>
                <a:t>scd6∆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54D4FE95-E65E-9FA9-5EFF-4F19DEDCD2EC}"/>
                </a:ext>
              </a:extLst>
            </p:cNvPr>
            <p:cNvSpPr txBox="1"/>
            <p:nvPr/>
          </p:nvSpPr>
          <p:spPr>
            <a:xfrm rot="3425155">
              <a:off x="4297948" y="7862182"/>
              <a:ext cx="8451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8. </a:t>
              </a:r>
              <a:r>
                <a:rPr lang="en-US" sz="800" i="1" dirty="0"/>
                <a:t>scd6∆edc3∆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0644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730</TotalTime>
  <Words>614</Words>
  <Application>Microsoft Office PowerPoint</Application>
  <PresentationFormat>Widescreen</PresentationFormat>
  <Paragraphs>121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>NICHD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Kumar, Rakesh (NIH/NICHD) [F]</dc:creator>
  <cp:lastModifiedBy>Hinnebusch, Alan (NIH/NICHD) [E]</cp:lastModifiedBy>
  <cp:revision>26</cp:revision>
  <cp:lastPrinted>2025-10-08T15:25:57Z</cp:lastPrinted>
  <dcterms:created xsi:type="dcterms:W3CDTF">2025-05-06T14:34:10Z</dcterms:created>
  <dcterms:modified xsi:type="dcterms:W3CDTF">2025-10-27T14:49:06Z</dcterms:modified>
</cp:coreProperties>
</file>