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6858000" cy="1219263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马尔泰张三" initials="马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3840"/>
        <p:guide pos="216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561120" y="1143000"/>
            <a:ext cx="173576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74325" y="1625760"/>
            <a:ext cx="5512050" cy="457005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674325" y="6330223"/>
            <a:ext cx="5512050" cy="2617858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342225" y="1376135"/>
            <a:ext cx="6172200" cy="974816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74325" y="4416435"/>
            <a:ext cx="5512050" cy="1811378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674325" y="6330223"/>
            <a:ext cx="5512050" cy="838483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42225" y="2649861"/>
            <a:ext cx="6170175" cy="8461633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19825" y="6842274"/>
            <a:ext cx="4369950" cy="1363334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119825" y="8205608"/>
            <a:ext cx="4369950" cy="1542552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42225" y="2669063"/>
            <a:ext cx="2911950" cy="844243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606525" y="2669063"/>
            <a:ext cx="2911950" cy="8442431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42225" y="2541050"/>
            <a:ext cx="3005100" cy="67846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42225" y="3296325"/>
            <a:ext cx="3005100" cy="7815169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3507609" y="2527767"/>
            <a:ext cx="3005100" cy="67846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3507609" y="3296325"/>
            <a:ext cx="3005100" cy="7815169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342225" y="2765072"/>
            <a:ext cx="2943606" cy="819280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572100" y="2765072"/>
            <a:ext cx="2940300" cy="819280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5757075" y="1625760"/>
            <a:ext cx="587250" cy="894168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14350" y="1625760"/>
            <a:ext cx="5157675" cy="894168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42225" y="1081707"/>
            <a:ext cx="6170175" cy="1254524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342225" y="2649861"/>
            <a:ext cx="6170175" cy="8461633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344250" y="11226705"/>
            <a:ext cx="151875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2315250" y="11226705"/>
            <a:ext cx="222750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4993650" y="11226705"/>
            <a:ext cx="151875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238125" y="840740"/>
          <a:ext cx="6172200" cy="6654165"/>
        </p:xfrm>
        <a:graphic>
          <a:graphicData uri="http://schemas.openxmlformats.org/drawingml/2006/table">
            <a:tbl>
              <a:tblPr/>
              <a:tblGrid>
                <a:gridCol w="830580"/>
                <a:gridCol w="1124585"/>
                <a:gridCol w="1804670"/>
                <a:gridCol w="1868805"/>
                <a:gridCol w="543560"/>
              </a:tblGrid>
              <a:tr h="745490"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No.of patients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With FGFR2 amplification n=10(%)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Without FGFR2 amplification n=151(%)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P</a:t>
                      </a:r>
                      <a:r>
                        <a:rPr lang="en-US" altLang="zh-CN" sz="1000" b="0" i="0" baseline="30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a</a:t>
                      </a:r>
                      <a:endParaRPr lang="en-US" altLang="zh-CN" sz="1000" b="0" i="0" baseline="3000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71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Age(years)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  <a:sym typeface="+mn-ea"/>
                        </a:rPr>
                        <a:t>0.9838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  <a:sym typeface="+mn-ea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36220">
                <a:tc>
                  <a:txBody>
                    <a:bodyPr/>
                    <a:p>
                      <a:pPr algn="ctr" fontAlgn="ctr"/>
                      <a:r>
                        <a:rPr lang="zh-CN" altLang="en-US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＜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60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81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5(50%)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76(50.3%)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6764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≥60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80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5(50%)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75(49.7%)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cPr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24066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Gender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  <a:sym typeface="+mn-ea"/>
                        </a:rPr>
                        <a:t>0.9474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3876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Male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95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6(60%)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89(58.9%)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226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Female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66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4(40%)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62(41.1%)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cPr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26987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AJCC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  <a:sym typeface="+mn-ea"/>
                        </a:rPr>
                        <a:t>0.4026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4447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I-II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9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0(0%)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9(7.3%)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098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III-IV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124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9(100%)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115(92.7%)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cPr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27686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T stage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  <a:sym typeface="+mn-ea"/>
                        </a:rPr>
                        <a:t>0.8825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035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1-3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52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4(57.1%)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48(60%)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924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4a-4b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35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3(42.9%)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32(40%)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cPr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N stage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  <a:sym typeface="+mn-ea"/>
                        </a:rPr>
                        <a:t>0.4404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  <a:sym typeface="+mn-ea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2131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0-2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28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1(20%)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27(35.1%)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2829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3a-3b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54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4(80%)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5O(64.9%)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cPr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27495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PD-L1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  <a:sym typeface="+mn-ea"/>
                        </a:rPr>
                        <a:t>0.4672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  <a:sym typeface="+mn-ea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2702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positive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40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2(33.3%)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38(48.7%)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099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negative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44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4(66.7%)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40(51.3%)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cPr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30861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MSI status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  <a:sym typeface="+mn-ea"/>
                        </a:rPr>
                        <a:t>0.4537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  <a:sym typeface="+mn-ea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9245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MSI-H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8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0(0%)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8(5.3%)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p>
                      <a:pPr algn="ctr" fontAlgn="ctr"/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320"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MSS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152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10(100%)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ea typeface="宋体" panose="02010600030101010101" pitchFamily="2" charset="-122"/>
                          <a:cs typeface="+mn-lt"/>
                        </a:rPr>
                        <a:t>142(94.7%)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ea typeface="宋体" panose="02010600030101010101" pitchFamily="2" charset="-122"/>
                        <a:cs typeface="+mn-lt"/>
                      </a:endParaRPr>
                    </a:p>
                  </a:txBody>
                  <a:tcPr marL="5080" marR="5080" marT="508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cPr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00355" y="8001635"/>
            <a:ext cx="7167880" cy="55308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/>
            <a:r>
              <a:rPr lang="en-US" altLang="zh-CN" sz="1000" b="0" i="0">
                <a:solidFill>
                  <a:srgbClr val="1B1B1B"/>
                </a:solidFill>
                <a:latin typeface="Arial" panose="020B0604020202020204" pitchFamily="34" charset="0"/>
                <a:ea typeface="Cambria" panose="02040503050406030204"/>
                <a:cs typeface="Arial" panose="020B0604020202020204" pitchFamily="34" charset="0"/>
              </a:rPr>
              <a:t>AJCC American Joint Committee on Cancer</a:t>
            </a:r>
            <a:endParaRPr lang="en-US" altLang="zh-CN" sz="1000" b="0" i="0">
              <a:solidFill>
                <a:srgbClr val="1B1B1B"/>
              </a:solidFill>
              <a:latin typeface="Arial" panose="020B0604020202020204" pitchFamily="34" charset="0"/>
              <a:ea typeface="Cambria" panose="02040503050406030204"/>
              <a:cs typeface="Arial" panose="020B0604020202020204" pitchFamily="34" charset="0"/>
            </a:endParaRPr>
          </a:p>
          <a:p>
            <a:pPr marL="0" indent="0"/>
            <a:endParaRPr lang="en-US" altLang="zh-CN" sz="1000" b="0" i="0">
              <a:solidFill>
                <a:srgbClr val="1B1B1B"/>
              </a:solidFill>
              <a:latin typeface="Arial" panose="020B0604020202020204" pitchFamily="34" charset="0"/>
              <a:ea typeface="Cambria" panose="02040503050406030204"/>
              <a:cs typeface="Arial" panose="020B0604020202020204" pitchFamily="34" charset="0"/>
            </a:endParaRPr>
          </a:p>
          <a:p>
            <a:pPr marL="0" indent="0"/>
            <a:r>
              <a:rPr lang="en-US" altLang="zh-CN" sz="1000" b="0" i="0" baseline="30000">
                <a:solidFill>
                  <a:srgbClr val="1B1B1B"/>
                </a:solidFill>
                <a:latin typeface="Arial" panose="020B0604020202020204" pitchFamily="34" charset="0"/>
                <a:ea typeface="Cambria" panose="02040503050406030204"/>
                <a:cs typeface="Arial" panose="020B0604020202020204" pitchFamily="34" charset="0"/>
              </a:rPr>
              <a:t>a</a:t>
            </a:r>
            <a:r>
              <a:rPr lang="en-US" altLang="zh-CN" sz="1000" b="0" i="0">
                <a:solidFill>
                  <a:srgbClr val="1B1B1B"/>
                </a:solidFill>
                <a:latin typeface="Arial" panose="020B0604020202020204" pitchFamily="34" charset="0"/>
                <a:ea typeface="Cambria" panose="02040503050406030204"/>
                <a:cs typeface="Arial" panose="020B0604020202020204" pitchFamily="34" charset="0"/>
              </a:rPr>
              <a:t>Chi-square test was used in statical analyses.</a:t>
            </a:r>
            <a:endParaRPr lang="en-US" altLang="zh-CN" sz="1000" b="0" i="0">
              <a:solidFill>
                <a:srgbClr val="1B1B1B"/>
              </a:solidFill>
              <a:latin typeface="Arial" panose="020B0604020202020204" pitchFamily="34" charset="0"/>
              <a:ea typeface="Cambria" panose="02040503050406030204"/>
              <a:cs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9230" y="272415"/>
            <a:ext cx="662051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/>
            <a:r>
              <a:rPr lang="en-US" altLang="zh-CN" sz="1000" b="1">
                <a:cs typeface="+mn-lt"/>
                <a:sym typeface="+mn-ea"/>
              </a:rPr>
              <a:t>Supplementary File 1.</a:t>
            </a:r>
            <a:r>
              <a:rPr lang="en-US" altLang="zh-CN" sz="1000">
                <a:cs typeface="+mn-lt"/>
                <a:sym typeface="+mn-ea"/>
              </a:rPr>
              <a:t> </a:t>
            </a:r>
            <a:r>
              <a:rPr lang="en-US" altLang="zh-CN" sz="1000">
                <a:solidFill>
                  <a:srgbClr val="1B1B1B"/>
                </a:solidFill>
                <a:ea typeface="Cambria" panose="02040503050406030204"/>
                <a:cs typeface="+mn-lt"/>
                <a:sym typeface="+mn-ea"/>
              </a:rPr>
              <a:t>Clinical characteristics of GC patients in </a:t>
            </a:r>
            <a:r>
              <a:rPr lang="en-US" altLang="zh-CN" sz="10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Nanjing Drum Tower Hospital cohort </a:t>
            </a:r>
            <a:r>
              <a:rPr lang="en-US" altLang="zh-CN" sz="1000">
                <a:solidFill>
                  <a:srgbClr val="1B1B1B"/>
                </a:solidFill>
                <a:ea typeface="Cambria" panose="02040503050406030204"/>
                <a:cs typeface="+mn-lt"/>
                <a:sym typeface="+mn-ea"/>
              </a:rPr>
              <a:t>with and without FGFR2 amplification. </a:t>
            </a:r>
            <a:endParaRPr lang="en-US" altLang="zh-CN" sz="1000" i="0">
              <a:solidFill>
                <a:srgbClr val="1B1B1B"/>
              </a:solidFill>
              <a:ea typeface="Cambria" panose="02040503050406030204"/>
              <a:cs typeface="+mn-lt"/>
            </a:endParaRPr>
          </a:p>
          <a:p>
            <a:endParaRPr lang="en-US" altLang="zh-CN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10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TABLE_ENDDRAG_ORIGIN_RECT" val="486*468"/>
  <p:tag name="TABLE_ENDDRAG_RECT" val="27*310*486*468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3348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706</Words>
  <Application>WPS 演示</Application>
  <PresentationFormat>宽屏</PresentationFormat>
  <Paragraphs>159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Noto Sans</vt:lpstr>
      <vt:lpstr>Noto Sans SC</vt:lpstr>
      <vt:lpstr>Times New Roman</vt:lpstr>
      <vt:lpstr>Cambria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八个冬菇</cp:lastModifiedBy>
  <cp:revision>157</cp:revision>
  <dcterms:created xsi:type="dcterms:W3CDTF">2019-06-19T02:08:00Z</dcterms:created>
  <dcterms:modified xsi:type="dcterms:W3CDTF">2026-03-04T17:25:45Z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3E0CEFFA7E1544B89A932061FB7FA6E3_11</vt:lpwstr>
  </property>
</Properties>
</file>