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81" r:id="rId5"/>
    <p:sldId id="282" r:id="rId6"/>
    <p:sldId id="283" r:id="rId7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262A-1C74-6D1E-3CD5-2F40B24EFC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673CB-0737-AA81-C9B9-1463FF3E5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76D3C-A9B7-EFD1-6FC9-06D2ABF0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AAAE4-7210-DC1E-AEBD-CD8BF333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52EC9-B8E3-BFB2-3ED0-7D702551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324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A4996-109E-267D-AE43-406F2A39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0740A0-3703-B72D-7FC5-89F5A3947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86FE1-40A7-4DA2-7C38-0F8BC862C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1354F-FE6A-18F1-C79E-7C2F06AF9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8166E-AC70-A59F-1B2A-1E137164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623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8A567A-00EC-A3E9-B98D-1606BA53FC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9D01DF-AE7B-BCA9-4E37-B59D43AF3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42340-1B7A-8751-5761-8AD08B0BE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25C6-4FE4-D990-F5F0-A0BCF8A3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4B613-7B62-8F8C-0526-11708B2C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896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5AF0B-B941-1D92-AAF7-EA689B505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40ADD-1BC6-53CF-597E-1D6570DC5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1E0FC-2A38-9ADA-1412-099D487B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8863F-5BED-8A94-3BC8-0143CF08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0E7B8-16FF-0D96-57BC-FC1E4A6B2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2993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2B23B-4EDD-6FCA-DB3F-BB155F21D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0066EB-9130-96B5-C836-80FBE98C8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82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82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82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7006F-554D-9EEA-2B4F-EEA75BD6A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19857-C4BE-53CD-17B4-AFDB3C37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29BFF-7CE4-8ACD-7366-6A1B61F73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5327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E02F3-4C80-E178-3D9C-47F3C6D18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B3AD9-B3F0-F268-C9E9-95B9A95F3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BD1C-7492-7F41-0DDC-91B60578D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E27B1-1785-DDCD-8A84-0E252FCAA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05EB4E-F79D-7F27-9F36-F7F88490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D9E3E1-2889-239E-9F03-E93F783CA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912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CD3E7-020B-ED80-B384-C68430CCA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454728-AEB5-4DA0-0271-4AB3BF0D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8CE97-296B-4084-41F6-9522A02C7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6CF76-0D66-D661-6D70-A4150748A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18B631-0D76-3257-FE30-F617D8E50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5C6E4-6305-4029-2767-0583FE6BF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224E23-83C0-5C39-3A4C-70FD2752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DCACB6-7D01-E7A3-9372-4928A778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8654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772CB-9537-EFD2-B68D-5F2B5A55C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B0F90F-B577-A1AB-A8C9-440D4B760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56764A-666E-AB6E-A0E7-060992B8B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2D9A6F-FEDE-8D81-0DB7-AEAE6511D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079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3A1F40-7F98-6F1B-1D13-8D381E03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04DE33-9D46-2A87-BB51-B3A0AE35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AD6FB-9C73-1179-2923-2C5B59E2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36830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33BC9-F6DF-5677-B43D-78216F562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11C31-DA4F-6E76-4CA0-F855A3BC9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75005-5246-4500-5BB2-388830E9D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68821-BB93-336B-6D5E-565D98454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55383C-6E71-0CBA-CA4C-1851F47B9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66560-297B-1716-3FC1-D65C22CF4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3371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B6644-65FE-A7C2-F650-F42923CE5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A50A45-4C7F-EECD-6323-B45E3927E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C10F9-CC00-7DC7-A4F8-72CE6CDF6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2C967-DDD5-EA79-BC6B-84D0FB61F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78EAB-E035-D471-6CCC-9496F8869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EC157-87A4-7316-7201-06F191208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2704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835308-20E3-97A4-A06E-F4D0E0898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A183C-958D-C8EC-6458-08F5512AD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12586-DD95-B5D3-4BE1-BFF05B98A4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1DB5C6-98F9-4FD3-AD0D-9E5DB5881817}" type="datetimeFigureOut">
              <a:rPr lang="fr-BE" smtClean="0"/>
              <a:t>24-07-25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C81D-81A4-062C-591C-AFE89F7BC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4ACBF-69D0-56EF-DC5D-99C8AD95C1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02BA59-9D98-41D4-84B2-C0F1BB7A7E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7499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BFD8EE-22AF-9365-8053-3F8AF2993172}"/>
              </a:ext>
            </a:extLst>
          </p:cNvPr>
          <p:cNvSpPr txBox="1"/>
          <p:nvPr/>
        </p:nvSpPr>
        <p:spPr>
          <a:xfrm>
            <a:off x="115747" y="462024"/>
            <a:ext cx="540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LC/MS data for every VHH-conjugate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7" r="9198" b="26252"/>
          <a:stretch/>
        </p:blipFill>
        <p:spPr>
          <a:xfrm>
            <a:off x="8869" y="1954960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97641" y="2063405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VHH123-LPETG-His</a:t>
            </a:r>
            <a:r>
              <a:rPr lang="en-US" baseline="-25000" dirty="0"/>
              <a:t>6</a:t>
            </a:r>
          </a:p>
          <a:p>
            <a:endParaRPr lang="en-US" dirty="0"/>
          </a:p>
          <a:p>
            <a:r>
              <a:rPr lang="en-US" dirty="0"/>
              <a:t>Calculated mass: 15202 Da</a:t>
            </a:r>
          </a:p>
          <a:p>
            <a:r>
              <a:rPr lang="en-US" dirty="0"/>
              <a:t>Measured mass: 15204.0 Da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E0855-2AFF-7EC9-2A42-22EDD1FF5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 t="7541" r="8450" b="26309"/>
          <a:stretch/>
        </p:blipFill>
        <p:spPr>
          <a:xfrm>
            <a:off x="0" y="5820974"/>
            <a:ext cx="6884982" cy="3634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7B480E-9112-CFD4-B22D-4D82513EBC60}"/>
              </a:ext>
            </a:extLst>
          </p:cNvPr>
          <p:cNvSpPr txBox="1"/>
          <p:nvPr/>
        </p:nvSpPr>
        <p:spPr>
          <a:xfrm>
            <a:off x="188772" y="5929419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VHH188-LPETG-His</a:t>
            </a:r>
            <a:r>
              <a:rPr lang="en-US" baseline="-25000" dirty="0"/>
              <a:t>6</a:t>
            </a:r>
          </a:p>
          <a:p>
            <a:endParaRPr lang="en-US" dirty="0"/>
          </a:p>
          <a:p>
            <a:r>
              <a:rPr lang="en-US" dirty="0"/>
              <a:t>Calculated mass: 14008 Da</a:t>
            </a:r>
          </a:p>
          <a:p>
            <a:r>
              <a:rPr lang="en-US" dirty="0"/>
              <a:t>Measured mass: 14008.5 Da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C98FB8-433E-07F8-9F59-B6560699FE10}"/>
              </a:ext>
            </a:extLst>
          </p:cNvPr>
          <p:cNvSpPr txBox="1"/>
          <p:nvPr/>
        </p:nvSpPr>
        <p:spPr>
          <a:xfrm>
            <a:off x="71553" y="1110684"/>
            <a:ext cx="6759615" cy="773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Legend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LC/MS mass measurements of each V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 construct used in this work. PEG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20kDa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modified constructs are not shown as their masses cannot be precisely measured due to the fact that the DBCO-PEG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20kDa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compound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an 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mass of 20kDa.</a:t>
            </a:r>
            <a:endParaRPr lang="fr-BE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23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" t="8947" r="8855" b="25280"/>
          <a:stretch/>
        </p:blipFill>
        <p:spPr>
          <a:xfrm>
            <a:off x="-4622" y="1148546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84150" y="1256991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VHH188-DFO-N</a:t>
            </a:r>
            <a:r>
              <a:rPr lang="en-US" baseline="-25000" dirty="0"/>
              <a:t>3</a:t>
            </a:r>
          </a:p>
          <a:p>
            <a:endParaRPr lang="en-US" dirty="0"/>
          </a:p>
          <a:p>
            <a:r>
              <a:rPr lang="en-US" dirty="0"/>
              <a:t>Calculated mass: 15120 Da</a:t>
            </a:r>
          </a:p>
          <a:p>
            <a:r>
              <a:rPr lang="en-US" dirty="0"/>
              <a:t>Measured mass: 15172.5 Da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E0855-2AFF-7EC9-2A42-22EDD1FF5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t="8652" r="9349" b="25847"/>
          <a:stretch/>
        </p:blipFill>
        <p:spPr>
          <a:xfrm>
            <a:off x="-13491" y="5014560"/>
            <a:ext cx="6884982" cy="3634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7B480E-9112-CFD4-B22D-4D82513EBC60}"/>
              </a:ext>
            </a:extLst>
          </p:cNvPr>
          <p:cNvSpPr txBox="1"/>
          <p:nvPr/>
        </p:nvSpPr>
        <p:spPr>
          <a:xfrm>
            <a:off x="175281" y="5123005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VHH123-NOTA-N</a:t>
            </a:r>
            <a:r>
              <a:rPr lang="en-US" baseline="-25000" dirty="0"/>
              <a:t>3</a:t>
            </a:r>
          </a:p>
          <a:p>
            <a:endParaRPr lang="en-US" dirty="0"/>
          </a:p>
          <a:p>
            <a:r>
              <a:rPr lang="en-US" dirty="0"/>
              <a:t>Calculated mass: 15523 Da</a:t>
            </a:r>
          </a:p>
          <a:p>
            <a:r>
              <a:rPr lang="en-US" dirty="0"/>
              <a:t>Measured mass: 15521 Da  </a:t>
            </a:r>
          </a:p>
        </p:txBody>
      </p:sp>
    </p:spTree>
    <p:extLst>
      <p:ext uri="{BB962C8B-B14F-4D97-AF65-F5344CB8AC3E}">
        <p14:creationId xmlns:p14="http://schemas.microsoft.com/office/powerpoint/2010/main" val="231289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" t="9044" r="8409" b="24860"/>
          <a:stretch/>
        </p:blipFill>
        <p:spPr>
          <a:xfrm>
            <a:off x="-4622" y="1148546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84150" y="1256991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VHH123-DFO-N</a:t>
            </a:r>
            <a:r>
              <a:rPr lang="en-US" baseline="-25000" dirty="0"/>
              <a:t>3</a:t>
            </a:r>
          </a:p>
          <a:p>
            <a:endParaRPr lang="en-US" dirty="0"/>
          </a:p>
          <a:p>
            <a:r>
              <a:rPr lang="en-US" dirty="0"/>
              <a:t>Calculated mass: 16314 Da</a:t>
            </a:r>
          </a:p>
          <a:p>
            <a:r>
              <a:rPr lang="en-US" dirty="0"/>
              <a:t>Measured mass: 16368.0 Da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E0855-2AFF-7EC9-2A42-22EDD1FF5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" t="8489" r="9326" b="26038"/>
          <a:stretch/>
        </p:blipFill>
        <p:spPr>
          <a:xfrm>
            <a:off x="-13491" y="5014560"/>
            <a:ext cx="6884982" cy="3634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7B480E-9112-CFD4-B22D-4D82513EBC60}"/>
              </a:ext>
            </a:extLst>
          </p:cNvPr>
          <p:cNvSpPr txBox="1"/>
          <p:nvPr/>
        </p:nvSpPr>
        <p:spPr>
          <a:xfrm>
            <a:off x="175281" y="5123005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VHH123-tetrazine</a:t>
            </a:r>
            <a:endParaRPr lang="en-US" baseline="-25000" dirty="0"/>
          </a:p>
          <a:p>
            <a:endParaRPr lang="en-US" dirty="0"/>
          </a:p>
          <a:p>
            <a:r>
              <a:rPr lang="en-US" dirty="0"/>
              <a:t>Calculated mass: 14891 Da</a:t>
            </a:r>
          </a:p>
          <a:p>
            <a:r>
              <a:rPr lang="en-US" dirty="0"/>
              <a:t>Measured mass: 14885 Da  </a:t>
            </a:r>
          </a:p>
        </p:txBody>
      </p:sp>
    </p:spTree>
    <p:extLst>
      <p:ext uri="{BB962C8B-B14F-4D97-AF65-F5344CB8AC3E}">
        <p14:creationId xmlns:p14="http://schemas.microsoft.com/office/powerpoint/2010/main" val="358734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" t="8336" r="9003" b="25998"/>
          <a:stretch/>
        </p:blipFill>
        <p:spPr>
          <a:xfrm>
            <a:off x="-4622" y="1148546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84150" y="1256991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VHH188-tetrazine</a:t>
            </a:r>
            <a:endParaRPr lang="en-US" baseline="-25000" dirty="0"/>
          </a:p>
          <a:p>
            <a:endParaRPr lang="en-US" dirty="0"/>
          </a:p>
          <a:p>
            <a:r>
              <a:rPr lang="en-US" dirty="0"/>
              <a:t>Calculated mass: 13697 Da</a:t>
            </a:r>
          </a:p>
          <a:p>
            <a:r>
              <a:rPr lang="en-US" dirty="0"/>
              <a:t>Measured mass: 13694 Da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E0855-2AFF-7EC9-2A42-22EDD1FF5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t="8501" r="9248" b="25924"/>
          <a:stretch/>
        </p:blipFill>
        <p:spPr>
          <a:xfrm>
            <a:off x="-13491" y="5014560"/>
            <a:ext cx="6884982" cy="3634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7B480E-9112-CFD4-B22D-4D82513EBC60}"/>
              </a:ext>
            </a:extLst>
          </p:cNvPr>
          <p:cNvSpPr txBox="1"/>
          <p:nvPr/>
        </p:nvSpPr>
        <p:spPr>
          <a:xfrm>
            <a:off x="175281" y="5123005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VHH123-biotin</a:t>
            </a:r>
            <a:endParaRPr lang="en-US" baseline="-25000" dirty="0"/>
          </a:p>
          <a:p>
            <a:endParaRPr lang="en-US" dirty="0"/>
          </a:p>
          <a:p>
            <a:r>
              <a:rPr lang="en-US" dirty="0"/>
              <a:t>Calculated mass: 15109 Da</a:t>
            </a:r>
          </a:p>
          <a:p>
            <a:r>
              <a:rPr lang="en-US" dirty="0"/>
              <a:t>Measured mass: 15103 Da  </a:t>
            </a:r>
          </a:p>
        </p:txBody>
      </p:sp>
    </p:spTree>
    <p:extLst>
      <p:ext uri="{BB962C8B-B14F-4D97-AF65-F5344CB8AC3E}">
        <p14:creationId xmlns:p14="http://schemas.microsoft.com/office/powerpoint/2010/main" val="3666393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" t="9069" r="9716" b="25780"/>
          <a:stretch/>
        </p:blipFill>
        <p:spPr>
          <a:xfrm>
            <a:off x="-4622" y="1148546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84150" y="1256991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VHH188-biotin</a:t>
            </a:r>
          </a:p>
          <a:p>
            <a:endParaRPr lang="en-US" dirty="0"/>
          </a:p>
          <a:p>
            <a:r>
              <a:rPr lang="en-US" dirty="0"/>
              <a:t>Calculated mass: 13915 Da</a:t>
            </a:r>
          </a:p>
          <a:p>
            <a:r>
              <a:rPr lang="en-US" dirty="0"/>
              <a:t>Measured mass: 13913 Da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E0855-2AFF-7EC9-2A42-22EDD1FF5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8915" r="9583" b="25798"/>
          <a:stretch/>
        </p:blipFill>
        <p:spPr>
          <a:xfrm>
            <a:off x="-13491" y="5014560"/>
            <a:ext cx="6884982" cy="3634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7B480E-9112-CFD4-B22D-4D82513EBC60}"/>
              </a:ext>
            </a:extLst>
          </p:cNvPr>
          <p:cNvSpPr txBox="1"/>
          <p:nvPr/>
        </p:nvSpPr>
        <p:spPr>
          <a:xfrm>
            <a:off x="175281" y="5123005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VHHEnh-LPETG-His</a:t>
            </a:r>
            <a:r>
              <a:rPr lang="en-US" baseline="-25000" dirty="0"/>
              <a:t>6</a:t>
            </a:r>
          </a:p>
          <a:p>
            <a:endParaRPr lang="en-US" dirty="0"/>
          </a:p>
          <a:p>
            <a:r>
              <a:rPr lang="en-US" dirty="0"/>
              <a:t>Calculated mass: 14235 Da</a:t>
            </a:r>
          </a:p>
          <a:p>
            <a:r>
              <a:rPr lang="en-US" dirty="0"/>
              <a:t>Measured mass: 14233 Da  </a:t>
            </a:r>
          </a:p>
        </p:txBody>
      </p:sp>
    </p:spTree>
    <p:extLst>
      <p:ext uri="{BB962C8B-B14F-4D97-AF65-F5344CB8AC3E}">
        <p14:creationId xmlns:p14="http://schemas.microsoft.com/office/powerpoint/2010/main" val="175426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EC9E54-26A8-CAF4-3614-BB4BD2DD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" t="8316" r="9231" b="26181"/>
          <a:stretch/>
        </p:blipFill>
        <p:spPr>
          <a:xfrm>
            <a:off x="-4622" y="1148546"/>
            <a:ext cx="6884982" cy="3634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E5B8-E62B-91A1-D182-9507ECD97F27}"/>
              </a:ext>
            </a:extLst>
          </p:cNvPr>
          <p:cNvSpPr txBox="1"/>
          <p:nvPr/>
        </p:nvSpPr>
        <p:spPr>
          <a:xfrm>
            <a:off x="184150" y="1256991"/>
            <a:ext cx="348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VHHEnh-NOTA-N</a:t>
            </a:r>
            <a:r>
              <a:rPr lang="en-US" baseline="-25000" dirty="0"/>
              <a:t>3</a:t>
            </a:r>
            <a:endParaRPr lang="en-US" dirty="0"/>
          </a:p>
          <a:p>
            <a:endParaRPr lang="en-US" dirty="0"/>
          </a:p>
          <a:p>
            <a:r>
              <a:rPr lang="en-US" dirty="0"/>
              <a:t>Calculated mass: 14556 Da</a:t>
            </a:r>
          </a:p>
          <a:p>
            <a:r>
              <a:rPr lang="en-US" dirty="0"/>
              <a:t>Measured mass: 14555 Da  </a:t>
            </a:r>
          </a:p>
        </p:txBody>
      </p:sp>
    </p:spTree>
    <p:extLst>
      <p:ext uri="{BB962C8B-B14F-4D97-AF65-F5344CB8AC3E}">
        <p14:creationId xmlns:p14="http://schemas.microsoft.com/office/powerpoint/2010/main" val="2059593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172</Words>
  <Application>Microsoft Office PowerPoint</Application>
  <PresentationFormat>A4 Paper (210x297 mm)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Balligand</dc:creator>
  <cp:lastModifiedBy>Thomas Balligand</cp:lastModifiedBy>
  <cp:revision>2</cp:revision>
  <dcterms:created xsi:type="dcterms:W3CDTF">2025-07-23T13:30:30Z</dcterms:created>
  <dcterms:modified xsi:type="dcterms:W3CDTF">2025-07-24T09:22:44Z</dcterms:modified>
</cp:coreProperties>
</file>