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46"/>
  </p:normalViewPr>
  <p:slideViewPr>
    <p:cSldViewPr snapToGrid="0" snapToObjects="1">
      <p:cViewPr varScale="1">
        <p:scale>
          <a:sx n="181" d="100"/>
          <a:sy n="181" d="100"/>
        </p:scale>
        <p:origin x="18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F617B-E67C-B145-8987-EE0A98D719D1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B57A5-8FFC-2045-BD7B-18E47A7AF70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9646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F2377-D25D-7546-8B42-6D0F9A93039A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57147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4454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6285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5931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9752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207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2881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0940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51808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백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0296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77693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개체 틀로 끌거나 아이콘을 클릭하여 추가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329804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편집하려면 클릭</a:t>
            </a:r>
          </a:p>
          <a:p>
            <a:pPr lvl="1"/>
            <a:r>
              <a:rPr lang="ko-KR" altLang="en-US" smtClean="0"/>
              <a:t>두 번째 수준</a:t>
            </a:r>
          </a:p>
          <a:p>
            <a:pPr lvl="2"/>
            <a:r>
              <a:rPr lang="ko-KR" altLang="en-US" smtClean="0"/>
              <a:t>세 번째 수준</a:t>
            </a:r>
          </a:p>
          <a:p>
            <a:pPr lvl="3"/>
            <a:r>
              <a:rPr lang="ko-KR" altLang="en-US" smtClean="0"/>
              <a:t>네 번째 수준</a:t>
            </a:r>
          </a:p>
          <a:p>
            <a:pPr lvl="4"/>
            <a:r>
              <a:rPr lang="ko-KR" altLang="en-US" smtClean="0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9E06E-14B7-DB4A-A230-47F61FA78122}" type="datetimeFigureOut">
              <a:rPr kumimoji="1" lang="ko-KR" altLang="en-US" smtClean="0"/>
              <a:t>2016. 9. 19.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8ABDF-0DC0-6442-A9F1-A74BDE753678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8069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/>
          </p:nvPr>
        </p:nvGraphicFramePr>
        <p:xfrm>
          <a:off x="539552" y="692696"/>
          <a:ext cx="6947773" cy="5135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8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19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22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22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22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830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23303">
                  <a:extLst>
                    <a:ext uri="{9D8B030D-6E8A-4147-A177-3AD203B41FA5}">
                      <a16:colId xmlns="" xmlns:a16="http://schemas.microsoft.com/office/drawing/2014/main" val="1671184561"/>
                    </a:ext>
                  </a:extLst>
                </a:gridCol>
                <a:gridCol w="795878">
                  <a:extLst>
                    <a:ext uri="{9D8B030D-6E8A-4147-A177-3AD203B41FA5}">
                      <a16:colId xmlns="" xmlns:a16="http://schemas.microsoft.com/office/drawing/2014/main" val="195608299"/>
                    </a:ext>
                  </a:extLst>
                </a:gridCol>
              </a:tblGrid>
              <a:tr h="345839"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05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i="0" dirty="0"/>
                        <a:t>UV </a:t>
                      </a:r>
                      <a:r>
                        <a:rPr lang="en-US" altLang="ko-KR" sz="700" b="1" i="0" dirty="0" smtClean="0"/>
                        <a:t>295nm</a:t>
                      </a:r>
                      <a:endParaRPr lang="ko-KR" altLang="en-US" sz="7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i="0" dirty="0"/>
                        <a:t>UV </a:t>
                      </a:r>
                      <a:r>
                        <a:rPr lang="en-US" altLang="ko-KR" sz="700" b="1" i="0" dirty="0" smtClean="0"/>
                        <a:t>365nm</a:t>
                      </a: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White</a:t>
                      </a:r>
                      <a:r>
                        <a:rPr lang="en-US" altLang="ko-KR" sz="9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</a:t>
                      </a:r>
                      <a:endParaRPr lang="en-US" altLang="ko-KR" sz="900" b="1" i="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50" b="1" i="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05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1050" b="1" i="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ko-KR" sz="1050" b="1" i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DTT</a:t>
                      </a:r>
                      <a:endParaRPr lang="en-US" altLang="ko-KR" sz="105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Imidazole</a:t>
                      </a:r>
                      <a:endParaRPr lang="en-US" altLang="ko-KR" sz="105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BTC</a:t>
                      </a:r>
                      <a:endParaRPr lang="en-US" altLang="ko-KR" sz="105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TRPA1(A)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</a:t>
                      </a: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</a:t>
                      </a:r>
                      <a:r>
                        <a:rPr lang="en-US" altLang="ko-KR" sz="800" b="1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amplitude</a:t>
                      </a:r>
                      <a:r>
                        <a:rPr lang="en-US" altLang="ko-KR" sz="800" b="1" i="0" baseline="30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ko-KR" altLang="en-US" sz="800" b="1" i="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2.7±0.5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3.8±2.2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9.8±4.1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5.0±0.8</a:t>
                      </a: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92.8±61.5</a:t>
                      </a: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~32.4 x 10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800" b="1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TRPA1(B)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r>
                        <a:rPr lang="en-US" altLang="ko-KR" sz="800" b="1" i="0" baseline="30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0.9±0.2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N.A.*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r>
                        <a:rPr lang="en-US" altLang="ko-KR" sz="800" b="1" i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TRPA1</a:t>
                      </a:r>
                      <a:r>
                        <a:rPr lang="en-US" altLang="ko-KR" sz="8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(A)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C105A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2.1±0.2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TRPA1</a:t>
                      </a:r>
                      <a:r>
                        <a:rPr lang="en-US" altLang="ko-KR" sz="8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(A)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R113A/R116A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466.0±31.0</a:t>
                      </a: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humTRPA1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N.D.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2.0±0.4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N.D.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agTRPA1(A)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r>
                        <a:rPr lang="en-US" altLang="ko-KR" sz="800" b="1" i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4476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3.0±0.5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4.7±2.7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2.5±0.7</a:t>
                      </a:r>
                      <a:endParaRPr lang="ko-KR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1.7±0.3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3.8±3.7</a:t>
                      </a: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15.2±1.3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ko-KR" sz="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218.0±152.0</a:t>
                      </a: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44769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agTRPA1(B)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i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 response amplitude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+++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170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EI50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i="0" dirty="0" smtClean="0"/>
                        <a:t>(</a:t>
                      </a:r>
                      <a:r>
                        <a:rPr lang="en-US" altLang="ko-KR" sz="800" b="1" i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  <a:r>
                        <a:rPr lang="en-US" altLang="ko-KR" sz="800" b="1" i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altLang="ko-KR" sz="800" b="1" i="0" baseline="30000" dirty="0" smtClean="0"/>
                        <a:t>2</a:t>
                      </a:r>
                      <a:r>
                        <a:rPr lang="en-US" altLang="ko-KR" sz="800" b="1" i="0" baseline="0" dirty="0" smtClean="0"/>
                        <a:t>)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</a:t>
                      </a:r>
                      <a:r>
                        <a:rPr lang="en-US" altLang="ko-KR" sz="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r>
                        <a:rPr lang="en-US" altLang="ko-KR" sz="800" b="1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ko-KR" sz="700" b="1" dirty="0" err="1" smtClean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ko-KR" sz="700" b="1" i="0" baseline="0" dirty="0" smtClean="0"/>
                        <a:t>)</a:t>
                      </a:r>
                      <a:endParaRPr lang="ko-KR" altLang="en-US" sz="800" b="1" i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490.0±34.0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N.A.</a:t>
                      </a:r>
                      <a:endParaRPr lang="ko-KR" altLang="en-US" sz="8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" name="직사각형 2"/>
          <p:cNvSpPr/>
          <p:nvPr/>
        </p:nvSpPr>
        <p:spPr>
          <a:xfrm>
            <a:off x="513668" y="260648"/>
            <a:ext cx="6973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Table supplement: Response profile of TRPA1s to light and chemical agonists in </a:t>
            </a:r>
            <a:r>
              <a:rPr lang="en-US" altLang="ko-KR" sz="1200" b="1" i="1" smtClean="0">
                <a:latin typeface="Arial" charset="0"/>
                <a:ea typeface="Arial" charset="0"/>
                <a:cs typeface="Arial" charset="0"/>
              </a:rPr>
              <a:t>Xenopus </a:t>
            </a:r>
            <a:r>
              <a:rPr lang="en-US" altLang="ko-KR" sz="1200" b="1" smtClean="0">
                <a:latin typeface="Arial" charset="0"/>
                <a:ea typeface="Arial" charset="0"/>
                <a:cs typeface="Arial" charset="0"/>
              </a:rPr>
              <a:t>oocytes</a:t>
            </a:r>
            <a:endParaRPr lang="ko-KR" alt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513668" y="5805264"/>
            <a:ext cx="69736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Based on data acquired at -60 mV in </a:t>
            </a:r>
            <a:r>
              <a:rPr lang="en-US" altLang="ko-KR" sz="900" i="1" dirty="0" smtClean="0">
                <a:latin typeface="Arial" charset="0"/>
                <a:ea typeface="Arial" charset="0"/>
                <a:cs typeface="Arial" charset="0"/>
              </a:rPr>
              <a:t>Xenopus </a:t>
            </a:r>
            <a:r>
              <a:rPr lang="en-US" altLang="ko-KR" sz="900" i="1" dirty="0" err="1" smtClean="0">
                <a:latin typeface="Arial" charset="0"/>
                <a:ea typeface="Arial" charset="0"/>
                <a:cs typeface="Arial" charset="0"/>
              </a:rPr>
              <a:t>laevis</a:t>
            </a:r>
            <a:r>
              <a:rPr lang="ko-KR" altLang="en-US" sz="900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oocytes, </a:t>
            </a:r>
            <a:r>
              <a:rPr lang="en-US" altLang="ko-KR" sz="900" baseline="30000" dirty="0" err="1" smtClean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altLang="ko-KR" sz="900" dirty="0" err="1" smtClean="0">
                <a:latin typeface="Arial" charset="0"/>
                <a:ea typeface="Arial" charset="0"/>
                <a:cs typeface="Arial" charset="0"/>
              </a:rPr>
              <a:t>Maximum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900" dirty="0">
                <a:latin typeface="Arial" charset="0"/>
                <a:ea typeface="Arial" charset="0"/>
                <a:cs typeface="Arial" charset="0"/>
              </a:rPr>
              <a:t>activity normalized to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the 0.1 </a:t>
            </a:r>
            <a:r>
              <a:rPr lang="en-US" altLang="ko-KR" sz="900" dirty="0" err="1">
                <a:latin typeface="Arial" charset="0"/>
                <a:ea typeface="Arial" charset="0"/>
                <a:cs typeface="Arial" charset="0"/>
              </a:rPr>
              <a:t>mM</a:t>
            </a:r>
            <a:r>
              <a:rPr lang="en-US" altLang="ko-KR" sz="900" dirty="0">
                <a:latin typeface="Arial" charset="0"/>
                <a:ea typeface="Arial" charset="0"/>
                <a:cs typeface="Arial" charset="0"/>
              </a:rPr>
              <a:t> NMM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response,  -: &lt;0.01, +: 0.01 to 0.2, ++: 0.2 to 0.75, +++: &gt;0.75, </a:t>
            </a:r>
            <a:r>
              <a:rPr lang="en-US" altLang="ko-KR" sz="900" baseline="30000" dirty="0" err="1" smtClean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altLang="ko-KR" sz="900" dirty="0" err="1" smtClean="0">
                <a:latin typeface="Arial" charset="0"/>
                <a:ea typeface="Arial" charset="0"/>
                <a:cs typeface="Arial" charset="0"/>
              </a:rPr>
              <a:t>N.A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.: </a:t>
            </a:r>
            <a:r>
              <a:rPr lang="en-US" altLang="ko-KR" sz="900" dirty="0">
                <a:latin typeface="Arial" charset="0"/>
                <a:ea typeface="Arial" charset="0"/>
                <a:cs typeface="Arial" charset="0"/>
              </a:rPr>
              <a:t>not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applicable, </a:t>
            </a:r>
            <a:r>
              <a:rPr lang="en-US" altLang="ko-KR" sz="900" baseline="30000" dirty="0" err="1" smtClean="0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altLang="ko-KR" sz="900" dirty="0" err="1" smtClean="0">
                <a:latin typeface="Arial" charset="0"/>
                <a:ea typeface="Arial" charset="0"/>
                <a:cs typeface="Arial" charset="0"/>
              </a:rPr>
              <a:t>N.D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.: </a:t>
            </a:r>
            <a:r>
              <a:rPr lang="en-US" altLang="ko-KR" sz="900" dirty="0">
                <a:latin typeface="Arial" charset="0"/>
                <a:ea typeface="Arial" charset="0"/>
                <a:cs typeface="Arial" charset="0"/>
              </a:rPr>
              <a:t>not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done, </a:t>
            </a:r>
            <a:r>
              <a:rPr lang="en-US" altLang="ko-KR" sz="900" baseline="30000" dirty="0" err="1" smtClean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n-US" altLang="ko-KR" sz="900" dirty="0" err="1" smtClean="0">
                <a:latin typeface="Arial" charset="0"/>
                <a:ea typeface="Arial" charset="0"/>
                <a:cs typeface="Arial" charset="0"/>
              </a:rPr>
              <a:t>Relative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900" dirty="0">
                <a:latin typeface="Arial" charset="0"/>
                <a:ea typeface="Arial" charset="0"/>
                <a:cs typeface="Arial" charset="0"/>
              </a:rPr>
              <a:t>response normalized to 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the 1 </a:t>
            </a:r>
            <a:r>
              <a:rPr lang="en-US" altLang="ko-KR" sz="900" dirty="0" err="1" smtClean="0">
                <a:latin typeface="Arial" charset="0"/>
                <a:ea typeface="Arial" charset="0"/>
                <a:cs typeface="Arial" charset="0"/>
              </a:rPr>
              <a:t>mM</a:t>
            </a:r>
            <a:r>
              <a:rPr lang="en-US" altLang="ko-KR" sz="900" dirty="0" smtClean="0">
                <a:latin typeface="Arial" charset="0"/>
                <a:ea typeface="Arial" charset="0"/>
                <a:cs typeface="Arial" charset="0"/>
              </a:rPr>
              <a:t> DTT current, *: TRPA1(B) did not show current responses sufficient for fitting and </a:t>
            </a:r>
            <a:r>
              <a:rPr lang="en-US" altLang="ko-KR" sz="900" smtClean="0">
                <a:latin typeface="Arial" charset="0"/>
                <a:ea typeface="Arial" charset="0"/>
                <a:cs typeface="Arial" charset="0"/>
              </a:rPr>
              <a:t>EC50 estimation.</a:t>
            </a:r>
            <a:endParaRPr lang="ko-KR" altLang="en-US" sz="9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9244848" y="10118"/>
            <a:ext cx="2215671" cy="2616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ko-KR" sz="1100" b="1" dirty="0" smtClean="0">
                <a:latin typeface="Arial" charset="0"/>
                <a:ea typeface="Arial" charset="0"/>
                <a:cs typeface="Arial" charset="0"/>
              </a:rPr>
              <a:t>+++ Relative response version</a:t>
            </a:r>
            <a:endParaRPr lang="ko-KR" alt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9252520" y="5144834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latin typeface="Arial" charset="0"/>
                <a:ea typeface="Arial" charset="0"/>
                <a:cs typeface="Arial" charset="0"/>
              </a:rPr>
              <a:t>NMM 0.1mM </a:t>
            </a:r>
            <a:r>
              <a:rPr lang="ko-KR" altLang="en-US" sz="1200" b="1" dirty="0">
                <a:latin typeface="Arial" charset="0"/>
                <a:ea typeface="Arial" charset="0"/>
                <a:cs typeface="Arial" charset="0"/>
              </a:rPr>
              <a:t>기준</a:t>
            </a:r>
            <a:endParaRPr lang="en-US" altLang="ko-KR" sz="1200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&lt;0.01: -</a:t>
            </a:r>
          </a:p>
          <a:p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0.01 to 0.2: </a:t>
            </a:r>
            <a:r>
              <a:rPr lang="en-US" altLang="ko-KR" sz="1200" b="1" dirty="0">
                <a:latin typeface="Arial" charset="0"/>
                <a:ea typeface="Arial" charset="0"/>
                <a:cs typeface="Arial" charset="0"/>
              </a:rPr>
              <a:t>+</a:t>
            </a:r>
          </a:p>
          <a:p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0.2 to 0.75 </a:t>
            </a:r>
            <a:r>
              <a:rPr lang="en-US" altLang="ko-KR" sz="1200" b="1" dirty="0">
                <a:latin typeface="Arial" charset="0"/>
                <a:ea typeface="Arial" charset="0"/>
                <a:cs typeface="Arial" charset="0"/>
              </a:rPr>
              <a:t>: ++</a:t>
            </a:r>
          </a:p>
          <a:p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&gt;0.75</a:t>
            </a:r>
            <a:r>
              <a:rPr lang="ko-KR" altLang="en-US" sz="12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ko-KR" sz="1200" b="1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altLang="ko-KR" sz="1200" b="1" dirty="0" smtClean="0">
                <a:latin typeface="Arial" charset="0"/>
                <a:ea typeface="Arial" charset="0"/>
                <a:cs typeface="Arial" charset="0"/>
              </a:rPr>
              <a:t>+++</a:t>
            </a:r>
            <a:endParaRPr lang="en-US" altLang="ko-KR" sz="12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2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377</Words>
  <Application>Microsoft Macintosh PowerPoint</Application>
  <PresentationFormat>화면 슬라이드 쇼(4:3)</PresentationFormat>
  <Paragraphs>137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Symbol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강경진</dc:creator>
  <cp:lastModifiedBy>강경진</cp:lastModifiedBy>
  <cp:revision>1</cp:revision>
  <dcterms:created xsi:type="dcterms:W3CDTF">2016-09-19T13:22:26Z</dcterms:created>
  <dcterms:modified xsi:type="dcterms:W3CDTF">2016-09-19T13:23:20Z</dcterms:modified>
</cp:coreProperties>
</file>