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tiff" ContentType="image/tiff"/>
  <Default Extension="emf" ContentType="image/x-emf"/>
  <Default Extension="rels" ContentType="application/vnd.openxmlformats-package.relationships+xml"/>
  <Default Extension="wdp" ContentType="image/vnd.ms-photo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</p:sldIdLst>
  <p:sldSz cx="6858000" cy="9144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62" d="100"/>
          <a:sy n="62" d="100"/>
        </p:scale>
        <p:origin x="-1584" y="-11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D4AD2-9565-E447-930C-1C954EBEE5DF}" type="datetimeFigureOut">
              <a:rPr lang="fr-FR" smtClean="0"/>
              <a:t>18/07/18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7D1900-57EB-934D-A758-FE123ABED8D7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183043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D4AD2-9565-E447-930C-1C954EBEE5DF}" type="datetimeFigureOut">
              <a:rPr lang="fr-FR" smtClean="0"/>
              <a:t>18/07/18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7D1900-57EB-934D-A758-FE123ABED8D7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579252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D4AD2-9565-E447-930C-1C954EBEE5DF}" type="datetimeFigureOut">
              <a:rPr lang="fr-FR" smtClean="0"/>
              <a:t>18/07/18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7D1900-57EB-934D-A758-FE123ABED8D7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226781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D4AD2-9565-E447-930C-1C954EBEE5DF}" type="datetimeFigureOut">
              <a:rPr lang="fr-FR" smtClean="0"/>
              <a:t>18/07/18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7D1900-57EB-934D-A758-FE123ABED8D7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464525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D4AD2-9565-E447-930C-1C954EBEE5DF}" type="datetimeFigureOut">
              <a:rPr lang="fr-FR" smtClean="0"/>
              <a:t>18/07/18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7D1900-57EB-934D-A758-FE123ABED8D7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95401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D4AD2-9565-E447-930C-1C954EBEE5DF}" type="datetimeFigureOut">
              <a:rPr lang="fr-FR" smtClean="0"/>
              <a:t>18/07/18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7D1900-57EB-934D-A758-FE123ABED8D7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463002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D4AD2-9565-E447-930C-1C954EBEE5DF}" type="datetimeFigureOut">
              <a:rPr lang="fr-FR" smtClean="0"/>
              <a:t>18/07/18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7D1900-57EB-934D-A758-FE123ABED8D7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838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D4AD2-9565-E447-930C-1C954EBEE5DF}" type="datetimeFigureOut">
              <a:rPr lang="fr-FR" smtClean="0"/>
              <a:t>18/07/18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7D1900-57EB-934D-A758-FE123ABED8D7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01037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D4AD2-9565-E447-930C-1C954EBEE5DF}" type="datetimeFigureOut">
              <a:rPr lang="fr-FR" smtClean="0"/>
              <a:t>18/07/18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7D1900-57EB-934D-A758-FE123ABED8D7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823648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D4AD2-9565-E447-930C-1C954EBEE5DF}" type="datetimeFigureOut">
              <a:rPr lang="fr-FR" smtClean="0"/>
              <a:t>18/07/18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7D1900-57EB-934D-A758-FE123ABED8D7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42393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D4AD2-9565-E447-930C-1C954EBEE5DF}" type="datetimeFigureOut">
              <a:rPr lang="fr-FR" smtClean="0"/>
              <a:t>18/07/18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7D1900-57EB-934D-A758-FE123ABED8D7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813124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6D4AD2-9565-E447-930C-1C954EBEE5DF}" type="datetimeFigureOut">
              <a:rPr lang="fr-FR" smtClean="0"/>
              <a:t>18/07/18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7D1900-57EB-934D-A758-FE123ABED8D7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783167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6" Type="http://schemas.openxmlformats.org/officeDocument/2006/relationships/image" Target="../media/image29.jpeg"/><Relationship Id="rId47" Type="http://schemas.microsoft.com/office/2007/relationships/hdphoto" Target="../media/hdphoto17.wdp"/><Relationship Id="rId48" Type="http://schemas.openxmlformats.org/officeDocument/2006/relationships/image" Target="../media/image30.jpeg"/><Relationship Id="rId49" Type="http://schemas.microsoft.com/office/2007/relationships/hdphoto" Target="../media/hdphoto18.wdp"/><Relationship Id="rId20" Type="http://schemas.microsoft.com/office/2007/relationships/hdphoto" Target="../media/hdphoto8.wdp"/><Relationship Id="rId21" Type="http://schemas.openxmlformats.org/officeDocument/2006/relationships/image" Target="../media/image12.jpeg"/><Relationship Id="rId22" Type="http://schemas.microsoft.com/office/2007/relationships/hdphoto" Target="../media/hdphoto9.wdp"/><Relationship Id="rId23" Type="http://schemas.openxmlformats.org/officeDocument/2006/relationships/image" Target="../media/image13.emf"/><Relationship Id="rId24" Type="http://schemas.openxmlformats.org/officeDocument/2006/relationships/image" Target="../media/image14.emf"/><Relationship Id="rId25" Type="http://schemas.openxmlformats.org/officeDocument/2006/relationships/image" Target="../media/image15.emf"/><Relationship Id="rId26" Type="http://schemas.openxmlformats.org/officeDocument/2006/relationships/image" Target="../media/image16.tiff"/><Relationship Id="rId27" Type="http://schemas.openxmlformats.org/officeDocument/2006/relationships/image" Target="../media/image17.emf"/><Relationship Id="rId28" Type="http://schemas.openxmlformats.org/officeDocument/2006/relationships/image" Target="../media/image18.tiff"/><Relationship Id="rId29" Type="http://schemas.openxmlformats.org/officeDocument/2006/relationships/image" Target="../media/image19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emf"/><Relationship Id="rId3" Type="http://schemas.openxmlformats.org/officeDocument/2006/relationships/image" Target="../media/image2.emf"/><Relationship Id="rId4" Type="http://schemas.openxmlformats.org/officeDocument/2006/relationships/image" Target="../media/image3.emf"/><Relationship Id="rId5" Type="http://schemas.openxmlformats.org/officeDocument/2006/relationships/image" Target="../media/image4.jpeg"/><Relationship Id="rId30" Type="http://schemas.openxmlformats.org/officeDocument/2006/relationships/image" Target="../media/image20.tiff"/><Relationship Id="rId31" Type="http://schemas.openxmlformats.org/officeDocument/2006/relationships/image" Target="../media/image21.tiff"/><Relationship Id="rId32" Type="http://schemas.openxmlformats.org/officeDocument/2006/relationships/image" Target="../media/image22.jpeg"/><Relationship Id="rId9" Type="http://schemas.openxmlformats.org/officeDocument/2006/relationships/image" Target="../media/image6.jpeg"/><Relationship Id="rId6" Type="http://schemas.microsoft.com/office/2007/relationships/hdphoto" Target="../media/hdphoto1.wdp"/><Relationship Id="rId7" Type="http://schemas.openxmlformats.org/officeDocument/2006/relationships/image" Target="../media/image5.jpeg"/><Relationship Id="rId8" Type="http://schemas.microsoft.com/office/2007/relationships/hdphoto" Target="../media/hdphoto2.wdp"/><Relationship Id="rId33" Type="http://schemas.microsoft.com/office/2007/relationships/hdphoto" Target="../media/hdphoto10.wdp"/><Relationship Id="rId34" Type="http://schemas.openxmlformats.org/officeDocument/2006/relationships/image" Target="../media/image23.jpeg"/><Relationship Id="rId35" Type="http://schemas.microsoft.com/office/2007/relationships/hdphoto" Target="../media/hdphoto11.wdp"/><Relationship Id="rId36" Type="http://schemas.openxmlformats.org/officeDocument/2006/relationships/image" Target="../media/image24.jpeg"/><Relationship Id="rId10" Type="http://schemas.microsoft.com/office/2007/relationships/hdphoto" Target="../media/hdphoto3.wdp"/><Relationship Id="rId11" Type="http://schemas.openxmlformats.org/officeDocument/2006/relationships/image" Target="../media/image7.jpeg"/><Relationship Id="rId12" Type="http://schemas.microsoft.com/office/2007/relationships/hdphoto" Target="../media/hdphoto4.wdp"/><Relationship Id="rId13" Type="http://schemas.openxmlformats.org/officeDocument/2006/relationships/image" Target="../media/image8.jpeg"/><Relationship Id="rId14" Type="http://schemas.microsoft.com/office/2007/relationships/hdphoto" Target="../media/hdphoto5.wdp"/><Relationship Id="rId15" Type="http://schemas.openxmlformats.org/officeDocument/2006/relationships/image" Target="../media/image9.jpeg"/><Relationship Id="rId16" Type="http://schemas.microsoft.com/office/2007/relationships/hdphoto" Target="../media/hdphoto6.wdp"/><Relationship Id="rId17" Type="http://schemas.openxmlformats.org/officeDocument/2006/relationships/image" Target="../media/image10.png"/><Relationship Id="rId18" Type="http://schemas.microsoft.com/office/2007/relationships/hdphoto" Target="../media/hdphoto7.wdp"/><Relationship Id="rId19" Type="http://schemas.openxmlformats.org/officeDocument/2006/relationships/image" Target="../media/image11.jpeg"/><Relationship Id="rId37" Type="http://schemas.microsoft.com/office/2007/relationships/hdphoto" Target="../media/hdphoto12.wdp"/><Relationship Id="rId38" Type="http://schemas.openxmlformats.org/officeDocument/2006/relationships/image" Target="../media/image25.jpeg"/><Relationship Id="rId39" Type="http://schemas.microsoft.com/office/2007/relationships/hdphoto" Target="../media/hdphoto13.wdp"/><Relationship Id="rId40" Type="http://schemas.openxmlformats.org/officeDocument/2006/relationships/image" Target="../media/image26.jpeg"/><Relationship Id="rId41" Type="http://schemas.microsoft.com/office/2007/relationships/hdphoto" Target="../media/hdphoto14.wdp"/><Relationship Id="rId42" Type="http://schemas.openxmlformats.org/officeDocument/2006/relationships/image" Target="../media/image27.jpeg"/><Relationship Id="rId43" Type="http://schemas.microsoft.com/office/2007/relationships/hdphoto" Target="../media/hdphoto15.wdp"/><Relationship Id="rId44" Type="http://schemas.openxmlformats.org/officeDocument/2006/relationships/image" Target="../media/image28.jpeg"/><Relationship Id="rId45" Type="http://schemas.microsoft.com/office/2007/relationships/hdphoto" Target="../media/hdphoto16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>
            <a:picLocks noChangeAspect="1"/>
          </p:cNvPicPr>
          <p:nvPr/>
        </p:nvPicPr>
        <p:blipFill rotWithShape="1">
          <a:blip r:embed="rId2"/>
          <a:srcRect b="65902"/>
          <a:stretch/>
        </p:blipFill>
        <p:spPr>
          <a:xfrm>
            <a:off x="4020363" y="7582042"/>
            <a:ext cx="2184400" cy="1338112"/>
          </a:xfrm>
          <a:prstGeom prst="rect">
            <a:avLst/>
          </a:prstGeom>
        </p:spPr>
      </p:pic>
      <p:pic>
        <p:nvPicPr>
          <p:cNvPr id="5" name="Image 4"/>
          <p:cNvPicPr>
            <a:picLocks noChangeAspect="1"/>
          </p:cNvPicPr>
          <p:nvPr/>
        </p:nvPicPr>
        <p:blipFill rotWithShape="1">
          <a:blip r:embed="rId3"/>
          <a:srcRect b="64440"/>
          <a:stretch/>
        </p:blipFill>
        <p:spPr>
          <a:xfrm>
            <a:off x="3840203" y="3533086"/>
            <a:ext cx="1431159" cy="1368000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/>
        </p:nvPicPr>
        <p:blipFill rotWithShape="1">
          <a:blip r:embed="rId4"/>
          <a:srcRect r="16879"/>
          <a:stretch/>
        </p:blipFill>
        <p:spPr>
          <a:xfrm>
            <a:off x="5580685" y="3545054"/>
            <a:ext cx="1277315" cy="1498600"/>
          </a:xfrm>
          <a:prstGeom prst="rect">
            <a:avLst/>
          </a:prstGeom>
        </p:spPr>
      </p:pic>
      <p:sp>
        <p:nvSpPr>
          <p:cNvPr id="7" name="TextBox 68"/>
          <p:cNvSpPr txBox="1">
            <a:spLocks noChangeArrowheads="1"/>
          </p:cNvSpPr>
          <p:nvPr/>
        </p:nvSpPr>
        <p:spPr bwMode="auto">
          <a:xfrm rot="16200000">
            <a:off x="4699168" y="4086332"/>
            <a:ext cx="1527055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000" dirty="0" err="1" smtClean="0">
                <a:latin typeface="Helvetica"/>
                <a:cs typeface="Helvetica"/>
              </a:rPr>
              <a:t>nmol</a:t>
            </a:r>
            <a:r>
              <a:rPr lang="en-US" sz="1000" dirty="0" smtClean="0">
                <a:latin typeface="Helvetica"/>
                <a:cs typeface="Helvetica"/>
              </a:rPr>
              <a:t> H</a:t>
            </a:r>
            <a:r>
              <a:rPr lang="en-US" sz="1000" baseline="-25000" dirty="0" smtClean="0">
                <a:latin typeface="Helvetica"/>
                <a:cs typeface="Helvetica"/>
              </a:rPr>
              <a:t>2</a:t>
            </a:r>
            <a:r>
              <a:rPr lang="en-US" sz="1000" dirty="0" smtClean="0">
                <a:latin typeface="Helvetica"/>
                <a:cs typeface="Helvetica"/>
              </a:rPr>
              <a:t>O</a:t>
            </a:r>
            <a:r>
              <a:rPr lang="en-US" sz="1000" baseline="-25000" dirty="0" smtClean="0">
                <a:latin typeface="Helvetica"/>
                <a:cs typeface="Helvetica"/>
              </a:rPr>
              <a:t>2</a:t>
            </a:r>
            <a:r>
              <a:rPr lang="en-US" sz="1000" dirty="0" smtClean="0">
                <a:latin typeface="Helvetica"/>
                <a:cs typeface="Helvetica"/>
              </a:rPr>
              <a:t>.h</a:t>
            </a:r>
            <a:r>
              <a:rPr lang="en-US" sz="1000" baseline="30000" dirty="0" smtClean="0">
                <a:latin typeface="Helvetica"/>
                <a:cs typeface="Helvetica"/>
              </a:rPr>
              <a:t>-1</a:t>
            </a:r>
            <a:r>
              <a:rPr lang="en-US" sz="1000" dirty="0" smtClean="0">
                <a:latin typeface="Helvetica"/>
                <a:cs typeface="Helvetica"/>
              </a:rPr>
              <a:t>.10</a:t>
            </a:r>
            <a:r>
              <a:rPr lang="en-US" sz="1000" baseline="30000" dirty="0" smtClean="0">
                <a:latin typeface="Helvetica"/>
                <a:cs typeface="Helvetica"/>
              </a:rPr>
              <a:t>5</a:t>
            </a:r>
            <a:r>
              <a:rPr lang="en-US" sz="1000" dirty="0" smtClean="0">
                <a:latin typeface="Helvetica"/>
                <a:cs typeface="Helvetica"/>
              </a:rPr>
              <a:t>cells</a:t>
            </a:r>
            <a:r>
              <a:rPr lang="en-US" sz="1000" baseline="30000" dirty="0" smtClean="0">
                <a:latin typeface="Helvetica"/>
                <a:cs typeface="Helvetica"/>
              </a:rPr>
              <a:t>-1</a:t>
            </a:r>
            <a:endParaRPr lang="en-US" sz="1000" baseline="30000" dirty="0">
              <a:latin typeface="Helvetica"/>
              <a:cs typeface="Helvetica"/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6166261" y="4095536"/>
            <a:ext cx="3443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 smtClean="0">
                <a:latin typeface="Helvetica"/>
                <a:cs typeface="Helvetica"/>
              </a:rPr>
              <a:t>**</a:t>
            </a:r>
            <a:endParaRPr lang="fr-FR" sz="1600" dirty="0">
              <a:latin typeface="Helvetica"/>
              <a:cs typeface="Helvetica"/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6446391" y="3818604"/>
            <a:ext cx="3443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 smtClean="0">
                <a:latin typeface="Helvetica"/>
                <a:cs typeface="Helvetica"/>
              </a:rPr>
              <a:t>**</a:t>
            </a:r>
            <a:endParaRPr lang="fr-FR" sz="1600" dirty="0">
              <a:latin typeface="Helvetica"/>
              <a:cs typeface="Helvetica"/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3544452" y="7473512"/>
            <a:ext cx="33422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b="1" dirty="0" smtClean="0">
                <a:latin typeface="Helvetica"/>
                <a:cs typeface="Helvetica"/>
              </a:rPr>
              <a:t>M</a:t>
            </a:r>
            <a:endParaRPr lang="fr-FR" sz="1400" b="1" dirty="0">
              <a:latin typeface="Helvetica"/>
              <a:cs typeface="Helvetica"/>
            </a:endParaRPr>
          </a:p>
        </p:txBody>
      </p:sp>
      <p:sp>
        <p:nvSpPr>
          <p:cNvPr id="11" name="ZoneTexte 10"/>
          <p:cNvSpPr txBox="1"/>
          <p:nvPr/>
        </p:nvSpPr>
        <p:spPr>
          <a:xfrm>
            <a:off x="-5734" y="-33802"/>
            <a:ext cx="32573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b="1" dirty="0" smtClean="0">
                <a:latin typeface="Helvetica"/>
                <a:cs typeface="Helvetica"/>
              </a:rPr>
              <a:t>A</a:t>
            </a:r>
            <a:endParaRPr lang="fr-FR" sz="1400" b="1" dirty="0">
              <a:latin typeface="Helvetica"/>
              <a:cs typeface="Helvetica"/>
            </a:endParaRPr>
          </a:p>
        </p:txBody>
      </p:sp>
      <p:sp>
        <p:nvSpPr>
          <p:cNvPr id="12" name="ZoneTexte 11"/>
          <p:cNvSpPr txBox="1"/>
          <p:nvPr/>
        </p:nvSpPr>
        <p:spPr>
          <a:xfrm>
            <a:off x="-5734" y="1886584"/>
            <a:ext cx="31432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b="1" dirty="0" smtClean="0">
                <a:latin typeface="Helvetica"/>
                <a:cs typeface="Helvetica"/>
              </a:rPr>
              <a:t>B</a:t>
            </a:r>
            <a:endParaRPr lang="fr-FR" sz="1400" b="1" dirty="0">
              <a:latin typeface="Helvetica"/>
              <a:cs typeface="Helvetica"/>
            </a:endParaRPr>
          </a:p>
        </p:txBody>
      </p:sp>
      <p:grpSp>
        <p:nvGrpSpPr>
          <p:cNvPr id="13" name="Grouper 12"/>
          <p:cNvGrpSpPr>
            <a:grpSpLocks noChangeAspect="1"/>
          </p:cNvGrpSpPr>
          <p:nvPr/>
        </p:nvGrpSpPr>
        <p:grpSpPr>
          <a:xfrm>
            <a:off x="2421206" y="-8265"/>
            <a:ext cx="1795748" cy="339885"/>
            <a:chOff x="3190433" y="21406"/>
            <a:chExt cx="1982700" cy="375267"/>
          </a:xfrm>
        </p:grpSpPr>
        <p:grpSp>
          <p:nvGrpSpPr>
            <p:cNvPr id="14" name="Grouper 13"/>
            <p:cNvGrpSpPr/>
            <p:nvPr/>
          </p:nvGrpSpPr>
          <p:grpSpPr>
            <a:xfrm>
              <a:off x="3554614" y="219562"/>
              <a:ext cx="1269722" cy="177111"/>
              <a:chOff x="6402434" y="5834823"/>
              <a:chExt cx="1269722" cy="177111"/>
            </a:xfrm>
          </p:grpSpPr>
          <p:sp>
            <p:nvSpPr>
              <p:cNvPr id="18" name="Rectangle 17"/>
              <p:cNvSpPr/>
              <p:nvPr/>
            </p:nvSpPr>
            <p:spPr>
              <a:xfrm>
                <a:off x="6506857" y="5834823"/>
                <a:ext cx="107996" cy="177111"/>
              </a:xfrm>
              <a:prstGeom prst="rect">
                <a:avLst/>
              </a:prstGeom>
              <a:solidFill>
                <a:schemeClr val="accent4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400"/>
              </a:p>
            </p:txBody>
          </p:sp>
          <p:sp>
            <p:nvSpPr>
              <p:cNvPr id="19" name="Rectangle 18"/>
              <p:cNvSpPr/>
              <p:nvPr/>
            </p:nvSpPr>
            <p:spPr>
              <a:xfrm>
                <a:off x="6719785" y="5834823"/>
                <a:ext cx="107996" cy="177111"/>
              </a:xfrm>
              <a:prstGeom prst="rect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400" dirty="0"/>
              </a:p>
            </p:txBody>
          </p:sp>
          <p:sp>
            <p:nvSpPr>
              <p:cNvPr id="20" name="Rectangle 19"/>
              <p:cNvSpPr/>
              <p:nvPr/>
            </p:nvSpPr>
            <p:spPr>
              <a:xfrm>
                <a:off x="6933781" y="5834823"/>
                <a:ext cx="107996" cy="177111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400"/>
              </a:p>
            </p:txBody>
          </p:sp>
          <p:sp>
            <p:nvSpPr>
              <p:cNvPr id="21" name="Rectangle 20"/>
              <p:cNvSpPr/>
              <p:nvPr/>
            </p:nvSpPr>
            <p:spPr>
              <a:xfrm>
                <a:off x="7144630" y="5834823"/>
                <a:ext cx="107996" cy="177111"/>
              </a:xfrm>
              <a:prstGeom prst="rect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400" dirty="0"/>
              </a:p>
            </p:txBody>
          </p:sp>
          <p:sp>
            <p:nvSpPr>
              <p:cNvPr id="22" name="Rectangle 21"/>
              <p:cNvSpPr/>
              <p:nvPr/>
            </p:nvSpPr>
            <p:spPr>
              <a:xfrm>
                <a:off x="7354882" y="5834823"/>
                <a:ext cx="107996" cy="177111"/>
              </a:xfrm>
              <a:prstGeom prst="rect">
                <a:avLst/>
              </a:prstGeom>
              <a:solidFill>
                <a:srgbClr val="C0504D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23" name="Rectangle 22"/>
              <p:cNvSpPr/>
              <p:nvPr/>
            </p:nvSpPr>
            <p:spPr>
              <a:xfrm>
                <a:off x="7564160" y="5834823"/>
                <a:ext cx="107996" cy="177111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24" name="Rectangle 23"/>
              <p:cNvSpPr/>
              <p:nvPr/>
            </p:nvSpPr>
            <p:spPr>
              <a:xfrm>
                <a:off x="6402434" y="5834823"/>
                <a:ext cx="107996" cy="177111"/>
              </a:xfrm>
              <a:prstGeom prst="rect">
                <a:avLst/>
              </a:prstGeom>
              <a:solidFill>
                <a:schemeClr val="accent4">
                  <a:lumMod val="50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400"/>
              </a:p>
            </p:txBody>
          </p:sp>
          <p:sp>
            <p:nvSpPr>
              <p:cNvPr id="25" name="Rectangle 24"/>
              <p:cNvSpPr/>
              <p:nvPr/>
            </p:nvSpPr>
            <p:spPr>
              <a:xfrm>
                <a:off x="6611789" y="5834823"/>
                <a:ext cx="107996" cy="177111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400"/>
              </a:p>
            </p:txBody>
          </p:sp>
          <p:sp>
            <p:nvSpPr>
              <p:cNvPr id="26" name="Rectangle 25"/>
              <p:cNvSpPr/>
              <p:nvPr/>
            </p:nvSpPr>
            <p:spPr>
              <a:xfrm>
                <a:off x="6827781" y="5834823"/>
                <a:ext cx="107996" cy="177111"/>
              </a:xfrm>
              <a:prstGeom prst="rect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400" dirty="0"/>
              </a:p>
            </p:txBody>
          </p:sp>
          <p:sp>
            <p:nvSpPr>
              <p:cNvPr id="27" name="Rectangle 26"/>
              <p:cNvSpPr/>
              <p:nvPr/>
            </p:nvSpPr>
            <p:spPr>
              <a:xfrm>
                <a:off x="7039117" y="5834823"/>
                <a:ext cx="107996" cy="177111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400"/>
              </a:p>
            </p:txBody>
          </p:sp>
          <p:sp>
            <p:nvSpPr>
              <p:cNvPr id="28" name="Rectangle 27"/>
              <p:cNvSpPr/>
              <p:nvPr/>
            </p:nvSpPr>
            <p:spPr>
              <a:xfrm>
                <a:off x="7251119" y="5834823"/>
                <a:ext cx="107996" cy="177111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dirty="0"/>
              </a:p>
            </p:txBody>
          </p:sp>
          <p:sp>
            <p:nvSpPr>
              <p:cNvPr id="29" name="Rectangle 28"/>
              <p:cNvSpPr/>
              <p:nvPr/>
            </p:nvSpPr>
            <p:spPr>
              <a:xfrm>
                <a:off x="7457783" y="5834823"/>
                <a:ext cx="107996" cy="177111"/>
              </a:xfrm>
              <a:prstGeom prst="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  <p:sp>
          <p:nvSpPr>
            <p:cNvPr id="15" name="ZoneTexte 14"/>
            <p:cNvSpPr txBox="1"/>
            <p:nvPr/>
          </p:nvSpPr>
          <p:spPr>
            <a:xfrm>
              <a:off x="3548623" y="21406"/>
              <a:ext cx="1179116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900" dirty="0" err="1" smtClean="0">
                  <a:latin typeface="Helvetica"/>
                  <a:cs typeface="Helvetica"/>
                </a:rPr>
                <a:t>Level</a:t>
              </a:r>
              <a:r>
                <a:rPr lang="fr-FR" sz="900" dirty="0" smtClean="0">
                  <a:latin typeface="Helvetica"/>
                  <a:cs typeface="Helvetica"/>
                </a:rPr>
                <a:t> of expression</a:t>
              </a:r>
            </a:p>
          </p:txBody>
        </p:sp>
        <p:sp>
          <p:nvSpPr>
            <p:cNvPr id="16" name="ZoneTexte 15"/>
            <p:cNvSpPr txBox="1"/>
            <p:nvPr/>
          </p:nvSpPr>
          <p:spPr>
            <a:xfrm>
              <a:off x="3190433" y="162164"/>
              <a:ext cx="402674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900" dirty="0" err="1" smtClean="0">
                  <a:latin typeface="Helvetica"/>
                  <a:cs typeface="Helvetica"/>
                </a:rPr>
                <a:t>Low</a:t>
              </a:r>
              <a:endParaRPr lang="fr-FR" sz="900" dirty="0" smtClean="0">
                <a:latin typeface="Helvetica"/>
                <a:cs typeface="Helvetica"/>
              </a:endParaRPr>
            </a:p>
          </p:txBody>
        </p:sp>
        <p:sp>
          <p:nvSpPr>
            <p:cNvPr id="17" name="ZoneTexte 16"/>
            <p:cNvSpPr txBox="1"/>
            <p:nvPr/>
          </p:nvSpPr>
          <p:spPr>
            <a:xfrm>
              <a:off x="4751096" y="162164"/>
              <a:ext cx="422037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900" dirty="0" smtClean="0">
                  <a:latin typeface="Helvetica"/>
                  <a:cs typeface="Helvetica"/>
                </a:rPr>
                <a:t>High</a:t>
              </a:r>
            </a:p>
          </p:txBody>
        </p:sp>
      </p:grpSp>
      <p:grpSp>
        <p:nvGrpSpPr>
          <p:cNvPr id="30" name="Grouper 29"/>
          <p:cNvGrpSpPr/>
          <p:nvPr/>
        </p:nvGrpSpPr>
        <p:grpSpPr>
          <a:xfrm>
            <a:off x="7658" y="222831"/>
            <a:ext cx="6753351" cy="1646566"/>
            <a:chOff x="7658" y="375234"/>
            <a:chExt cx="6753351" cy="1646566"/>
          </a:xfrm>
        </p:grpSpPr>
        <p:sp>
          <p:nvSpPr>
            <p:cNvPr id="31" name="ZoneTexte 30"/>
            <p:cNvSpPr txBox="1"/>
            <p:nvPr/>
          </p:nvSpPr>
          <p:spPr>
            <a:xfrm>
              <a:off x="23104" y="1790968"/>
              <a:ext cx="2523859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900" dirty="0" smtClean="0">
                  <a:latin typeface="Helvetica"/>
                  <a:cs typeface="Helvetica"/>
                </a:rPr>
                <a:t>NADH </a:t>
              </a:r>
              <a:r>
                <a:rPr lang="fr-FR" sz="900" dirty="0" err="1" smtClean="0">
                  <a:latin typeface="Helvetica"/>
                  <a:cs typeface="Helvetica"/>
                </a:rPr>
                <a:t>dehydrogenase</a:t>
              </a:r>
              <a:r>
                <a:rPr lang="fr-FR" sz="900" dirty="0" smtClean="0">
                  <a:latin typeface="Helvetica"/>
                  <a:cs typeface="Helvetica"/>
                </a:rPr>
                <a:t> (</a:t>
              </a:r>
              <a:r>
                <a:rPr lang="fr-FR" sz="900" dirty="0" err="1" smtClean="0">
                  <a:latin typeface="Helvetica"/>
                  <a:cs typeface="Helvetica"/>
                </a:rPr>
                <a:t>Ubiquinone</a:t>
              </a:r>
              <a:r>
                <a:rPr lang="fr-FR" sz="900" dirty="0" smtClean="0">
                  <a:latin typeface="Helvetica"/>
                  <a:cs typeface="Helvetica"/>
                </a:rPr>
                <a:t>)</a:t>
              </a:r>
            </a:p>
          </p:txBody>
        </p:sp>
        <p:sp>
          <p:nvSpPr>
            <p:cNvPr id="32" name="ZoneTexte 31"/>
            <p:cNvSpPr txBox="1"/>
            <p:nvPr/>
          </p:nvSpPr>
          <p:spPr>
            <a:xfrm>
              <a:off x="2300611" y="1790968"/>
              <a:ext cx="2063651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900" dirty="0" smtClean="0">
                  <a:latin typeface="Helvetica"/>
                  <a:cs typeface="Helvetica"/>
                </a:rPr>
                <a:t>ATP </a:t>
              </a:r>
              <a:r>
                <a:rPr lang="fr-FR" sz="900" dirty="0" err="1" smtClean="0">
                  <a:latin typeface="Helvetica"/>
                  <a:cs typeface="Helvetica"/>
                </a:rPr>
                <a:t>synthase</a:t>
              </a:r>
              <a:r>
                <a:rPr lang="fr-FR" sz="900" dirty="0" smtClean="0">
                  <a:latin typeface="Helvetica"/>
                  <a:cs typeface="Helvetica"/>
                </a:rPr>
                <a:t> F1 </a:t>
              </a:r>
              <a:r>
                <a:rPr lang="fr-FR" sz="900" dirty="0" err="1" smtClean="0">
                  <a:latin typeface="Helvetica"/>
                  <a:cs typeface="Helvetica"/>
                </a:rPr>
                <a:t>complex</a:t>
              </a:r>
              <a:endParaRPr lang="fr-FR" sz="900" dirty="0" smtClean="0">
                <a:latin typeface="Helvetica"/>
                <a:cs typeface="Helvetica"/>
              </a:endParaRPr>
            </a:p>
          </p:txBody>
        </p:sp>
        <p:sp>
          <p:nvSpPr>
            <p:cNvPr id="33" name="ZoneTexte 32"/>
            <p:cNvSpPr txBox="1"/>
            <p:nvPr/>
          </p:nvSpPr>
          <p:spPr>
            <a:xfrm>
              <a:off x="4237150" y="1790968"/>
              <a:ext cx="2523859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900" dirty="0" smtClean="0">
                  <a:latin typeface="Helvetica"/>
                  <a:cs typeface="Helvetica"/>
                </a:rPr>
                <a:t>Mitochondrial ribosomal </a:t>
              </a:r>
              <a:r>
                <a:rPr lang="fr-FR" sz="900" dirty="0" err="1" smtClean="0">
                  <a:latin typeface="Helvetica"/>
                  <a:cs typeface="Helvetica"/>
                </a:rPr>
                <a:t>proteins</a:t>
              </a:r>
              <a:endParaRPr lang="fr-FR" sz="900" dirty="0" smtClean="0">
                <a:latin typeface="Helvetica"/>
                <a:cs typeface="Helvetica"/>
              </a:endParaRPr>
            </a:p>
          </p:txBody>
        </p:sp>
        <p:grpSp>
          <p:nvGrpSpPr>
            <p:cNvPr id="34" name="Grouper 33"/>
            <p:cNvGrpSpPr/>
            <p:nvPr/>
          </p:nvGrpSpPr>
          <p:grpSpPr>
            <a:xfrm>
              <a:off x="7658" y="880503"/>
              <a:ext cx="230832" cy="961814"/>
              <a:chOff x="39408" y="880503"/>
              <a:chExt cx="230832" cy="961814"/>
            </a:xfrm>
          </p:grpSpPr>
          <p:sp>
            <p:nvSpPr>
              <p:cNvPr id="396" name="ZoneTexte 395"/>
              <p:cNvSpPr txBox="1"/>
              <p:nvPr/>
            </p:nvSpPr>
            <p:spPr>
              <a:xfrm rot="16200000">
                <a:off x="-8095" y="1563983"/>
                <a:ext cx="325837" cy="23083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 anchor="ctr">
                <a:spAutoFit/>
              </a:bodyPr>
              <a:lstStyle/>
              <a:p>
                <a:pPr algn="ctr"/>
                <a:r>
                  <a:rPr lang="fr-FR" sz="900" dirty="0" smtClean="0">
                    <a:solidFill>
                      <a:srgbClr val="000000"/>
                    </a:solidFill>
                    <a:latin typeface="Helvetica"/>
                    <a:cs typeface="Helvetica"/>
                  </a:rPr>
                  <a:t>Ad</a:t>
                </a:r>
                <a:endParaRPr lang="fr-FR" sz="900" dirty="0">
                  <a:solidFill>
                    <a:srgbClr val="000000"/>
                  </a:solidFill>
                  <a:latin typeface="Helvetica"/>
                  <a:cs typeface="Helvetica"/>
                </a:endParaRPr>
              </a:p>
            </p:txBody>
          </p:sp>
          <p:sp>
            <p:nvSpPr>
              <p:cNvPr id="397" name="ZoneTexte 396"/>
              <p:cNvSpPr txBox="1"/>
              <p:nvPr/>
            </p:nvSpPr>
            <p:spPr>
              <a:xfrm rot="16200000">
                <a:off x="-8095" y="1260922"/>
                <a:ext cx="325837" cy="23083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 anchor="ctr">
                <a:spAutoFit/>
              </a:bodyPr>
              <a:lstStyle/>
              <a:p>
                <a:pPr algn="ctr"/>
                <a:r>
                  <a:rPr lang="fr-FR" sz="900" dirty="0" smtClean="0">
                    <a:solidFill>
                      <a:srgbClr val="000000"/>
                    </a:solidFill>
                    <a:latin typeface="Helvetica"/>
                    <a:cs typeface="Helvetica"/>
                  </a:rPr>
                  <a:t>P7</a:t>
                </a:r>
                <a:endParaRPr lang="fr-FR" sz="900" dirty="0">
                  <a:solidFill>
                    <a:srgbClr val="000000"/>
                  </a:solidFill>
                  <a:latin typeface="Helvetica"/>
                  <a:cs typeface="Helvetica"/>
                </a:endParaRPr>
              </a:p>
            </p:txBody>
          </p:sp>
          <p:sp>
            <p:nvSpPr>
              <p:cNvPr id="398" name="ZoneTexte 397"/>
              <p:cNvSpPr txBox="1"/>
              <p:nvPr/>
            </p:nvSpPr>
            <p:spPr>
              <a:xfrm rot="16200000">
                <a:off x="-62061" y="981972"/>
                <a:ext cx="433770" cy="23083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 anchor="ctr">
                <a:spAutoFit/>
              </a:bodyPr>
              <a:lstStyle/>
              <a:p>
                <a:pPr algn="ctr"/>
                <a:r>
                  <a:rPr lang="fr-FR" sz="900" i="1" dirty="0" smtClean="0">
                    <a:solidFill>
                      <a:srgbClr val="000000"/>
                    </a:solidFill>
                    <a:latin typeface="Helvetica"/>
                    <a:cs typeface="Helvetica"/>
                  </a:rPr>
                  <a:t>mdx</a:t>
                </a:r>
                <a:endParaRPr lang="fr-FR" sz="900" i="1" dirty="0">
                  <a:solidFill>
                    <a:srgbClr val="000000"/>
                  </a:solidFill>
                  <a:latin typeface="Helvetica"/>
                  <a:cs typeface="Helvetica"/>
                </a:endParaRPr>
              </a:p>
            </p:txBody>
          </p:sp>
        </p:grpSp>
        <p:sp>
          <p:nvSpPr>
            <p:cNvPr id="35" name="ZoneTexte 34"/>
            <p:cNvSpPr txBox="1"/>
            <p:nvPr/>
          </p:nvSpPr>
          <p:spPr>
            <a:xfrm rot="16200000">
              <a:off x="5960" y="602427"/>
              <a:ext cx="556838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900" dirty="0" smtClean="0">
                  <a:latin typeface="Helvetica"/>
                  <a:cs typeface="Helvetica"/>
                </a:rPr>
                <a:t>Ndufa5 </a:t>
              </a:r>
            </a:p>
          </p:txBody>
        </p:sp>
        <p:sp>
          <p:nvSpPr>
            <p:cNvPr id="36" name="ZoneTexte 35"/>
            <p:cNvSpPr txBox="1"/>
            <p:nvPr/>
          </p:nvSpPr>
          <p:spPr>
            <a:xfrm rot="16200000">
              <a:off x="174322" y="602427"/>
              <a:ext cx="556838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900" dirty="0" smtClean="0">
                  <a:latin typeface="Helvetica"/>
                  <a:cs typeface="Helvetica"/>
                </a:rPr>
                <a:t>Ndufa6</a:t>
              </a:r>
            </a:p>
          </p:txBody>
        </p:sp>
        <p:sp>
          <p:nvSpPr>
            <p:cNvPr id="37" name="ZoneTexte 36"/>
            <p:cNvSpPr txBox="1"/>
            <p:nvPr/>
          </p:nvSpPr>
          <p:spPr>
            <a:xfrm rot="16200000">
              <a:off x="478952" y="570332"/>
              <a:ext cx="621027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900" dirty="0" smtClean="0">
                  <a:latin typeface="Helvetica"/>
                  <a:cs typeface="Helvetica"/>
                </a:rPr>
                <a:t>Ndufa10</a:t>
              </a:r>
            </a:p>
          </p:txBody>
        </p:sp>
        <p:sp>
          <p:nvSpPr>
            <p:cNvPr id="38" name="ZoneTexte 37"/>
            <p:cNvSpPr txBox="1"/>
            <p:nvPr/>
          </p:nvSpPr>
          <p:spPr>
            <a:xfrm rot="16200000">
              <a:off x="342684" y="602427"/>
              <a:ext cx="556838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900" dirty="0" smtClean="0">
                  <a:latin typeface="Helvetica"/>
                  <a:cs typeface="Helvetica"/>
                </a:rPr>
                <a:t>Ndufa9</a:t>
              </a:r>
            </a:p>
          </p:txBody>
        </p:sp>
        <p:sp>
          <p:nvSpPr>
            <p:cNvPr id="39" name="ZoneTexte 38"/>
            <p:cNvSpPr txBox="1"/>
            <p:nvPr/>
          </p:nvSpPr>
          <p:spPr>
            <a:xfrm rot="16200000">
              <a:off x="679408" y="602427"/>
              <a:ext cx="556838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900" dirty="0" smtClean="0">
                  <a:latin typeface="Helvetica"/>
                  <a:cs typeface="Helvetica"/>
                </a:rPr>
                <a:t>Ndufb2 </a:t>
              </a:r>
            </a:p>
          </p:txBody>
        </p:sp>
        <p:sp>
          <p:nvSpPr>
            <p:cNvPr id="40" name="ZoneTexte 39"/>
            <p:cNvSpPr txBox="1"/>
            <p:nvPr/>
          </p:nvSpPr>
          <p:spPr>
            <a:xfrm rot="16200000">
              <a:off x="847770" y="602426"/>
              <a:ext cx="556838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900" dirty="0" smtClean="0">
                  <a:latin typeface="Helvetica"/>
                  <a:cs typeface="Helvetica"/>
                </a:rPr>
                <a:t>Ndufb3 </a:t>
              </a:r>
            </a:p>
          </p:txBody>
        </p:sp>
        <p:sp>
          <p:nvSpPr>
            <p:cNvPr id="41" name="ZoneTexte 40"/>
            <p:cNvSpPr txBox="1"/>
            <p:nvPr/>
          </p:nvSpPr>
          <p:spPr>
            <a:xfrm rot="16200000">
              <a:off x="1184494" y="602427"/>
              <a:ext cx="556838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900" dirty="0" smtClean="0">
                  <a:latin typeface="Helvetica"/>
                  <a:cs typeface="Helvetica"/>
                </a:rPr>
                <a:t>Ndufb7</a:t>
              </a:r>
            </a:p>
          </p:txBody>
        </p:sp>
        <p:sp>
          <p:nvSpPr>
            <p:cNvPr id="42" name="ZoneTexte 41"/>
            <p:cNvSpPr txBox="1"/>
            <p:nvPr/>
          </p:nvSpPr>
          <p:spPr>
            <a:xfrm rot="16200000">
              <a:off x="1016132" y="602426"/>
              <a:ext cx="556838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900" dirty="0" smtClean="0">
                  <a:latin typeface="Helvetica"/>
                  <a:cs typeface="Helvetica"/>
                </a:rPr>
                <a:t>Ndufb5</a:t>
              </a:r>
            </a:p>
          </p:txBody>
        </p:sp>
        <p:sp>
          <p:nvSpPr>
            <p:cNvPr id="43" name="ZoneTexte 42"/>
            <p:cNvSpPr txBox="1"/>
            <p:nvPr/>
          </p:nvSpPr>
          <p:spPr>
            <a:xfrm rot="16200000">
              <a:off x="1861183" y="605667"/>
              <a:ext cx="550357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900" dirty="0" smtClean="0">
                  <a:latin typeface="Helvetica"/>
                  <a:cs typeface="Helvetica"/>
                </a:rPr>
                <a:t>Ndufs4 </a:t>
              </a:r>
            </a:p>
          </p:txBody>
        </p:sp>
        <p:sp>
          <p:nvSpPr>
            <p:cNvPr id="44" name="ZoneTexte 43"/>
            <p:cNvSpPr txBox="1"/>
            <p:nvPr/>
          </p:nvSpPr>
          <p:spPr>
            <a:xfrm rot="16200000">
              <a:off x="1683184" y="596030"/>
              <a:ext cx="569631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900" dirty="0" smtClean="0">
                  <a:latin typeface="Helvetica"/>
                  <a:cs typeface="Helvetica"/>
                </a:rPr>
                <a:t>NdufS2 </a:t>
              </a:r>
            </a:p>
          </p:txBody>
        </p:sp>
        <p:sp>
          <p:nvSpPr>
            <p:cNvPr id="45" name="ZoneTexte 44"/>
            <p:cNvSpPr txBox="1"/>
            <p:nvPr/>
          </p:nvSpPr>
          <p:spPr>
            <a:xfrm rot="16200000">
              <a:off x="1524459" y="605667"/>
              <a:ext cx="550357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900" dirty="0" smtClean="0">
                  <a:latin typeface="Helvetica"/>
                  <a:cs typeface="Helvetica"/>
                </a:rPr>
                <a:t>Ndufc1</a:t>
              </a:r>
            </a:p>
          </p:txBody>
        </p:sp>
        <p:sp>
          <p:nvSpPr>
            <p:cNvPr id="46" name="ZoneTexte 45"/>
            <p:cNvSpPr txBox="1"/>
            <p:nvPr/>
          </p:nvSpPr>
          <p:spPr>
            <a:xfrm rot="16200000">
              <a:off x="1352856" y="602427"/>
              <a:ext cx="556838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900" dirty="0" smtClean="0">
                  <a:latin typeface="Helvetica"/>
                  <a:cs typeface="Helvetica"/>
                </a:rPr>
                <a:t>Ndufb9</a:t>
              </a:r>
            </a:p>
          </p:txBody>
        </p:sp>
        <p:sp>
          <p:nvSpPr>
            <p:cNvPr id="47" name="ZoneTexte 46"/>
            <p:cNvSpPr txBox="1"/>
            <p:nvPr/>
          </p:nvSpPr>
          <p:spPr>
            <a:xfrm rot="16200000">
              <a:off x="2029545" y="605667"/>
              <a:ext cx="550357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900" dirty="0" smtClean="0">
                  <a:latin typeface="Helvetica"/>
                  <a:cs typeface="Helvetica"/>
                </a:rPr>
                <a:t>Ndufs7</a:t>
              </a:r>
            </a:p>
          </p:txBody>
        </p:sp>
        <p:sp>
          <p:nvSpPr>
            <p:cNvPr id="48" name="Rectangle 47"/>
            <p:cNvSpPr/>
            <p:nvPr/>
          </p:nvSpPr>
          <p:spPr>
            <a:xfrm rot="16200000">
              <a:off x="231909" y="915307"/>
              <a:ext cx="107996" cy="177111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9" name="Rectangle 48"/>
            <p:cNvSpPr/>
            <p:nvPr/>
          </p:nvSpPr>
          <p:spPr>
            <a:xfrm rot="16200000">
              <a:off x="403615" y="915307"/>
              <a:ext cx="107996" cy="177111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400" dirty="0"/>
            </a:p>
          </p:txBody>
        </p:sp>
        <p:sp>
          <p:nvSpPr>
            <p:cNvPr id="50" name="Rectangle 49"/>
            <p:cNvSpPr/>
            <p:nvPr/>
          </p:nvSpPr>
          <p:spPr>
            <a:xfrm rot="16200000">
              <a:off x="566380" y="915307"/>
              <a:ext cx="107996" cy="177111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400" dirty="0"/>
            </a:p>
          </p:txBody>
        </p:sp>
        <p:sp>
          <p:nvSpPr>
            <p:cNvPr id="51" name="Rectangle 50"/>
            <p:cNvSpPr/>
            <p:nvPr/>
          </p:nvSpPr>
          <p:spPr>
            <a:xfrm rot="16200000">
              <a:off x="736007" y="915307"/>
              <a:ext cx="107996" cy="177111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400"/>
            </a:p>
          </p:txBody>
        </p:sp>
        <p:sp>
          <p:nvSpPr>
            <p:cNvPr id="52" name="Rectangle 51"/>
            <p:cNvSpPr/>
            <p:nvPr/>
          </p:nvSpPr>
          <p:spPr>
            <a:xfrm rot="16200000">
              <a:off x="905853" y="915307"/>
              <a:ext cx="107996" cy="177111"/>
            </a:xfrm>
            <a:prstGeom prst="rect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400" dirty="0"/>
            </a:p>
          </p:txBody>
        </p:sp>
        <p:sp>
          <p:nvSpPr>
            <p:cNvPr id="53" name="Rectangle 52"/>
            <p:cNvSpPr/>
            <p:nvPr/>
          </p:nvSpPr>
          <p:spPr>
            <a:xfrm rot="16200000">
              <a:off x="1075741" y="915307"/>
              <a:ext cx="107996" cy="177111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400" dirty="0"/>
            </a:p>
          </p:txBody>
        </p:sp>
        <p:sp>
          <p:nvSpPr>
            <p:cNvPr id="54" name="Rectangle 53"/>
            <p:cNvSpPr/>
            <p:nvPr/>
          </p:nvSpPr>
          <p:spPr>
            <a:xfrm rot="16200000">
              <a:off x="1242957" y="915307"/>
              <a:ext cx="107996" cy="177111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400"/>
            </a:p>
          </p:txBody>
        </p:sp>
        <p:sp>
          <p:nvSpPr>
            <p:cNvPr id="55" name="Rectangle 54"/>
            <p:cNvSpPr/>
            <p:nvPr/>
          </p:nvSpPr>
          <p:spPr>
            <a:xfrm rot="16200000">
              <a:off x="1412328" y="915307"/>
              <a:ext cx="107996" cy="177111"/>
            </a:xfrm>
            <a:prstGeom prst="rect">
              <a:avLst/>
            </a:prstGeom>
            <a:solidFill>
              <a:srgbClr val="C0504D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6" name="Rectangle 55"/>
            <p:cNvSpPr/>
            <p:nvPr/>
          </p:nvSpPr>
          <p:spPr>
            <a:xfrm rot="16200000">
              <a:off x="1580312" y="915307"/>
              <a:ext cx="107996" cy="177111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400" dirty="0"/>
            </a:p>
          </p:txBody>
        </p:sp>
        <p:sp>
          <p:nvSpPr>
            <p:cNvPr id="57" name="Rectangle 56"/>
            <p:cNvSpPr/>
            <p:nvPr/>
          </p:nvSpPr>
          <p:spPr>
            <a:xfrm rot="16200000">
              <a:off x="1750644" y="915307"/>
              <a:ext cx="107996" cy="177111"/>
            </a:xfrm>
            <a:prstGeom prst="rect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8" name="Rectangle 57"/>
            <p:cNvSpPr/>
            <p:nvPr/>
          </p:nvSpPr>
          <p:spPr>
            <a:xfrm rot="16200000">
              <a:off x="1925698" y="915307"/>
              <a:ext cx="107996" cy="177111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400"/>
            </a:p>
          </p:txBody>
        </p:sp>
        <p:sp>
          <p:nvSpPr>
            <p:cNvPr id="59" name="Rectangle 58"/>
            <p:cNvSpPr/>
            <p:nvPr/>
          </p:nvSpPr>
          <p:spPr>
            <a:xfrm rot="16200000">
              <a:off x="231909" y="1698851"/>
              <a:ext cx="107996" cy="177111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400"/>
            </a:p>
          </p:txBody>
        </p:sp>
        <p:sp>
          <p:nvSpPr>
            <p:cNvPr id="60" name="Rectangle 59"/>
            <p:cNvSpPr/>
            <p:nvPr/>
          </p:nvSpPr>
          <p:spPr>
            <a:xfrm rot="16200000">
              <a:off x="403615" y="1698851"/>
              <a:ext cx="107996" cy="177111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400"/>
            </a:p>
          </p:txBody>
        </p:sp>
        <p:sp>
          <p:nvSpPr>
            <p:cNvPr id="61" name="Rectangle 60"/>
            <p:cNvSpPr/>
            <p:nvPr/>
          </p:nvSpPr>
          <p:spPr>
            <a:xfrm rot="16200000">
              <a:off x="566380" y="1698851"/>
              <a:ext cx="107996" cy="177111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400"/>
            </a:p>
          </p:txBody>
        </p:sp>
        <p:sp>
          <p:nvSpPr>
            <p:cNvPr id="62" name="Rectangle 61"/>
            <p:cNvSpPr/>
            <p:nvPr/>
          </p:nvSpPr>
          <p:spPr>
            <a:xfrm rot="16200000">
              <a:off x="736007" y="1698851"/>
              <a:ext cx="107996" cy="177111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400"/>
            </a:p>
          </p:txBody>
        </p:sp>
        <p:sp>
          <p:nvSpPr>
            <p:cNvPr id="63" name="Rectangle 62"/>
            <p:cNvSpPr/>
            <p:nvPr/>
          </p:nvSpPr>
          <p:spPr>
            <a:xfrm rot="16200000">
              <a:off x="905853" y="1698851"/>
              <a:ext cx="107996" cy="177111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400"/>
            </a:p>
          </p:txBody>
        </p:sp>
        <p:sp>
          <p:nvSpPr>
            <p:cNvPr id="64" name="Rectangle 63"/>
            <p:cNvSpPr/>
            <p:nvPr/>
          </p:nvSpPr>
          <p:spPr>
            <a:xfrm rot="16200000">
              <a:off x="1075741" y="1698851"/>
              <a:ext cx="107996" cy="177111"/>
            </a:xfrm>
            <a:prstGeom prst="rect">
              <a:avLst/>
            </a:prstGeom>
            <a:solidFill>
              <a:schemeClr val="accent4">
                <a:lumMod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400"/>
            </a:p>
          </p:txBody>
        </p:sp>
        <p:sp>
          <p:nvSpPr>
            <p:cNvPr id="65" name="Rectangle 64"/>
            <p:cNvSpPr/>
            <p:nvPr/>
          </p:nvSpPr>
          <p:spPr>
            <a:xfrm rot="16200000">
              <a:off x="1242957" y="1698851"/>
              <a:ext cx="107996" cy="177111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400"/>
            </a:p>
          </p:txBody>
        </p:sp>
        <p:sp>
          <p:nvSpPr>
            <p:cNvPr id="66" name="Rectangle 65"/>
            <p:cNvSpPr/>
            <p:nvPr/>
          </p:nvSpPr>
          <p:spPr>
            <a:xfrm rot="16200000">
              <a:off x="1412328" y="1698851"/>
              <a:ext cx="107996" cy="1771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400"/>
            </a:p>
          </p:txBody>
        </p:sp>
        <p:sp>
          <p:nvSpPr>
            <p:cNvPr id="67" name="Rectangle 66"/>
            <p:cNvSpPr/>
            <p:nvPr/>
          </p:nvSpPr>
          <p:spPr>
            <a:xfrm rot="16200000">
              <a:off x="1580312" y="1698851"/>
              <a:ext cx="107996" cy="177111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400"/>
            </a:p>
          </p:txBody>
        </p:sp>
        <p:sp>
          <p:nvSpPr>
            <p:cNvPr id="68" name="Rectangle 67"/>
            <p:cNvSpPr/>
            <p:nvPr/>
          </p:nvSpPr>
          <p:spPr>
            <a:xfrm rot="16200000">
              <a:off x="1750644" y="1698851"/>
              <a:ext cx="107996" cy="1771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400"/>
            </a:p>
          </p:txBody>
        </p:sp>
        <p:sp>
          <p:nvSpPr>
            <p:cNvPr id="69" name="Rectangle 68"/>
            <p:cNvSpPr/>
            <p:nvPr/>
          </p:nvSpPr>
          <p:spPr>
            <a:xfrm rot="16200000">
              <a:off x="1925698" y="1698851"/>
              <a:ext cx="107996" cy="1771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400"/>
            </a:p>
          </p:txBody>
        </p:sp>
        <p:sp>
          <p:nvSpPr>
            <p:cNvPr id="70" name="Rectangle 69"/>
            <p:cNvSpPr/>
            <p:nvPr/>
          </p:nvSpPr>
          <p:spPr>
            <a:xfrm rot="16200000">
              <a:off x="2092914" y="1698851"/>
              <a:ext cx="107996" cy="177111"/>
            </a:xfrm>
            <a:prstGeom prst="rect">
              <a:avLst/>
            </a:prstGeom>
            <a:solidFill>
              <a:schemeClr val="accent4">
                <a:lumMod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400"/>
            </a:p>
          </p:txBody>
        </p:sp>
        <p:sp>
          <p:nvSpPr>
            <p:cNvPr id="71" name="Rectangle 70"/>
            <p:cNvSpPr/>
            <p:nvPr/>
          </p:nvSpPr>
          <p:spPr>
            <a:xfrm rot="16200000">
              <a:off x="231909" y="1606053"/>
              <a:ext cx="107996" cy="1771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400"/>
            </a:p>
          </p:txBody>
        </p:sp>
        <p:sp>
          <p:nvSpPr>
            <p:cNvPr id="72" name="Rectangle 71"/>
            <p:cNvSpPr/>
            <p:nvPr/>
          </p:nvSpPr>
          <p:spPr>
            <a:xfrm rot="16200000">
              <a:off x="403615" y="1606053"/>
              <a:ext cx="107996" cy="177111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400"/>
            </a:p>
          </p:txBody>
        </p:sp>
        <p:sp>
          <p:nvSpPr>
            <p:cNvPr id="73" name="Rectangle 72"/>
            <p:cNvSpPr/>
            <p:nvPr/>
          </p:nvSpPr>
          <p:spPr>
            <a:xfrm rot="16200000">
              <a:off x="566380" y="1606053"/>
              <a:ext cx="107996" cy="1771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400"/>
            </a:p>
          </p:txBody>
        </p:sp>
        <p:sp>
          <p:nvSpPr>
            <p:cNvPr id="74" name="Rectangle 73"/>
            <p:cNvSpPr/>
            <p:nvPr/>
          </p:nvSpPr>
          <p:spPr>
            <a:xfrm rot="16200000">
              <a:off x="736007" y="1606053"/>
              <a:ext cx="107996" cy="177111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400"/>
            </a:p>
          </p:txBody>
        </p:sp>
        <p:sp>
          <p:nvSpPr>
            <p:cNvPr id="75" name="Rectangle 74"/>
            <p:cNvSpPr/>
            <p:nvPr/>
          </p:nvSpPr>
          <p:spPr>
            <a:xfrm rot="16200000">
              <a:off x="905853" y="1606053"/>
              <a:ext cx="107996" cy="177111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400"/>
            </a:p>
          </p:txBody>
        </p:sp>
        <p:sp>
          <p:nvSpPr>
            <p:cNvPr id="76" name="Rectangle 75"/>
            <p:cNvSpPr/>
            <p:nvPr/>
          </p:nvSpPr>
          <p:spPr>
            <a:xfrm rot="16200000">
              <a:off x="1075741" y="1606053"/>
              <a:ext cx="107996" cy="177111"/>
            </a:xfrm>
            <a:prstGeom prst="rect">
              <a:avLst/>
            </a:prstGeom>
            <a:solidFill>
              <a:schemeClr val="accent4">
                <a:lumMod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400"/>
            </a:p>
          </p:txBody>
        </p:sp>
        <p:sp>
          <p:nvSpPr>
            <p:cNvPr id="77" name="Rectangle 76"/>
            <p:cNvSpPr/>
            <p:nvPr/>
          </p:nvSpPr>
          <p:spPr>
            <a:xfrm rot="16200000">
              <a:off x="1242957" y="1606053"/>
              <a:ext cx="107996" cy="177111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400"/>
            </a:p>
          </p:txBody>
        </p:sp>
        <p:sp>
          <p:nvSpPr>
            <p:cNvPr id="78" name="Rectangle 77"/>
            <p:cNvSpPr/>
            <p:nvPr/>
          </p:nvSpPr>
          <p:spPr>
            <a:xfrm rot="16200000">
              <a:off x="1412328" y="1606053"/>
              <a:ext cx="107996" cy="1771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400"/>
            </a:p>
          </p:txBody>
        </p:sp>
        <p:sp>
          <p:nvSpPr>
            <p:cNvPr id="79" name="Rectangle 78"/>
            <p:cNvSpPr/>
            <p:nvPr/>
          </p:nvSpPr>
          <p:spPr>
            <a:xfrm rot="16200000">
              <a:off x="1580312" y="1606053"/>
              <a:ext cx="107996" cy="177111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400"/>
            </a:p>
          </p:txBody>
        </p:sp>
        <p:sp>
          <p:nvSpPr>
            <p:cNvPr id="80" name="Rectangle 79"/>
            <p:cNvSpPr/>
            <p:nvPr/>
          </p:nvSpPr>
          <p:spPr>
            <a:xfrm rot="16200000">
              <a:off x="1750644" y="1606053"/>
              <a:ext cx="107996" cy="177111"/>
            </a:xfrm>
            <a:prstGeom prst="rect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400" dirty="0"/>
            </a:p>
          </p:txBody>
        </p:sp>
        <p:sp>
          <p:nvSpPr>
            <p:cNvPr id="81" name="Rectangle 80"/>
            <p:cNvSpPr/>
            <p:nvPr/>
          </p:nvSpPr>
          <p:spPr>
            <a:xfrm rot="16200000">
              <a:off x="1925698" y="1606053"/>
              <a:ext cx="107996" cy="1771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400"/>
            </a:p>
          </p:txBody>
        </p:sp>
        <p:sp>
          <p:nvSpPr>
            <p:cNvPr id="82" name="Rectangle 81"/>
            <p:cNvSpPr/>
            <p:nvPr/>
          </p:nvSpPr>
          <p:spPr>
            <a:xfrm rot="16200000">
              <a:off x="2092914" y="1606053"/>
              <a:ext cx="107996" cy="177111"/>
            </a:xfrm>
            <a:prstGeom prst="rect">
              <a:avLst/>
            </a:prstGeom>
            <a:solidFill>
              <a:schemeClr val="accent4">
                <a:lumMod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400"/>
            </a:p>
          </p:txBody>
        </p:sp>
        <p:sp>
          <p:nvSpPr>
            <p:cNvPr id="83" name="Rectangle 82"/>
            <p:cNvSpPr/>
            <p:nvPr/>
          </p:nvSpPr>
          <p:spPr>
            <a:xfrm rot="16200000">
              <a:off x="231909" y="1502506"/>
              <a:ext cx="107996" cy="1771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400"/>
            </a:p>
          </p:txBody>
        </p:sp>
        <p:sp>
          <p:nvSpPr>
            <p:cNvPr id="84" name="Rectangle 83"/>
            <p:cNvSpPr/>
            <p:nvPr/>
          </p:nvSpPr>
          <p:spPr>
            <a:xfrm rot="16200000">
              <a:off x="403615" y="1502506"/>
              <a:ext cx="107996" cy="177111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400"/>
            </a:p>
          </p:txBody>
        </p:sp>
        <p:sp>
          <p:nvSpPr>
            <p:cNvPr id="85" name="Rectangle 84"/>
            <p:cNvSpPr/>
            <p:nvPr/>
          </p:nvSpPr>
          <p:spPr>
            <a:xfrm rot="16200000">
              <a:off x="566380" y="1502506"/>
              <a:ext cx="107996" cy="1771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400"/>
            </a:p>
          </p:txBody>
        </p:sp>
        <p:sp>
          <p:nvSpPr>
            <p:cNvPr id="86" name="Rectangle 85"/>
            <p:cNvSpPr/>
            <p:nvPr/>
          </p:nvSpPr>
          <p:spPr>
            <a:xfrm rot="16200000">
              <a:off x="736007" y="1502506"/>
              <a:ext cx="107996" cy="177111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400"/>
            </a:p>
          </p:txBody>
        </p:sp>
        <p:sp>
          <p:nvSpPr>
            <p:cNvPr id="87" name="Rectangle 86"/>
            <p:cNvSpPr/>
            <p:nvPr/>
          </p:nvSpPr>
          <p:spPr>
            <a:xfrm rot="16200000">
              <a:off x="905853" y="1502506"/>
              <a:ext cx="107996" cy="177111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400"/>
            </a:p>
          </p:txBody>
        </p:sp>
        <p:sp>
          <p:nvSpPr>
            <p:cNvPr id="88" name="Rectangle 87"/>
            <p:cNvSpPr/>
            <p:nvPr/>
          </p:nvSpPr>
          <p:spPr>
            <a:xfrm rot="16200000">
              <a:off x="1075741" y="1502506"/>
              <a:ext cx="107996" cy="177111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400"/>
            </a:p>
          </p:txBody>
        </p:sp>
        <p:sp>
          <p:nvSpPr>
            <p:cNvPr id="89" name="Rectangle 88"/>
            <p:cNvSpPr/>
            <p:nvPr/>
          </p:nvSpPr>
          <p:spPr>
            <a:xfrm rot="16200000">
              <a:off x="1242957" y="1502506"/>
              <a:ext cx="107996" cy="177111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400"/>
            </a:p>
          </p:txBody>
        </p:sp>
        <p:sp>
          <p:nvSpPr>
            <p:cNvPr id="90" name="Rectangle 89"/>
            <p:cNvSpPr/>
            <p:nvPr/>
          </p:nvSpPr>
          <p:spPr>
            <a:xfrm rot="16200000">
              <a:off x="1412328" y="1502506"/>
              <a:ext cx="107996" cy="177111"/>
            </a:xfrm>
            <a:prstGeom prst="rect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400" dirty="0"/>
            </a:p>
          </p:txBody>
        </p:sp>
        <p:sp>
          <p:nvSpPr>
            <p:cNvPr id="91" name="Rectangle 90"/>
            <p:cNvSpPr/>
            <p:nvPr/>
          </p:nvSpPr>
          <p:spPr>
            <a:xfrm rot="16200000">
              <a:off x="1580312" y="1502506"/>
              <a:ext cx="107996" cy="177111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400"/>
            </a:p>
          </p:txBody>
        </p:sp>
        <p:sp>
          <p:nvSpPr>
            <p:cNvPr id="92" name="Rectangle 91"/>
            <p:cNvSpPr/>
            <p:nvPr/>
          </p:nvSpPr>
          <p:spPr>
            <a:xfrm rot="16200000">
              <a:off x="1750644" y="1502506"/>
              <a:ext cx="107996" cy="177111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400" dirty="0"/>
            </a:p>
          </p:txBody>
        </p:sp>
        <p:sp>
          <p:nvSpPr>
            <p:cNvPr id="93" name="Rectangle 92"/>
            <p:cNvSpPr/>
            <p:nvPr/>
          </p:nvSpPr>
          <p:spPr>
            <a:xfrm rot="16200000">
              <a:off x="1925698" y="1502506"/>
              <a:ext cx="107996" cy="1771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400"/>
            </a:p>
          </p:txBody>
        </p:sp>
        <p:sp>
          <p:nvSpPr>
            <p:cNvPr id="94" name="Rectangle 93"/>
            <p:cNvSpPr/>
            <p:nvPr/>
          </p:nvSpPr>
          <p:spPr>
            <a:xfrm rot="16200000">
              <a:off x="2092914" y="1502506"/>
              <a:ext cx="107996" cy="177111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400"/>
            </a:p>
          </p:txBody>
        </p:sp>
        <p:sp>
          <p:nvSpPr>
            <p:cNvPr id="95" name="Rectangle 94"/>
            <p:cNvSpPr/>
            <p:nvPr/>
          </p:nvSpPr>
          <p:spPr>
            <a:xfrm rot="16200000">
              <a:off x="231909" y="1394510"/>
              <a:ext cx="107996" cy="177111"/>
            </a:xfrm>
            <a:prstGeom prst="rect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96" name="Rectangle 95"/>
            <p:cNvSpPr/>
            <p:nvPr/>
          </p:nvSpPr>
          <p:spPr>
            <a:xfrm rot="16200000">
              <a:off x="403615" y="1394510"/>
              <a:ext cx="107996" cy="177111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400"/>
            </a:p>
          </p:txBody>
        </p:sp>
        <p:sp>
          <p:nvSpPr>
            <p:cNvPr id="97" name="Rectangle 96"/>
            <p:cNvSpPr/>
            <p:nvPr/>
          </p:nvSpPr>
          <p:spPr>
            <a:xfrm rot="16200000">
              <a:off x="566380" y="1394510"/>
              <a:ext cx="107996" cy="177111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400"/>
            </a:p>
          </p:txBody>
        </p:sp>
        <p:sp>
          <p:nvSpPr>
            <p:cNvPr id="98" name="Rectangle 97"/>
            <p:cNvSpPr/>
            <p:nvPr/>
          </p:nvSpPr>
          <p:spPr>
            <a:xfrm rot="16200000">
              <a:off x="736007" y="1394510"/>
              <a:ext cx="107996" cy="177111"/>
            </a:xfrm>
            <a:prstGeom prst="rect">
              <a:avLst/>
            </a:prstGeom>
            <a:solidFill>
              <a:srgbClr val="C0504D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99" name="Rectangle 98"/>
            <p:cNvSpPr/>
            <p:nvPr/>
          </p:nvSpPr>
          <p:spPr>
            <a:xfrm rot="16200000">
              <a:off x="905853" y="1394510"/>
              <a:ext cx="107996" cy="177111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400" dirty="0"/>
            </a:p>
          </p:txBody>
        </p:sp>
        <p:sp>
          <p:nvSpPr>
            <p:cNvPr id="100" name="Rectangle 99"/>
            <p:cNvSpPr/>
            <p:nvPr/>
          </p:nvSpPr>
          <p:spPr>
            <a:xfrm rot="16200000">
              <a:off x="1075741" y="1394510"/>
              <a:ext cx="107996" cy="177111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400"/>
            </a:p>
          </p:txBody>
        </p:sp>
        <p:sp>
          <p:nvSpPr>
            <p:cNvPr id="101" name="Rectangle 100"/>
            <p:cNvSpPr/>
            <p:nvPr/>
          </p:nvSpPr>
          <p:spPr>
            <a:xfrm rot="16200000">
              <a:off x="1242957" y="1394510"/>
              <a:ext cx="107996" cy="177111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400"/>
            </a:p>
          </p:txBody>
        </p:sp>
        <p:sp>
          <p:nvSpPr>
            <p:cNvPr id="102" name="Rectangle 101"/>
            <p:cNvSpPr/>
            <p:nvPr/>
          </p:nvSpPr>
          <p:spPr>
            <a:xfrm rot="16200000">
              <a:off x="1412328" y="1394510"/>
              <a:ext cx="107996" cy="177111"/>
            </a:xfrm>
            <a:prstGeom prst="rect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03" name="Rectangle 102"/>
            <p:cNvSpPr/>
            <p:nvPr/>
          </p:nvSpPr>
          <p:spPr>
            <a:xfrm rot="16200000">
              <a:off x="1580312" y="1394510"/>
              <a:ext cx="107996" cy="177111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400"/>
            </a:p>
          </p:txBody>
        </p:sp>
        <p:sp>
          <p:nvSpPr>
            <p:cNvPr id="104" name="Rectangle 103"/>
            <p:cNvSpPr/>
            <p:nvPr/>
          </p:nvSpPr>
          <p:spPr>
            <a:xfrm rot="16200000">
              <a:off x="1750644" y="1394510"/>
              <a:ext cx="107996" cy="177111"/>
            </a:xfrm>
            <a:prstGeom prst="rect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05" name="Rectangle 104"/>
            <p:cNvSpPr/>
            <p:nvPr/>
          </p:nvSpPr>
          <p:spPr>
            <a:xfrm rot="16200000">
              <a:off x="1925698" y="1394510"/>
              <a:ext cx="107996" cy="177111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106" name="Rectangle 105"/>
            <p:cNvSpPr/>
            <p:nvPr/>
          </p:nvSpPr>
          <p:spPr>
            <a:xfrm rot="16200000">
              <a:off x="2092914" y="1394510"/>
              <a:ext cx="107996" cy="177111"/>
            </a:xfrm>
            <a:prstGeom prst="rect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400" dirty="0"/>
            </a:p>
          </p:txBody>
        </p:sp>
        <p:sp>
          <p:nvSpPr>
            <p:cNvPr id="107" name="Rectangle 106"/>
            <p:cNvSpPr/>
            <p:nvPr/>
          </p:nvSpPr>
          <p:spPr>
            <a:xfrm rot="16200000">
              <a:off x="231909" y="1311914"/>
              <a:ext cx="107996" cy="177111"/>
            </a:xfrm>
            <a:prstGeom prst="rect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08" name="Rectangle 107"/>
            <p:cNvSpPr/>
            <p:nvPr/>
          </p:nvSpPr>
          <p:spPr>
            <a:xfrm rot="16200000">
              <a:off x="403615" y="1311914"/>
              <a:ext cx="107996" cy="177111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400" dirty="0"/>
            </a:p>
          </p:txBody>
        </p:sp>
        <p:sp>
          <p:nvSpPr>
            <p:cNvPr id="109" name="Rectangle 108"/>
            <p:cNvSpPr/>
            <p:nvPr/>
          </p:nvSpPr>
          <p:spPr>
            <a:xfrm rot="16200000">
              <a:off x="566380" y="1311914"/>
              <a:ext cx="107996" cy="177111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400"/>
            </a:p>
          </p:txBody>
        </p:sp>
        <p:sp>
          <p:nvSpPr>
            <p:cNvPr id="110" name="Rectangle 109"/>
            <p:cNvSpPr/>
            <p:nvPr/>
          </p:nvSpPr>
          <p:spPr>
            <a:xfrm rot="16200000">
              <a:off x="905853" y="1311914"/>
              <a:ext cx="107996" cy="177111"/>
            </a:xfrm>
            <a:prstGeom prst="rect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400" dirty="0"/>
            </a:p>
          </p:txBody>
        </p:sp>
        <p:sp>
          <p:nvSpPr>
            <p:cNvPr id="111" name="Rectangle 110"/>
            <p:cNvSpPr/>
            <p:nvPr/>
          </p:nvSpPr>
          <p:spPr>
            <a:xfrm rot="16200000">
              <a:off x="736007" y="1311914"/>
              <a:ext cx="107996" cy="177111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400" dirty="0"/>
            </a:p>
          </p:txBody>
        </p:sp>
        <p:sp>
          <p:nvSpPr>
            <p:cNvPr id="112" name="Rectangle 111"/>
            <p:cNvSpPr/>
            <p:nvPr/>
          </p:nvSpPr>
          <p:spPr>
            <a:xfrm rot="16200000">
              <a:off x="1075741" y="1311914"/>
              <a:ext cx="107996" cy="177111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400"/>
            </a:p>
          </p:txBody>
        </p:sp>
        <p:sp>
          <p:nvSpPr>
            <p:cNvPr id="113" name="Rectangle 112"/>
            <p:cNvSpPr/>
            <p:nvPr/>
          </p:nvSpPr>
          <p:spPr>
            <a:xfrm rot="16200000">
              <a:off x="1242957" y="1311914"/>
              <a:ext cx="107996" cy="177111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400"/>
            </a:p>
          </p:txBody>
        </p:sp>
        <p:sp>
          <p:nvSpPr>
            <p:cNvPr id="114" name="Rectangle 113"/>
            <p:cNvSpPr/>
            <p:nvPr/>
          </p:nvSpPr>
          <p:spPr>
            <a:xfrm rot="16200000">
              <a:off x="1412328" y="1311914"/>
              <a:ext cx="107996" cy="177111"/>
            </a:xfrm>
            <a:prstGeom prst="rect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15" name="Rectangle 114"/>
            <p:cNvSpPr/>
            <p:nvPr/>
          </p:nvSpPr>
          <p:spPr>
            <a:xfrm rot="16200000">
              <a:off x="1580312" y="1311914"/>
              <a:ext cx="107996" cy="177111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400" dirty="0"/>
            </a:p>
          </p:txBody>
        </p:sp>
        <p:sp>
          <p:nvSpPr>
            <p:cNvPr id="116" name="Rectangle 115"/>
            <p:cNvSpPr/>
            <p:nvPr/>
          </p:nvSpPr>
          <p:spPr>
            <a:xfrm rot="16200000">
              <a:off x="1750644" y="1311914"/>
              <a:ext cx="107996" cy="177111"/>
            </a:xfrm>
            <a:prstGeom prst="rect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17" name="Rectangle 116"/>
            <p:cNvSpPr/>
            <p:nvPr/>
          </p:nvSpPr>
          <p:spPr>
            <a:xfrm rot="16200000">
              <a:off x="1925698" y="1311914"/>
              <a:ext cx="107996" cy="177111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400"/>
            </a:p>
          </p:txBody>
        </p:sp>
        <p:sp>
          <p:nvSpPr>
            <p:cNvPr id="118" name="Rectangle 117"/>
            <p:cNvSpPr/>
            <p:nvPr/>
          </p:nvSpPr>
          <p:spPr>
            <a:xfrm rot="16200000">
              <a:off x="2092914" y="1311914"/>
              <a:ext cx="107996" cy="1771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400"/>
            </a:p>
          </p:txBody>
        </p:sp>
        <p:sp>
          <p:nvSpPr>
            <p:cNvPr id="119" name="Rectangle 118"/>
            <p:cNvSpPr/>
            <p:nvPr/>
          </p:nvSpPr>
          <p:spPr>
            <a:xfrm rot="16200000">
              <a:off x="231909" y="1216618"/>
              <a:ext cx="107996" cy="177111"/>
            </a:xfrm>
            <a:prstGeom prst="rect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20" name="Rectangle 119"/>
            <p:cNvSpPr/>
            <p:nvPr/>
          </p:nvSpPr>
          <p:spPr>
            <a:xfrm rot="16200000">
              <a:off x="403615" y="1216618"/>
              <a:ext cx="107996" cy="177111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400"/>
            </a:p>
          </p:txBody>
        </p:sp>
        <p:sp>
          <p:nvSpPr>
            <p:cNvPr id="121" name="Rectangle 120"/>
            <p:cNvSpPr/>
            <p:nvPr/>
          </p:nvSpPr>
          <p:spPr>
            <a:xfrm rot="16200000">
              <a:off x="566380" y="1216618"/>
              <a:ext cx="107996" cy="177111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400"/>
            </a:p>
          </p:txBody>
        </p:sp>
        <p:sp>
          <p:nvSpPr>
            <p:cNvPr id="122" name="Rectangle 121"/>
            <p:cNvSpPr/>
            <p:nvPr/>
          </p:nvSpPr>
          <p:spPr>
            <a:xfrm rot="16200000">
              <a:off x="736007" y="1216618"/>
              <a:ext cx="107996" cy="177111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400" dirty="0"/>
            </a:p>
          </p:txBody>
        </p:sp>
        <p:sp>
          <p:nvSpPr>
            <p:cNvPr id="123" name="Rectangle 122"/>
            <p:cNvSpPr/>
            <p:nvPr/>
          </p:nvSpPr>
          <p:spPr>
            <a:xfrm rot="16200000">
              <a:off x="905853" y="1216618"/>
              <a:ext cx="107996" cy="177111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400" dirty="0"/>
            </a:p>
          </p:txBody>
        </p:sp>
        <p:sp>
          <p:nvSpPr>
            <p:cNvPr id="124" name="Rectangle 123"/>
            <p:cNvSpPr/>
            <p:nvPr/>
          </p:nvSpPr>
          <p:spPr>
            <a:xfrm rot="16200000">
              <a:off x="1075741" y="1216618"/>
              <a:ext cx="107996" cy="177111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400"/>
            </a:p>
          </p:txBody>
        </p:sp>
        <p:sp>
          <p:nvSpPr>
            <p:cNvPr id="125" name="Rectangle 124"/>
            <p:cNvSpPr/>
            <p:nvPr/>
          </p:nvSpPr>
          <p:spPr>
            <a:xfrm rot="16200000">
              <a:off x="1242957" y="1216618"/>
              <a:ext cx="107996" cy="177111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400"/>
            </a:p>
          </p:txBody>
        </p:sp>
        <p:sp>
          <p:nvSpPr>
            <p:cNvPr id="126" name="Rectangle 125"/>
            <p:cNvSpPr/>
            <p:nvPr/>
          </p:nvSpPr>
          <p:spPr>
            <a:xfrm rot="16200000">
              <a:off x="1412328" y="1216618"/>
              <a:ext cx="107996" cy="177111"/>
            </a:xfrm>
            <a:prstGeom prst="rect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27" name="Rectangle 126"/>
            <p:cNvSpPr/>
            <p:nvPr/>
          </p:nvSpPr>
          <p:spPr>
            <a:xfrm rot="16200000">
              <a:off x="1580312" y="1216618"/>
              <a:ext cx="107996" cy="177111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400"/>
            </a:p>
          </p:txBody>
        </p:sp>
        <p:sp>
          <p:nvSpPr>
            <p:cNvPr id="128" name="Rectangle 127"/>
            <p:cNvSpPr/>
            <p:nvPr/>
          </p:nvSpPr>
          <p:spPr>
            <a:xfrm rot="16200000">
              <a:off x="1750644" y="1216618"/>
              <a:ext cx="107996" cy="177111"/>
            </a:xfrm>
            <a:prstGeom prst="rect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29" name="Rectangle 128"/>
            <p:cNvSpPr/>
            <p:nvPr/>
          </p:nvSpPr>
          <p:spPr>
            <a:xfrm rot="16200000">
              <a:off x="1925698" y="1216618"/>
              <a:ext cx="107996" cy="177111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400" dirty="0"/>
            </a:p>
          </p:txBody>
        </p:sp>
        <p:sp>
          <p:nvSpPr>
            <p:cNvPr id="130" name="Rectangle 129"/>
            <p:cNvSpPr/>
            <p:nvPr/>
          </p:nvSpPr>
          <p:spPr>
            <a:xfrm rot="16200000">
              <a:off x="2092914" y="1216618"/>
              <a:ext cx="107996" cy="177111"/>
            </a:xfrm>
            <a:prstGeom prst="rect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400" dirty="0"/>
            </a:p>
          </p:txBody>
        </p:sp>
        <p:sp>
          <p:nvSpPr>
            <p:cNvPr id="131" name="Rectangle 130"/>
            <p:cNvSpPr/>
            <p:nvPr/>
          </p:nvSpPr>
          <p:spPr>
            <a:xfrm rot="16200000">
              <a:off x="2092914" y="915307"/>
              <a:ext cx="107996" cy="1771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400"/>
            </a:p>
          </p:txBody>
        </p:sp>
        <p:sp>
          <p:nvSpPr>
            <p:cNvPr id="132" name="Rectangle 131"/>
            <p:cNvSpPr/>
            <p:nvPr/>
          </p:nvSpPr>
          <p:spPr>
            <a:xfrm rot="16200000">
              <a:off x="231909" y="1108622"/>
              <a:ext cx="107996" cy="177111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400" dirty="0"/>
            </a:p>
          </p:txBody>
        </p:sp>
        <p:sp>
          <p:nvSpPr>
            <p:cNvPr id="133" name="Rectangle 132"/>
            <p:cNvSpPr/>
            <p:nvPr/>
          </p:nvSpPr>
          <p:spPr>
            <a:xfrm rot="16200000">
              <a:off x="403615" y="1108622"/>
              <a:ext cx="107996" cy="1771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400"/>
            </a:p>
          </p:txBody>
        </p:sp>
        <p:sp>
          <p:nvSpPr>
            <p:cNvPr id="134" name="Rectangle 133"/>
            <p:cNvSpPr/>
            <p:nvPr/>
          </p:nvSpPr>
          <p:spPr>
            <a:xfrm rot="16200000">
              <a:off x="566380" y="1108622"/>
              <a:ext cx="107996" cy="177111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400" dirty="0"/>
            </a:p>
          </p:txBody>
        </p:sp>
        <p:sp>
          <p:nvSpPr>
            <p:cNvPr id="135" name="Rectangle 134"/>
            <p:cNvSpPr/>
            <p:nvPr/>
          </p:nvSpPr>
          <p:spPr>
            <a:xfrm rot="16200000">
              <a:off x="736007" y="1108622"/>
              <a:ext cx="107996" cy="177111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400" dirty="0"/>
            </a:p>
          </p:txBody>
        </p:sp>
        <p:sp>
          <p:nvSpPr>
            <p:cNvPr id="136" name="Rectangle 135"/>
            <p:cNvSpPr/>
            <p:nvPr/>
          </p:nvSpPr>
          <p:spPr>
            <a:xfrm rot="16200000">
              <a:off x="905853" y="1108622"/>
              <a:ext cx="107996" cy="1771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400"/>
            </a:p>
          </p:txBody>
        </p:sp>
        <p:sp>
          <p:nvSpPr>
            <p:cNvPr id="137" name="Rectangle 136"/>
            <p:cNvSpPr/>
            <p:nvPr/>
          </p:nvSpPr>
          <p:spPr>
            <a:xfrm rot="16200000">
              <a:off x="1075741" y="1108622"/>
              <a:ext cx="107996" cy="177111"/>
            </a:xfrm>
            <a:prstGeom prst="rect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400" dirty="0"/>
            </a:p>
          </p:txBody>
        </p:sp>
        <p:sp>
          <p:nvSpPr>
            <p:cNvPr id="138" name="Rectangle 137"/>
            <p:cNvSpPr/>
            <p:nvPr/>
          </p:nvSpPr>
          <p:spPr>
            <a:xfrm rot="16200000">
              <a:off x="1242957" y="1108622"/>
              <a:ext cx="107996" cy="177111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400"/>
            </a:p>
          </p:txBody>
        </p:sp>
        <p:sp>
          <p:nvSpPr>
            <p:cNvPr id="139" name="Rectangle 138"/>
            <p:cNvSpPr/>
            <p:nvPr/>
          </p:nvSpPr>
          <p:spPr>
            <a:xfrm rot="16200000">
              <a:off x="1412328" y="1108622"/>
              <a:ext cx="107996" cy="177111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400" dirty="0"/>
            </a:p>
          </p:txBody>
        </p:sp>
        <p:sp>
          <p:nvSpPr>
            <p:cNvPr id="140" name="Rectangle 139"/>
            <p:cNvSpPr/>
            <p:nvPr/>
          </p:nvSpPr>
          <p:spPr>
            <a:xfrm rot="16200000">
              <a:off x="1580312" y="1108622"/>
              <a:ext cx="107996" cy="177111"/>
            </a:xfrm>
            <a:prstGeom prst="rect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400" dirty="0"/>
            </a:p>
          </p:txBody>
        </p:sp>
        <p:sp>
          <p:nvSpPr>
            <p:cNvPr id="141" name="Rectangle 140"/>
            <p:cNvSpPr/>
            <p:nvPr/>
          </p:nvSpPr>
          <p:spPr>
            <a:xfrm rot="16200000">
              <a:off x="1750644" y="1108622"/>
              <a:ext cx="107996" cy="177111"/>
            </a:xfrm>
            <a:prstGeom prst="rect">
              <a:avLst/>
            </a:prstGeom>
            <a:solidFill>
              <a:srgbClr val="C0504D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42" name="Rectangle 141"/>
            <p:cNvSpPr/>
            <p:nvPr/>
          </p:nvSpPr>
          <p:spPr>
            <a:xfrm rot="16200000">
              <a:off x="2092914" y="1108622"/>
              <a:ext cx="107996" cy="177111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400"/>
            </a:p>
          </p:txBody>
        </p:sp>
        <p:sp>
          <p:nvSpPr>
            <p:cNvPr id="143" name="Rectangle 142"/>
            <p:cNvSpPr/>
            <p:nvPr/>
          </p:nvSpPr>
          <p:spPr>
            <a:xfrm rot="16200000">
              <a:off x="1925698" y="1108622"/>
              <a:ext cx="107996" cy="177111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400"/>
            </a:p>
          </p:txBody>
        </p:sp>
        <p:sp>
          <p:nvSpPr>
            <p:cNvPr id="144" name="Rectangle 143"/>
            <p:cNvSpPr/>
            <p:nvPr/>
          </p:nvSpPr>
          <p:spPr>
            <a:xfrm rot="16200000">
              <a:off x="231909" y="1010535"/>
              <a:ext cx="107996" cy="177111"/>
            </a:xfrm>
            <a:prstGeom prst="rect">
              <a:avLst/>
            </a:prstGeom>
            <a:solidFill>
              <a:srgbClr val="C0504D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45" name="Rectangle 144"/>
            <p:cNvSpPr/>
            <p:nvPr/>
          </p:nvSpPr>
          <p:spPr>
            <a:xfrm rot="16200000">
              <a:off x="403615" y="1010535"/>
              <a:ext cx="107996" cy="177111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400" dirty="0"/>
            </a:p>
          </p:txBody>
        </p:sp>
        <p:sp>
          <p:nvSpPr>
            <p:cNvPr id="146" name="Rectangle 145"/>
            <p:cNvSpPr/>
            <p:nvPr/>
          </p:nvSpPr>
          <p:spPr>
            <a:xfrm rot="16200000">
              <a:off x="566380" y="1010535"/>
              <a:ext cx="107996" cy="177111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400"/>
            </a:p>
          </p:txBody>
        </p:sp>
        <p:sp>
          <p:nvSpPr>
            <p:cNvPr id="147" name="Rectangle 146"/>
            <p:cNvSpPr/>
            <p:nvPr/>
          </p:nvSpPr>
          <p:spPr>
            <a:xfrm rot="16200000">
              <a:off x="736007" y="1010535"/>
              <a:ext cx="107996" cy="177111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400"/>
            </a:p>
          </p:txBody>
        </p:sp>
        <p:sp>
          <p:nvSpPr>
            <p:cNvPr id="148" name="Rectangle 147"/>
            <p:cNvSpPr/>
            <p:nvPr/>
          </p:nvSpPr>
          <p:spPr>
            <a:xfrm rot="16200000">
              <a:off x="905853" y="1010535"/>
              <a:ext cx="107996" cy="177111"/>
            </a:xfrm>
            <a:prstGeom prst="rect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400" dirty="0"/>
            </a:p>
          </p:txBody>
        </p:sp>
        <p:sp>
          <p:nvSpPr>
            <p:cNvPr id="149" name="Rectangle 148"/>
            <p:cNvSpPr/>
            <p:nvPr/>
          </p:nvSpPr>
          <p:spPr>
            <a:xfrm rot="16200000">
              <a:off x="1075741" y="1010535"/>
              <a:ext cx="107996" cy="177111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400" dirty="0"/>
            </a:p>
          </p:txBody>
        </p:sp>
        <p:sp>
          <p:nvSpPr>
            <p:cNvPr id="150" name="Rectangle 149"/>
            <p:cNvSpPr/>
            <p:nvPr/>
          </p:nvSpPr>
          <p:spPr>
            <a:xfrm rot="16200000">
              <a:off x="1242957" y="1010535"/>
              <a:ext cx="107996" cy="177111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400"/>
            </a:p>
          </p:txBody>
        </p:sp>
        <p:sp>
          <p:nvSpPr>
            <p:cNvPr id="151" name="Rectangle 150"/>
            <p:cNvSpPr/>
            <p:nvPr/>
          </p:nvSpPr>
          <p:spPr>
            <a:xfrm rot="16200000">
              <a:off x="1412328" y="1010535"/>
              <a:ext cx="107996" cy="177111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52" name="Rectangle 151"/>
            <p:cNvSpPr/>
            <p:nvPr/>
          </p:nvSpPr>
          <p:spPr>
            <a:xfrm rot="16200000">
              <a:off x="1580312" y="1010535"/>
              <a:ext cx="107996" cy="177111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400" dirty="0"/>
            </a:p>
          </p:txBody>
        </p:sp>
        <p:sp>
          <p:nvSpPr>
            <p:cNvPr id="153" name="Rectangle 152"/>
            <p:cNvSpPr/>
            <p:nvPr/>
          </p:nvSpPr>
          <p:spPr>
            <a:xfrm rot="16200000">
              <a:off x="1750644" y="1010535"/>
              <a:ext cx="107996" cy="177111"/>
            </a:xfrm>
            <a:prstGeom prst="rect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54" name="Rectangle 153"/>
            <p:cNvSpPr/>
            <p:nvPr/>
          </p:nvSpPr>
          <p:spPr>
            <a:xfrm rot="16200000">
              <a:off x="1925698" y="1010535"/>
              <a:ext cx="107996" cy="177111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400" dirty="0"/>
            </a:p>
          </p:txBody>
        </p:sp>
        <p:sp>
          <p:nvSpPr>
            <p:cNvPr id="155" name="Rectangle 154"/>
            <p:cNvSpPr/>
            <p:nvPr/>
          </p:nvSpPr>
          <p:spPr>
            <a:xfrm rot="16200000">
              <a:off x="2092914" y="1010535"/>
              <a:ext cx="107996" cy="1771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400"/>
            </a:p>
          </p:txBody>
        </p:sp>
        <p:sp>
          <p:nvSpPr>
            <p:cNvPr id="156" name="Rectangle 155"/>
            <p:cNvSpPr/>
            <p:nvPr/>
          </p:nvSpPr>
          <p:spPr>
            <a:xfrm rot="16200000">
              <a:off x="2266507" y="1698851"/>
              <a:ext cx="107996" cy="177111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400"/>
            </a:p>
          </p:txBody>
        </p:sp>
        <p:sp>
          <p:nvSpPr>
            <p:cNvPr id="157" name="Rectangle 156"/>
            <p:cNvSpPr/>
            <p:nvPr/>
          </p:nvSpPr>
          <p:spPr>
            <a:xfrm rot="16200000">
              <a:off x="2266507" y="1606053"/>
              <a:ext cx="107996" cy="177111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400"/>
            </a:p>
          </p:txBody>
        </p:sp>
        <p:sp>
          <p:nvSpPr>
            <p:cNvPr id="158" name="Rectangle 157"/>
            <p:cNvSpPr/>
            <p:nvPr/>
          </p:nvSpPr>
          <p:spPr>
            <a:xfrm rot="16200000">
              <a:off x="2266507" y="1502506"/>
              <a:ext cx="107996" cy="1771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400"/>
            </a:p>
          </p:txBody>
        </p:sp>
        <p:sp>
          <p:nvSpPr>
            <p:cNvPr id="159" name="Rectangle 158"/>
            <p:cNvSpPr/>
            <p:nvPr/>
          </p:nvSpPr>
          <p:spPr>
            <a:xfrm rot="16200000">
              <a:off x="2266507" y="1394510"/>
              <a:ext cx="107996" cy="177111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160" name="Rectangle 159"/>
            <p:cNvSpPr/>
            <p:nvPr/>
          </p:nvSpPr>
          <p:spPr>
            <a:xfrm rot="16200000">
              <a:off x="2266507" y="1311914"/>
              <a:ext cx="107996" cy="177111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400"/>
            </a:p>
          </p:txBody>
        </p:sp>
        <p:sp>
          <p:nvSpPr>
            <p:cNvPr id="161" name="Rectangle 160"/>
            <p:cNvSpPr/>
            <p:nvPr/>
          </p:nvSpPr>
          <p:spPr>
            <a:xfrm rot="16200000">
              <a:off x="2266507" y="1216618"/>
              <a:ext cx="107996" cy="177111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400" dirty="0"/>
            </a:p>
          </p:txBody>
        </p:sp>
        <p:sp>
          <p:nvSpPr>
            <p:cNvPr id="162" name="Rectangle 161"/>
            <p:cNvSpPr/>
            <p:nvPr/>
          </p:nvSpPr>
          <p:spPr>
            <a:xfrm rot="16200000">
              <a:off x="2266507" y="1108622"/>
              <a:ext cx="107996" cy="177111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400" dirty="0"/>
            </a:p>
          </p:txBody>
        </p:sp>
        <p:sp>
          <p:nvSpPr>
            <p:cNvPr id="163" name="Rectangle 162"/>
            <p:cNvSpPr/>
            <p:nvPr/>
          </p:nvSpPr>
          <p:spPr>
            <a:xfrm rot="16200000">
              <a:off x="2266507" y="1010535"/>
              <a:ext cx="107996" cy="177111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400"/>
            </a:p>
          </p:txBody>
        </p:sp>
        <p:sp>
          <p:nvSpPr>
            <p:cNvPr id="164" name="Rectangle 163"/>
            <p:cNvSpPr/>
            <p:nvPr/>
          </p:nvSpPr>
          <p:spPr>
            <a:xfrm rot="16200000">
              <a:off x="2266507" y="915307"/>
              <a:ext cx="107996" cy="177111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400"/>
            </a:p>
          </p:txBody>
        </p:sp>
        <p:grpSp>
          <p:nvGrpSpPr>
            <p:cNvPr id="165" name="Grouper 164"/>
            <p:cNvGrpSpPr/>
            <p:nvPr/>
          </p:nvGrpSpPr>
          <p:grpSpPr>
            <a:xfrm>
              <a:off x="2646859" y="954098"/>
              <a:ext cx="1367998" cy="887307"/>
              <a:chOff x="3165423" y="954098"/>
              <a:chExt cx="1628595" cy="887307"/>
            </a:xfrm>
          </p:grpSpPr>
          <p:sp>
            <p:nvSpPr>
              <p:cNvPr id="324" name="Rectangle 323"/>
              <p:cNvSpPr/>
              <p:nvPr/>
            </p:nvSpPr>
            <p:spPr>
              <a:xfrm rot="16200000">
                <a:off x="3217981" y="1680851"/>
                <a:ext cx="107996" cy="213111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400"/>
              </a:p>
            </p:txBody>
          </p:sp>
          <p:sp>
            <p:nvSpPr>
              <p:cNvPr id="325" name="Rectangle 324"/>
              <p:cNvSpPr/>
              <p:nvPr/>
            </p:nvSpPr>
            <p:spPr>
              <a:xfrm rot="16200000">
                <a:off x="3217981" y="1588053"/>
                <a:ext cx="107996" cy="213111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dirty="0"/>
              </a:p>
            </p:txBody>
          </p:sp>
          <p:sp>
            <p:nvSpPr>
              <p:cNvPr id="326" name="Rectangle 325"/>
              <p:cNvSpPr/>
              <p:nvPr/>
            </p:nvSpPr>
            <p:spPr>
              <a:xfrm rot="16200000">
                <a:off x="3217981" y="1484506"/>
                <a:ext cx="107996" cy="213111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dirty="0"/>
              </a:p>
            </p:txBody>
          </p:sp>
          <p:sp>
            <p:nvSpPr>
              <p:cNvPr id="327" name="Rectangle 326"/>
              <p:cNvSpPr/>
              <p:nvPr/>
            </p:nvSpPr>
            <p:spPr>
              <a:xfrm rot="16200000">
                <a:off x="3217981" y="1376510"/>
                <a:ext cx="107996" cy="213111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328" name="Rectangle 327"/>
              <p:cNvSpPr/>
              <p:nvPr/>
            </p:nvSpPr>
            <p:spPr>
              <a:xfrm rot="16200000">
                <a:off x="3217981" y="1293914"/>
                <a:ext cx="107996" cy="213111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329" name="Rectangle 328"/>
              <p:cNvSpPr/>
              <p:nvPr/>
            </p:nvSpPr>
            <p:spPr>
              <a:xfrm rot="16200000">
                <a:off x="3217981" y="1198618"/>
                <a:ext cx="107996" cy="213111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330" name="Rectangle 329"/>
              <p:cNvSpPr/>
              <p:nvPr/>
            </p:nvSpPr>
            <p:spPr>
              <a:xfrm rot="16200000">
                <a:off x="3217981" y="1094855"/>
                <a:ext cx="107996" cy="213111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331" name="Rectangle 330"/>
              <p:cNvSpPr/>
              <p:nvPr/>
            </p:nvSpPr>
            <p:spPr>
              <a:xfrm rot="16200000">
                <a:off x="3217981" y="996768"/>
                <a:ext cx="107996" cy="213111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332" name="Rectangle 331"/>
              <p:cNvSpPr/>
              <p:nvPr/>
            </p:nvSpPr>
            <p:spPr>
              <a:xfrm rot="16200000">
                <a:off x="3217981" y="901540"/>
                <a:ext cx="107996" cy="213111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333" name="Rectangle 332"/>
              <p:cNvSpPr/>
              <p:nvPr/>
            </p:nvSpPr>
            <p:spPr>
              <a:xfrm rot="16200000">
                <a:off x="3398950" y="1376510"/>
                <a:ext cx="107996" cy="213111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334" name="Rectangle 333"/>
              <p:cNvSpPr/>
              <p:nvPr/>
            </p:nvSpPr>
            <p:spPr>
              <a:xfrm rot="16200000">
                <a:off x="3398950" y="1293914"/>
                <a:ext cx="107996" cy="213111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335" name="Rectangle 334"/>
              <p:cNvSpPr/>
              <p:nvPr/>
            </p:nvSpPr>
            <p:spPr>
              <a:xfrm rot="16200000">
                <a:off x="3398950" y="1198618"/>
                <a:ext cx="107996" cy="213111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336" name="Rectangle 335"/>
              <p:cNvSpPr/>
              <p:nvPr/>
            </p:nvSpPr>
            <p:spPr>
              <a:xfrm rot="16200000">
                <a:off x="3398950" y="1094855"/>
                <a:ext cx="107996" cy="213111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337" name="Rectangle 336"/>
              <p:cNvSpPr/>
              <p:nvPr/>
            </p:nvSpPr>
            <p:spPr>
              <a:xfrm rot="16200000">
                <a:off x="3398950" y="996768"/>
                <a:ext cx="107996" cy="213111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338" name="Rectangle 337"/>
              <p:cNvSpPr/>
              <p:nvPr/>
            </p:nvSpPr>
            <p:spPr>
              <a:xfrm rot="16200000">
                <a:off x="3398950" y="901540"/>
                <a:ext cx="107996" cy="213111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339" name="Rectangle 338"/>
              <p:cNvSpPr/>
              <p:nvPr/>
            </p:nvSpPr>
            <p:spPr>
              <a:xfrm rot="16200000">
                <a:off x="3606128" y="1376510"/>
                <a:ext cx="107996" cy="213111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340" name="Rectangle 339"/>
              <p:cNvSpPr/>
              <p:nvPr/>
            </p:nvSpPr>
            <p:spPr>
              <a:xfrm rot="16200000">
                <a:off x="3606128" y="1293914"/>
                <a:ext cx="107996" cy="213111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341" name="Rectangle 340"/>
              <p:cNvSpPr/>
              <p:nvPr/>
            </p:nvSpPr>
            <p:spPr>
              <a:xfrm rot="16200000">
                <a:off x="3606128" y="1198618"/>
                <a:ext cx="107996" cy="213111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342" name="Rectangle 341"/>
              <p:cNvSpPr/>
              <p:nvPr/>
            </p:nvSpPr>
            <p:spPr>
              <a:xfrm rot="16200000">
                <a:off x="3606128" y="1094855"/>
                <a:ext cx="107996" cy="213111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343" name="Rectangle 342"/>
              <p:cNvSpPr/>
              <p:nvPr/>
            </p:nvSpPr>
            <p:spPr>
              <a:xfrm rot="16200000">
                <a:off x="3606128" y="996768"/>
                <a:ext cx="107996" cy="213111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344" name="Rectangle 343"/>
              <p:cNvSpPr/>
              <p:nvPr/>
            </p:nvSpPr>
            <p:spPr>
              <a:xfrm rot="16200000">
                <a:off x="3606128" y="901540"/>
                <a:ext cx="107996" cy="213111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345" name="Rectangle 344"/>
              <p:cNvSpPr/>
              <p:nvPr/>
            </p:nvSpPr>
            <p:spPr>
              <a:xfrm rot="16200000">
                <a:off x="3398950" y="1680851"/>
                <a:ext cx="107996" cy="213111"/>
              </a:xfrm>
              <a:prstGeom prst="rect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400" dirty="0"/>
              </a:p>
            </p:txBody>
          </p:sp>
          <p:sp>
            <p:nvSpPr>
              <p:cNvPr id="346" name="Rectangle 345"/>
              <p:cNvSpPr/>
              <p:nvPr/>
            </p:nvSpPr>
            <p:spPr>
              <a:xfrm rot="16200000">
                <a:off x="3398950" y="1588053"/>
                <a:ext cx="107996" cy="213111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dirty="0"/>
              </a:p>
            </p:txBody>
          </p:sp>
          <p:sp>
            <p:nvSpPr>
              <p:cNvPr id="347" name="Rectangle 346"/>
              <p:cNvSpPr/>
              <p:nvPr/>
            </p:nvSpPr>
            <p:spPr>
              <a:xfrm rot="16200000">
                <a:off x="3398950" y="1484506"/>
                <a:ext cx="107996" cy="213111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dirty="0"/>
              </a:p>
            </p:txBody>
          </p:sp>
          <p:sp>
            <p:nvSpPr>
              <p:cNvPr id="348" name="Rectangle 347"/>
              <p:cNvSpPr/>
              <p:nvPr/>
            </p:nvSpPr>
            <p:spPr>
              <a:xfrm rot="16200000">
                <a:off x="3606128" y="1680851"/>
                <a:ext cx="107996" cy="213111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400"/>
              </a:p>
            </p:txBody>
          </p:sp>
          <p:sp>
            <p:nvSpPr>
              <p:cNvPr id="349" name="Rectangle 348"/>
              <p:cNvSpPr/>
              <p:nvPr/>
            </p:nvSpPr>
            <p:spPr>
              <a:xfrm rot="16200000">
                <a:off x="3606128" y="1588053"/>
                <a:ext cx="107996" cy="213111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dirty="0"/>
              </a:p>
            </p:txBody>
          </p:sp>
          <p:sp>
            <p:nvSpPr>
              <p:cNvPr id="350" name="Rectangle 349"/>
              <p:cNvSpPr/>
              <p:nvPr/>
            </p:nvSpPr>
            <p:spPr>
              <a:xfrm rot="16200000">
                <a:off x="3606128" y="1484506"/>
                <a:ext cx="107996" cy="213111"/>
              </a:xfrm>
              <a:prstGeom prst="rect">
                <a:avLst/>
              </a:prstGeom>
              <a:solidFill>
                <a:srgbClr val="C0504D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351" name="Rectangle 350"/>
              <p:cNvSpPr/>
              <p:nvPr/>
            </p:nvSpPr>
            <p:spPr>
              <a:xfrm rot="16200000">
                <a:off x="3807188" y="1680851"/>
                <a:ext cx="107996" cy="213111"/>
              </a:xfrm>
              <a:prstGeom prst="rect">
                <a:avLst/>
              </a:prstGeom>
              <a:solidFill>
                <a:schemeClr val="accent4">
                  <a:lumMod val="50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400"/>
              </a:p>
            </p:txBody>
          </p:sp>
          <p:sp>
            <p:nvSpPr>
              <p:cNvPr id="352" name="Rectangle 351"/>
              <p:cNvSpPr/>
              <p:nvPr/>
            </p:nvSpPr>
            <p:spPr>
              <a:xfrm rot="16200000">
                <a:off x="3807188" y="1588053"/>
                <a:ext cx="107996" cy="213111"/>
              </a:xfrm>
              <a:prstGeom prst="rect">
                <a:avLst/>
              </a:prstGeom>
              <a:solidFill>
                <a:schemeClr val="accent4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400"/>
              </a:p>
            </p:txBody>
          </p:sp>
          <p:sp>
            <p:nvSpPr>
              <p:cNvPr id="353" name="Rectangle 352"/>
              <p:cNvSpPr/>
              <p:nvPr/>
            </p:nvSpPr>
            <p:spPr>
              <a:xfrm rot="16200000">
                <a:off x="3807188" y="1484506"/>
                <a:ext cx="107996" cy="213111"/>
              </a:xfrm>
              <a:prstGeom prst="rect">
                <a:avLst/>
              </a:prstGeom>
              <a:solidFill>
                <a:schemeClr val="accent4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400"/>
              </a:p>
            </p:txBody>
          </p:sp>
          <p:sp>
            <p:nvSpPr>
              <p:cNvPr id="354" name="Rectangle 353"/>
              <p:cNvSpPr/>
              <p:nvPr/>
            </p:nvSpPr>
            <p:spPr>
              <a:xfrm rot="16200000">
                <a:off x="3807188" y="1376510"/>
                <a:ext cx="107996" cy="213111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dirty="0"/>
              </a:p>
            </p:txBody>
          </p:sp>
          <p:sp>
            <p:nvSpPr>
              <p:cNvPr id="355" name="Rectangle 354"/>
              <p:cNvSpPr/>
              <p:nvPr/>
            </p:nvSpPr>
            <p:spPr>
              <a:xfrm rot="16200000">
                <a:off x="3807188" y="1293914"/>
                <a:ext cx="107996" cy="213111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400"/>
              </a:p>
            </p:txBody>
          </p:sp>
          <p:sp>
            <p:nvSpPr>
              <p:cNvPr id="356" name="Rectangle 355"/>
              <p:cNvSpPr/>
              <p:nvPr/>
            </p:nvSpPr>
            <p:spPr>
              <a:xfrm rot="16200000">
                <a:off x="3807188" y="1198618"/>
                <a:ext cx="107996" cy="213111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400"/>
              </a:p>
            </p:txBody>
          </p:sp>
          <p:sp>
            <p:nvSpPr>
              <p:cNvPr id="357" name="Rectangle 356"/>
              <p:cNvSpPr/>
              <p:nvPr/>
            </p:nvSpPr>
            <p:spPr>
              <a:xfrm rot="16200000">
                <a:off x="3807188" y="1094855"/>
                <a:ext cx="107996" cy="213111"/>
              </a:xfrm>
              <a:prstGeom prst="rect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400" dirty="0"/>
              </a:p>
            </p:txBody>
          </p:sp>
          <p:sp>
            <p:nvSpPr>
              <p:cNvPr id="358" name="Rectangle 357"/>
              <p:cNvSpPr/>
              <p:nvPr/>
            </p:nvSpPr>
            <p:spPr>
              <a:xfrm rot="16200000">
                <a:off x="3807188" y="996768"/>
                <a:ext cx="107996" cy="213111"/>
              </a:xfrm>
              <a:prstGeom prst="rect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400" dirty="0"/>
              </a:p>
            </p:txBody>
          </p:sp>
          <p:sp>
            <p:nvSpPr>
              <p:cNvPr id="359" name="Rectangle 358"/>
              <p:cNvSpPr/>
              <p:nvPr/>
            </p:nvSpPr>
            <p:spPr>
              <a:xfrm rot="16200000">
                <a:off x="3807188" y="901540"/>
                <a:ext cx="107996" cy="213111"/>
              </a:xfrm>
              <a:prstGeom prst="rect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400" dirty="0"/>
              </a:p>
            </p:txBody>
          </p:sp>
          <p:sp>
            <p:nvSpPr>
              <p:cNvPr id="360" name="Rectangle 359"/>
              <p:cNvSpPr/>
              <p:nvPr/>
            </p:nvSpPr>
            <p:spPr>
              <a:xfrm rot="16200000">
                <a:off x="4015733" y="1680851"/>
                <a:ext cx="107996" cy="213111"/>
              </a:xfrm>
              <a:prstGeom prst="rect">
                <a:avLst/>
              </a:prstGeom>
              <a:solidFill>
                <a:schemeClr val="accent4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400"/>
              </a:p>
            </p:txBody>
          </p:sp>
          <p:sp>
            <p:nvSpPr>
              <p:cNvPr id="361" name="Rectangle 360"/>
              <p:cNvSpPr/>
              <p:nvPr/>
            </p:nvSpPr>
            <p:spPr>
              <a:xfrm rot="16200000">
                <a:off x="4015733" y="1588053"/>
                <a:ext cx="107996" cy="213111"/>
              </a:xfrm>
              <a:prstGeom prst="rect">
                <a:avLst/>
              </a:prstGeom>
              <a:solidFill>
                <a:schemeClr val="accent4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400"/>
              </a:p>
            </p:txBody>
          </p:sp>
          <p:sp>
            <p:nvSpPr>
              <p:cNvPr id="362" name="Rectangle 361"/>
              <p:cNvSpPr/>
              <p:nvPr/>
            </p:nvSpPr>
            <p:spPr>
              <a:xfrm rot="16200000">
                <a:off x="4015733" y="1484506"/>
                <a:ext cx="107996" cy="213111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400"/>
              </a:p>
            </p:txBody>
          </p:sp>
          <p:sp>
            <p:nvSpPr>
              <p:cNvPr id="363" name="Rectangle 362"/>
              <p:cNvSpPr/>
              <p:nvPr/>
            </p:nvSpPr>
            <p:spPr>
              <a:xfrm rot="16200000">
                <a:off x="4015733" y="1376510"/>
                <a:ext cx="107996" cy="213111"/>
              </a:xfrm>
              <a:prstGeom prst="rect">
                <a:avLst/>
              </a:prstGeom>
              <a:solidFill>
                <a:srgbClr val="C0504D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364" name="Rectangle 363"/>
              <p:cNvSpPr/>
              <p:nvPr/>
            </p:nvSpPr>
            <p:spPr>
              <a:xfrm rot="16200000">
                <a:off x="4015733" y="1293914"/>
                <a:ext cx="107996" cy="213111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400"/>
              </a:p>
            </p:txBody>
          </p:sp>
          <p:sp>
            <p:nvSpPr>
              <p:cNvPr id="365" name="Rectangle 364"/>
              <p:cNvSpPr/>
              <p:nvPr/>
            </p:nvSpPr>
            <p:spPr>
              <a:xfrm rot="16200000">
                <a:off x="4015733" y="1198618"/>
                <a:ext cx="107996" cy="213111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dirty="0"/>
              </a:p>
            </p:txBody>
          </p:sp>
          <p:sp>
            <p:nvSpPr>
              <p:cNvPr id="366" name="Rectangle 365"/>
              <p:cNvSpPr/>
              <p:nvPr/>
            </p:nvSpPr>
            <p:spPr>
              <a:xfrm rot="16200000">
                <a:off x="4015733" y="1094855"/>
                <a:ext cx="107996" cy="213111"/>
              </a:xfrm>
              <a:prstGeom prst="rect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400" dirty="0"/>
              </a:p>
            </p:txBody>
          </p:sp>
          <p:sp>
            <p:nvSpPr>
              <p:cNvPr id="367" name="Rectangle 366"/>
              <p:cNvSpPr/>
              <p:nvPr/>
            </p:nvSpPr>
            <p:spPr>
              <a:xfrm rot="16200000">
                <a:off x="4015733" y="996768"/>
                <a:ext cx="107996" cy="213111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400"/>
              </a:p>
            </p:txBody>
          </p:sp>
          <p:sp>
            <p:nvSpPr>
              <p:cNvPr id="368" name="Rectangle 367"/>
              <p:cNvSpPr/>
              <p:nvPr/>
            </p:nvSpPr>
            <p:spPr>
              <a:xfrm rot="16200000">
                <a:off x="4015733" y="901540"/>
                <a:ext cx="107996" cy="213111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400"/>
              </a:p>
            </p:txBody>
          </p:sp>
          <p:sp>
            <p:nvSpPr>
              <p:cNvPr id="369" name="Rectangle 368"/>
              <p:cNvSpPr/>
              <p:nvPr/>
            </p:nvSpPr>
            <p:spPr>
              <a:xfrm rot="16200000">
                <a:off x="4222901" y="996768"/>
                <a:ext cx="107996" cy="213111"/>
              </a:xfrm>
              <a:prstGeom prst="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370" name="Rectangle 369"/>
              <p:cNvSpPr/>
              <p:nvPr/>
            </p:nvSpPr>
            <p:spPr>
              <a:xfrm rot="16200000">
                <a:off x="4222901" y="901540"/>
                <a:ext cx="107996" cy="213111"/>
              </a:xfrm>
              <a:prstGeom prst="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371" name="Rectangle 370"/>
              <p:cNvSpPr/>
              <p:nvPr/>
            </p:nvSpPr>
            <p:spPr>
              <a:xfrm rot="16200000">
                <a:off x="4222901" y="1094855"/>
                <a:ext cx="107996" cy="213111"/>
              </a:xfrm>
              <a:prstGeom prst="rect">
                <a:avLst/>
              </a:prstGeom>
              <a:solidFill>
                <a:srgbClr val="C0504D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372" name="Rectangle 371"/>
              <p:cNvSpPr/>
              <p:nvPr/>
            </p:nvSpPr>
            <p:spPr>
              <a:xfrm rot="16200000">
                <a:off x="4427859" y="1094855"/>
                <a:ext cx="107996" cy="213111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400"/>
              </a:p>
            </p:txBody>
          </p:sp>
          <p:sp>
            <p:nvSpPr>
              <p:cNvPr id="373" name="Rectangle 372"/>
              <p:cNvSpPr/>
              <p:nvPr/>
            </p:nvSpPr>
            <p:spPr>
              <a:xfrm rot="16200000">
                <a:off x="4633465" y="1094855"/>
                <a:ext cx="107996" cy="213111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400"/>
              </a:p>
            </p:txBody>
          </p:sp>
          <p:sp>
            <p:nvSpPr>
              <p:cNvPr id="374" name="Rectangle 373"/>
              <p:cNvSpPr/>
              <p:nvPr/>
            </p:nvSpPr>
            <p:spPr>
              <a:xfrm rot="16200000">
                <a:off x="4427859" y="996768"/>
                <a:ext cx="107996" cy="213111"/>
              </a:xfrm>
              <a:prstGeom prst="rect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400" dirty="0"/>
              </a:p>
            </p:txBody>
          </p:sp>
          <p:sp>
            <p:nvSpPr>
              <p:cNvPr id="375" name="Rectangle 374"/>
              <p:cNvSpPr/>
              <p:nvPr/>
            </p:nvSpPr>
            <p:spPr>
              <a:xfrm rot="16200000">
                <a:off x="4633465" y="996768"/>
                <a:ext cx="107996" cy="213111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dirty="0"/>
              </a:p>
            </p:txBody>
          </p:sp>
          <p:sp>
            <p:nvSpPr>
              <p:cNvPr id="376" name="Rectangle 375"/>
              <p:cNvSpPr/>
              <p:nvPr/>
            </p:nvSpPr>
            <p:spPr>
              <a:xfrm rot="16200000">
                <a:off x="4633465" y="901540"/>
                <a:ext cx="107996" cy="213111"/>
              </a:xfrm>
              <a:prstGeom prst="rect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400" dirty="0"/>
              </a:p>
            </p:txBody>
          </p:sp>
          <p:sp>
            <p:nvSpPr>
              <p:cNvPr id="377" name="Rectangle 376"/>
              <p:cNvSpPr/>
              <p:nvPr/>
            </p:nvSpPr>
            <p:spPr>
              <a:xfrm rot="16200000">
                <a:off x="4427859" y="901540"/>
                <a:ext cx="107996" cy="213111"/>
              </a:xfrm>
              <a:prstGeom prst="rect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400" dirty="0"/>
              </a:p>
            </p:txBody>
          </p:sp>
          <p:sp>
            <p:nvSpPr>
              <p:cNvPr id="378" name="Rectangle 377"/>
              <p:cNvSpPr/>
              <p:nvPr/>
            </p:nvSpPr>
            <p:spPr>
              <a:xfrm rot="16200000">
                <a:off x="4222901" y="1198618"/>
                <a:ext cx="107996" cy="213111"/>
              </a:xfrm>
              <a:prstGeom prst="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379" name="Rectangle 378"/>
              <p:cNvSpPr/>
              <p:nvPr/>
            </p:nvSpPr>
            <p:spPr>
              <a:xfrm rot="16200000">
                <a:off x="4222901" y="1293914"/>
                <a:ext cx="107996" cy="213111"/>
              </a:xfrm>
              <a:prstGeom prst="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380" name="Rectangle 379"/>
              <p:cNvSpPr/>
              <p:nvPr/>
            </p:nvSpPr>
            <p:spPr>
              <a:xfrm rot="16200000">
                <a:off x="4222901" y="1376510"/>
                <a:ext cx="107996" cy="213111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381" name="Rectangle 380"/>
              <p:cNvSpPr/>
              <p:nvPr/>
            </p:nvSpPr>
            <p:spPr>
              <a:xfrm rot="16200000">
                <a:off x="4427859" y="1376510"/>
                <a:ext cx="107996" cy="213111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400"/>
              </a:p>
            </p:txBody>
          </p:sp>
          <p:sp>
            <p:nvSpPr>
              <p:cNvPr id="382" name="Rectangle 381"/>
              <p:cNvSpPr/>
              <p:nvPr/>
            </p:nvSpPr>
            <p:spPr>
              <a:xfrm rot="16200000">
                <a:off x="4633465" y="1376510"/>
                <a:ext cx="107996" cy="213111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383" name="Rectangle 382"/>
              <p:cNvSpPr/>
              <p:nvPr/>
            </p:nvSpPr>
            <p:spPr>
              <a:xfrm rot="16200000">
                <a:off x="4633465" y="1293914"/>
                <a:ext cx="107996" cy="213111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dirty="0"/>
              </a:p>
            </p:txBody>
          </p:sp>
          <p:sp>
            <p:nvSpPr>
              <p:cNvPr id="384" name="Rectangle 383"/>
              <p:cNvSpPr/>
              <p:nvPr/>
            </p:nvSpPr>
            <p:spPr>
              <a:xfrm rot="16200000">
                <a:off x="4633465" y="1198618"/>
                <a:ext cx="107996" cy="213111"/>
              </a:xfrm>
              <a:prstGeom prst="rect">
                <a:avLst/>
              </a:prstGeom>
              <a:solidFill>
                <a:srgbClr val="C0504D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385" name="Rectangle 384"/>
              <p:cNvSpPr/>
              <p:nvPr/>
            </p:nvSpPr>
            <p:spPr>
              <a:xfrm rot="16200000">
                <a:off x="4427859" y="1198618"/>
                <a:ext cx="107996" cy="213111"/>
              </a:xfrm>
              <a:prstGeom prst="rect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400" dirty="0"/>
              </a:p>
            </p:txBody>
          </p:sp>
          <p:sp>
            <p:nvSpPr>
              <p:cNvPr id="386" name="Rectangle 385"/>
              <p:cNvSpPr/>
              <p:nvPr/>
            </p:nvSpPr>
            <p:spPr>
              <a:xfrm rot="16200000">
                <a:off x="4427859" y="1293914"/>
                <a:ext cx="107996" cy="213111"/>
              </a:xfrm>
              <a:prstGeom prst="rect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400" dirty="0"/>
              </a:p>
            </p:txBody>
          </p:sp>
          <p:sp>
            <p:nvSpPr>
              <p:cNvPr id="387" name="Rectangle 386"/>
              <p:cNvSpPr/>
              <p:nvPr/>
            </p:nvSpPr>
            <p:spPr>
              <a:xfrm rot="16200000">
                <a:off x="4633465" y="1680851"/>
                <a:ext cx="107996" cy="213111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400"/>
              </a:p>
            </p:txBody>
          </p:sp>
          <p:sp>
            <p:nvSpPr>
              <p:cNvPr id="388" name="Rectangle 387"/>
              <p:cNvSpPr/>
              <p:nvPr/>
            </p:nvSpPr>
            <p:spPr>
              <a:xfrm rot="16200000">
                <a:off x="4633465" y="1588053"/>
                <a:ext cx="107996" cy="213111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400"/>
              </a:p>
            </p:txBody>
          </p:sp>
          <p:sp>
            <p:nvSpPr>
              <p:cNvPr id="389" name="Rectangle 388"/>
              <p:cNvSpPr/>
              <p:nvPr/>
            </p:nvSpPr>
            <p:spPr>
              <a:xfrm rot="16200000">
                <a:off x="4633465" y="1484506"/>
                <a:ext cx="107996" cy="213111"/>
              </a:xfrm>
              <a:prstGeom prst="rect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400" dirty="0"/>
              </a:p>
            </p:txBody>
          </p:sp>
          <p:sp>
            <p:nvSpPr>
              <p:cNvPr id="390" name="Rectangle 389"/>
              <p:cNvSpPr/>
              <p:nvPr/>
            </p:nvSpPr>
            <p:spPr>
              <a:xfrm rot="16200000">
                <a:off x="4427859" y="1680851"/>
                <a:ext cx="107996" cy="213111"/>
              </a:xfrm>
              <a:prstGeom prst="rect">
                <a:avLst/>
              </a:prstGeom>
              <a:solidFill>
                <a:schemeClr val="accent4">
                  <a:lumMod val="50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400"/>
              </a:p>
            </p:txBody>
          </p:sp>
          <p:sp>
            <p:nvSpPr>
              <p:cNvPr id="391" name="Rectangle 390"/>
              <p:cNvSpPr/>
              <p:nvPr/>
            </p:nvSpPr>
            <p:spPr>
              <a:xfrm rot="16200000">
                <a:off x="4427859" y="1588053"/>
                <a:ext cx="107996" cy="213111"/>
              </a:xfrm>
              <a:prstGeom prst="rect">
                <a:avLst/>
              </a:prstGeom>
              <a:solidFill>
                <a:schemeClr val="accent4">
                  <a:lumMod val="50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400"/>
              </a:p>
            </p:txBody>
          </p:sp>
          <p:sp>
            <p:nvSpPr>
              <p:cNvPr id="392" name="Rectangle 391"/>
              <p:cNvSpPr/>
              <p:nvPr/>
            </p:nvSpPr>
            <p:spPr>
              <a:xfrm rot="16200000">
                <a:off x="4427859" y="1484506"/>
                <a:ext cx="107996" cy="213111"/>
              </a:xfrm>
              <a:prstGeom prst="rect">
                <a:avLst/>
              </a:prstGeom>
              <a:solidFill>
                <a:schemeClr val="accent4">
                  <a:lumMod val="50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400"/>
              </a:p>
            </p:txBody>
          </p:sp>
          <p:sp>
            <p:nvSpPr>
              <p:cNvPr id="393" name="Rectangle 392"/>
              <p:cNvSpPr/>
              <p:nvPr/>
            </p:nvSpPr>
            <p:spPr>
              <a:xfrm rot="16200000">
                <a:off x="4222901" y="1680851"/>
                <a:ext cx="107996" cy="213111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400"/>
              </a:p>
            </p:txBody>
          </p:sp>
          <p:sp>
            <p:nvSpPr>
              <p:cNvPr id="394" name="Rectangle 393"/>
              <p:cNvSpPr/>
              <p:nvPr/>
            </p:nvSpPr>
            <p:spPr>
              <a:xfrm rot="16200000">
                <a:off x="4222901" y="1588053"/>
                <a:ext cx="107996" cy="213111"/>
              </a:xfrm>
              <a:prstGeom prst="rect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400" dirty="0"/>
              </a:p>
            </p:txBody>
          </p:sp>
          <p:sp>
            <p:nvSpPr>
              <p:cNvPr id="395" name="Rectangle 394"/>
              <p:cNvSpPr/>
              <p:nvPr/>
            </p:nvSpPr>
            <p:spPr>
              <a:xfrm rot="16200000">
                <a:off x="4222901" y="1484506"/>
                <a:ext cx="107996" cy="213111"/>
              </a:xfrm>
              <a:prstGeom prst="rect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400" dirty="0"/>
              </a:p>
            </p:txBody>
          </p:sp>
        </p:grpSp>
        <p:grpSp>
          <p:nvGrpSpPr>
            <p:cNvPr id="166" name="Grouper 165"/>
            <p:cNvGrpSpPr/>
            <p:nvPr/>
          </p:nvGrpSpPr>
          <p:grpSpPr>
            <a:xfrm>
              <a:off x="2459861" y="880503"/>
              <a:ext cx="230832" cy="961814"/>
              <a:chOff x="39408" y="880503"/>
              <a:chExt cx="230832" cy="961814"/>
            </a:xfrm>
          </p:grpSpPr>
          <p:sp>
            <p:nvSpPr>
              <p:cNvPr id="321" name="ZoneTexte 320"/>
              <p:cNvSpPr txBox="1"/>
              <p:nvPr/>
            </p:nvSpPr>
            <p:spPr>
              <a:xfrm rot="16200000">
                <a:off x="-8095" y="1563983"/>
                <a:ext cx="325837" cy="23083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 anchor="ctr">
                <a:spAutoFit/>
              </a:bodyPr>
              <a:lstStyle/>
              <a:p>
                <a:pPr algn="ctr"/>
                <a:r>
                  <a:rPr lang="fr-FR" sz="900" dirty="0" smtClean="0">
                    <a:solidFill>
                      <a:srgbClr val="000000"/>
                    </a:solidFill>
                    <a:latin typeface="Helvetica"/>
                    <a:cs typeface="Helvetica"/>
                  </a:rPr>
                  <a:t>Ad</a:t>
                </a:r>
                <a:endParaRPr lang="fr-FR" sz="900" dirty="0">
                  <a:solidFill>
                    <a:srgbClr val="000000"/>
                  </a:solidFill>
                  <a:latin typeface="Helvetica"/>
                  <a:cs typeface="Helvetica"/>
                </a:endParaRPr>
              </a:p>
            </p:txBody>
          </p:sp>
          <p:sp>
            <p:nvSpPr>
              <p:cNvPr id="322" name="ZoneTexte 321"/>
              <p:cNvSpPr txBox="1"/>
              <p:nvPr/>
            </p:nvSpPr>
            <p:spPr>
              <a:xfrm rot="16200000">
                <a:off x="-8095" y="1260922"/>
                <a:ext cx="325837" cy="23083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 anchor="ctr">
                <a:spAutoFit/>
              </a:bodyPr>
              <a:lstStyle/>
              <a:p>
                <a:pPr algn="ctr"/>
                <a:r>
                  <a:rPr lang="fr-FR" sz="900" dirty="0" smtClean="0">
                    <a:solidFill>
                      <a:srgbClr val="000000"/>
                    </a:solidFill>
                    <a:latin typeface="Helvetica"/>
                    <a:cs typeface="Helvetica"/>
                  </a:rPr>
                  <a:t>P8</a:t>
                </a:r>
                <a:endParaRPr lang="fr-FR" sz="900" dirty="0">
                  <a:solidFill>
                    <a:srgbClr val="000000"/>
                  </a:solidFill>
                  <a:latin typeface="Helvetica"/>
                  <a:cs typeface="Helvetica"/>
                </a:endParaRPr>
              </a:p>
            </p:txBody>
          </p:sp>
          <p:sp>
            <p:nvSpPr>
              <p:cNvPr id="323" name="ZoneTexte 322"/>
              <p:cNvSpPr txBox="1"/>
              <p:nvPr/>
            </p:nvSpPr>
            <p:spPr>
              <a:xfrm rot="16200000">
                <a:off x="-62061" y="981972"/>
                <a:ext cx="433770" cy="23083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 anchor="ctr">
                <a:spAutoFit/>
              </a:bodyPr>
              <a:lstStyle/>
              <a:p>
                <a:pPr algn="ctr"/>
                <a:r>
                  <a:rPr lang="fr-FR" sz="900" i="1" dirty="0" smtClean="0">
                    <a:solidFill>
                      <a:srgbClr val="000000"/>
                    </a:solidFill>
                    <a:latin typeface="Helvetica"/>
                    <a:cs typeface="Helvetica"/>
                  </a:rPr>
                  <a:t>mdx</a:t>
                </a:r>
                <a:endParaRPr lang="fr-FR" sz="900" i="1" dirty="0">
                  <a:solidFill>
                    <a:srgbClr val="000000"/>
                  </a:solidFill>
                  <a:latin typeface="Helvetica"/>
                  <a:cs typeface="Helvetica"/>
                </a:endParaRPr>
              </a:p>
            </p:txBody>
          </p:sp>
        </p:grpSp>
        <p:sp>
          <p:nvSpPr>
            <p:cNvPr id="167" name="ZoneTexte 166"/>
            <p:cNvSpPr txBox="1"/>
            <p:nvPr/>
          </p:nvSpPr>
          <p:spPr>
            <a:xfrm rot="16200000">
              <a:off x="2458766" y="605611"/>
              <a:ext cx="550470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900" dirty="0" smtClean="0">
                  <a:latin typeface="Helvetica"/>
                  <a:cs typeface="Helvetica"/>
                </a:rPr>
                <a:t>Atp5a1</a:t>
              </a:r>
            </a:p>
          </p:txBody>
        </p:sp>
        <p:sp>
          <p:nvSpPr>
            <p:cNvPr id="168" name="ZoneTexte 167"/>
            <p:cNvSpPr txBox="1"/>
            <p:nvPr/>
          </p:nvSpPr>
          <p:spPr>
            <a:xfrm rot="16200000">
              <a:off x="2656142" y="634624"/>
              <a:ext cx="492443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900" dirty="0" smtClean="0">
                  <a:latin typeface="Helvetica"/>
                  <a:cs typeface="Helvetica"/>
                </a:rPr>
                <a:t>Atp5b</a:t>
              </a:r>
            </a:p>
          </p:txBody>
        </p:sp>
        <p:sp>
          <p:nvSpPr>
            <p:cNvPr id="169" name="ZoneTexte 168"/>
            <p:cNvSpPr txBox="1"/>
            <p:nvPr/>
          </p:nvSpPr>
          <p:spPr>
            <a:xfrm rot="16200000">
              <a:off x="2995947" y="637705"/>
              <a:ext cx="486281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900" dirty="0" smtClean="0">
                  <a:latin typeface="Helvetica"/>
                  <a:cs typeface="Helvetica"/>
                </a:rPr>
                <a:t>Atp5e</a:t>
              </a:r>
            </a:p>
          </p:txBody>
        </p:sp>
        <p:sp>
          <p:nvSpPr>
            <p:cNvPr id="170" name="ZoneTexte 169"/>
            <p:cNvSpPr txBox="1"/>
            <p:nvPr/>
          </p:nvSpPr>
          <p:spPr>
            <a:xfrm rot="16200000">
              <a:off x="2798731" y="608851"/>
              <a:ext cx="543989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900" dirty="0" smtClean="0">
                  <a:latin typeface="Helvetica"/>
                  <a:cs typeface="Helvetica"/>
                </a:rPr>
                <a:t>Atp5c1</a:t>
              </a:r>
            </a:p>
          </p:txBody>
        </p:sp>
        <p:sp>
          <p:nvSpPr>
            <p:cNvPr id="171" name="ZoneTexte 170"/>
            <p:cNvSpPr txBox="1"/>
            <p:nvPr/>
          </p:nvSpPr>
          <p:spPr>
            <a:xfrm rot="16200000">
              <a:off x="3132214" y="605611"/>
              <a:ext cx="550470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900" dirty="0" smtClean="0">
                  <a:latin typeface="Helvetica"/>
                  <a:cs typeface="Helvetica"/>
                </a:rPr>
                <a:t>Atp5g1</a:t>
              </a:r>
            </a:p>
          </p:txBody>
        </p:sp>
        <p:sp>
          <p:nvSpPr>
            <p:cNvPr id="172" name="ZoneTexte 171"/>
            <p:cNvSpPr txBox="1"/>
            <p:nvPr/>
          </p:nvSpPr>
          <p:spPr>
            <a:xfrm rot="16200000">
              <a:off x="3351944" y="656979"/>
              <a:ext cx="447734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900" dirty="0" smtClean="0">
                  <a:latin typeface="Helvetica"/>
                  <a:cs typeface="Helvetica"/>
                </a:rPr>
                <a:t>Atp5j</a:t>
              </a:r>
            </a:p>
          </p:txBody>
        </p:sp>
        <p:sp>
          <p:nvSpPr>
            <p:cNvPr id="173" name="ZoneTexte 172"/>
            <p:cNvSpPr txBox="1"/>
            <p:nvPr/>
          </p:nvSpPr>
          <p:spPr>
            <a:xfrm rot="16200000">
              <a:off x="3669395" y="637705"/>
              <a:ext cx="486281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900" dirty="0" smtClean="0">
                  <a:latin typeface="Helvetica"/>
                  <a:cs typeface="Helvetica"/>
                </a:rPr>
                <a:t>Atp5o</a:t>
              </a:r>
            </a:p>
          </p:txBody>
        </p:sp>
        <p:sp>
          <p:nvSpPr>
            <p:cNvPr id="174" name="ZoneTexte 173"/>
            <p:cNvSpPr txBox="1"/>
            <p:nvPr/>
          </p:nvSpPr>
          <p:spPr>
            <a:xfrm rot="16200000">
              <a:off x="3488212" y="624884"/>
              <a:ext cx="511923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900" dirty="0" smtClean="0">
                  <a:latin typeface="Helvetica"/>
                  <a:cs typeface="Helvetica"/>
                </a:rPr>
                <a:t>Atp5j2</a:t>
              </a:r>
            </a:p>
          </p:txBody>
        </p:sp>
        <p:grpSp>
          <p:nvGrpSpPr>
            <p:cNvPr id="175" name="Grouper 174"/>
            <p:cNvGrpSpPr/>
            <p:nvPr/>
          </p:nvGrpSpPr>
          <p:grpSpPr>
            <a:xfrm>
              <a:off x="4299898" y="947747"/>
              <a:ext cx="2376000" cy="900768"/>
              <a:chOff x="3214125" y="2780457"/>
              <a:chExt cx="2891791" cy="900768"/>
            </a:xfrm>
          </p:grpSpPr>
          <p:sp>
            <p:nvSpPr>
              <p:cNvPr id="194" name="Rectangle 193"/>
              <p:cNvSpPr/>
              <p:nvPr/>
            </p:nvSpPr>
            <p:spPr>
              <a:xfrm rot="16200000">
                <a:off x="3266683" y="3520671"/>
                <a:ext cx="107996" cy="213111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400"/>
              </a:p>
            </p:txBody>
          </p:sp>
          <p:sp>
            <p:nvSpPr>
              <p:cNvPr id="195" name="Rectangle 194"/>
              <p:cNvSpPr/>
              <p:nvPr/>
            </p:nvSpPr>
            <p:spPr>
              <a:xfrm rot="16200000">
                <a:off x="3266683" y="3430203"/>
                <a:ext cx="107996" cy="213111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400"/>
              </a:p>
            </p:txBody>
          </p:sp>
          <p:sp>
            <p:nvSpPr>
              <p:cNvPr id="196" name="Rectangle 195"/>
              <p:cNvSpPr/>
              <p:nvPr/>
            </p:nvSpPr>
            <p:spPr>
              <a:xfrm rot="16200000">
                <a:off x="3266683" y="3333251"/>
                <a:ext cx="107996" cy="213111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400"/>
              </a:p>
            </p:txBody>
          </p:sp>
          <p:sp>
            <p:nvSpPr>
              <p:cNvPr id="197" name="Rectangle 196"/>
              <p:cNvSpPr/>
              <p:nvPr/>
            </p:nvSpPr>
            <p:spPr>
              <a:xfrm rot="16200000">
                <a:off x="3266683" y="3229460"/>
                <a:ext cx="107996" cy="213111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dirty="0"/>
              </a:p>
            </p:txBody>
          </p:sp>
          <p:sp>
            <p:nvSpPr>
              <p:cNvPr id="198" name="Rectangle 197"/>
              <p:cNvSpPr/>
              <p:nvPr/>
            </p:nvSpPr>
            <p:spPr>
              <a:xfrm rot="16200000">
                <a:off x="3266683" y="3027108"/>
                <a:ext cx="107996" cy="213111"/>
              </a:xfrm>
              <a:prstGeom prst="rect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400" dirty="0"/>
              </a:p>
            </p:txBody>
          </p:sp>
          <p:sp>
            <p:nvSpPr>
              <p:cNvPr id="199" name="Rectangle 198"/>
              <p:cNvSpPr/>
              <p:nvPr/>
            </p:nvSpPr>
            <p:spPr>
              <a:xfrm rot="16200000">
                <a:off x="3266683" y="3133244"/>
                <a:ext cx="107996" cy="213111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400"/>
              </a:p>
            </p:txBody>
          </p:sp>
          <p:sp>
            <p:nvSpPr>
              <p:cNvPr id="200" name="Rectangle 199"/>
              <p:cNvSpPr/>
              <p:nvPr/>
            </p:nvSpPr>
            <p:spPr>
              <a:xfrm rot="16200000">
                <a:off x="3266683" y="2930864"/>
                <a:ext cx="107996" cy="213111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400"/>
              </a:p>
            </p:txBody>
          </p:sp>
          <p:sp>
            <p:nvSpPr>
              <p:cNvPr id="201" name="Rectangle 200"/>
              <p:cNvSpPr/>
              <p:nvPr/>
            </p:nvSpPr>
            <p:spPr>
              <a:xfrm rot="16200000">
                <a:off x="3266683" y="2828065"/>
                <a:ext cx="107996" cy="213111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400"/>
              </a:p>
            </p:txBody>
          </p:sp>
          <p:sp>
            <p:nvSpPr>
              <p:cNvPr id="202" name="Rectangle 201"/>
              <p:cNvSpPr/>
              <p:nvPr/>
            </p:nvSpPr>
            <p:spPr>
              <a:xfrm rot="16200000">
                <a:off x="3266683" y="2727900"/>
                <a:ext cx="107996" cy="213111"/>
              </a:xfrm>
              <a:prstGeom prst="rect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400" dirty="0"/>
              </a:p>
            </p:txBody>
          </p:sp>
          <p:sp>
            <p:nvSpPr>
              <p:cNvPr id="203" name="Rectangle 202"/>
              <p:cNvSpPr/>
              <p:nvPr/>
            </p:nvSpPr>
            <p:spPr>
              <a:xfrm rot="16200000">
                <a:off x="4495021" y="3520670"/>
                <a:ext cx="107996" cy="213111"/>
              </a:xfrm>
              <a:prstGeom prst="rect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400" dirty="0"/>
              </a:p>
            </p:txBody>
          </p:sp>
          <p:sp>
            <p:nvSpPr>
              <p:cNvPr id="204" name="Rectangle 203"/>
              <p:cNvSpPr/>
              <p:nvPr/>
            </p:nvSpPr>
            <p:spPr>
              <a:xfrm rot="16200000">
                <a:off x="4495021" y="3430202"/>
                <a:ext cx="107996" cy="213111"/>
              </a:xfrm>
              <a:prstGeom prst="rect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400" dirty="0"/>
              </a:p>
            </p:txBody>
          </p:sp>
          <p:sp>
            <p:nvSpPr>
              <p:cNvPr id="205" name="Rectangle 204"/>
              <p:cNvSpPr/>
              <p:nvPr/>
            </p:nvSpPr>
            <p:spPr>
              <a:xfrm rot="16200000">
                <a:off x="4495021" y="3333250"/>
                <a:ext cx="107996" cy="213111"/>
              </a:xfrm>
              <a:prstGeom prst="rect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400" dirty="0"/>
              </a:p>
            </p:txBody>
          </p:sp>
          <p:sp>
            <p:nvSpPr>
              <p:cNvPr id="206" name="Rectangle 205"/>
              <p:cNvSpPr/>
              <p:nvPr/>
            </p:nvSpPr>
            <p:spPr>
              <a:xfrm rot="16200000">
                <a:off x="4495021" y="3229459"/>
                <a:ext cx="107996" cy="213111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207" name="Rectangle 206"/>
              <p:cNvSpPr/>
              <p:nvPr/>
            </p:nvSpPr>
            <p:spPr>
              <a:xfrm rot="16200000">
                <a:off x="4495021" y="3133243"/>
                <a:ext cx="107996" cy="213111"/>
              </a:xfrm>
              <a:prstGeom prst="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208" name="Rectangle 207"/>
              <p:cNvSpPr/>
              <p:nvPr/>
            </p:nvSpPr>
            <p:spPr>
              <a:xfrm rot="16200000">
                <a:off x="4495021" y="3027107"/>
                <a:ext cx="107996" cy="213111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209" name="Rectangle 208"/>
              <p:cNvSpPr/>
              <p:nvPr/>
            </p:nvSpPr>
            <p:spPr>
              <a:xfrm rot="16200000">
                <a:off x="4495021" y="2930863"/>
                <a:ext cx="107996" cy="213111"/>
              </a:xfrm>
              <a:prstGeom prst="rect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400" dirty="0"/>
              </a:p>
            </p:txBody>
          </p:sp>
          <p:sp>
            <p:nvSpPr>
              <p:cNvPr id="210" name="Rectangle 209"/>
              <p:cNvSpPr/>
              <p:nvPr/>
            </p:nvSpPr>
            <p:spPr>
              <a:xfrm rot="16200000">
                <a:off x="4495021" y="2828064"/>
                <a:ext cx="107996" cy="213111"/>
              </a:xfrm>
              <a:prstGeom prst="rect">
                <a:avLst/>
              </a:prstGeom>
              <a:solidFill>
                <a:srgbClr val="C0504D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211" name="Rectangle 210"/>
              <p:cNvSpPr/>
              <p:nvPr/>
            </p:nvSpPr>
            <p:spPr>
              <a:xfrm rot="16200000">
                <a:off x="4495021" y="2727899"/>
                <a:ext cx="107996" cy="213111"/>
              </a:xfrm>
              <a:prstGeom prst="rect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400" dirty="0"/>
              </a:p>
            </p:txBody>
          </p:sp>
          <p:sp>
            <p:nvSpPr>
              <p:cNvPr id="212" name="Rectangle 211"/>
              <p:cNvSpPr/>
              <p:nvPr/>
            </p:nvSpPr>
            <p:spPr>
              <a:xfrm rot="16200000">
                <a:off x="4707585" y="3520670"/>
                <a:ext cx="107996" cy="213111"/>
              </a:xfrm>
              <a:prstGeom prst="rect">
                <a:avLst/>
              </a:prstGeom>
              <a:solidFill>
                <a:schemeClr val="accent4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400"/>
              </a:p>
            </p:txBody>
          </p:sp>
          <p:sp>
            <p:nvSpPr>
              <p:cNvPr id="213" name="Rectangle 212"/>
              <p:cNvSpPr/>
              <p:nvPr/>
            </p:nvSpPr>
            <p:spPr>
              <a:xfrm rot="16200000">
                <a:off x="4707585" y="3430202"/>
                <a:ext cx="107996" cy="213111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400"/>
              </a:p>
            </p:txBody>
          </p:sp>
          <p:sp>
            <p:nvSpPr>
              <p:cNvPr id="214" name="Rectangle 213"/>
              <p:cNvSpPr/>
              <p:nvPr/>
            </p:nvSpPr>
            <p:spPr>
              <a:xfrm rot="16200000">
                <a:off x="4707585" y="3333250"/>
                <a:ext cx="107996" cy="213111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400"/>
              </a:p>
            </p:txBody>
          </p:sp>
          <p:sp>
            <p:nvSpPr>
              <p:cNvPr id="215" name="Rectangle 214"/>
              <p:cNvSpPr/>
              <p:nvPr/>
            </p:nvSpPr>
            <p:spPr>
              <a:xfrm rot="16200000">
                <a:off x="4707585" y="3229459"/>
                <a:ext cx="107996" cy="213111"/>
              </a:xfrm>
              <a:prstGeom prst="rect">
                <a:avLst/>
              </a:prstGeom>
              <a:solidFill>
                <a:srgbClr val="C0504D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216" name="Rectangle 215"/>
              <p:cNvSpPr/>
              <p:nvPr/>
            </p:nvSpPr>
            <p:spPr>
              <a:xfrm rot="16200000">
                <a:off x="4707585" y="3133243"/>
                <a:ext cx="107996" cy="213111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400"/>
              </a:p>
            </p:txBody>
          </p:sp>
          <p:sp>
            <p:nvSpPr>
              <p:cNvPr id="217" name="Rectangle 216"/>
              <p:cNvSpPr/>
              <p:nvPr/>
            </p:nvSpPr>
            <p:spPr>
              <a:xfrm rot="16200000">
                <a:off x="4707585" y="3027107"/>
                <a:ext cx="107996" cy="213111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dirty="0"/>
              </a:p>
            </p:txBody>
          </p:sp>
          <p:sp>
            <p:nvSpPr>
              <p:cNvPr id="218" name="Rectangle 217"/>
              <p:cNvSpPr/>
              <p:nvPr/>
            </p:nvSpPr>
            <p:spPr>
              <a:xfrm rot="16200000">
                <a:off x="4707585" y="2930863"/>
                <a:ext cx="107996" cy="213111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400"/>
              </a:p>
            </p:txBody>
          </p:sp>
          <p:sp>
            <p:nvSpPr>
              <p:cNvPr id="219" name="Rectangle 218"/>
              <p:cNvSpPr/>
              <p:nvPr/>
            </p:nvSpPr>
            <p:spPr>
              <a:xfrm rot="16200000">
                <a:off x="4707585" y="2828064"/>
                <a:ext cx="107996" cy="213111"/>
              </a:xfrm>
              <a:prstGeom prst="rect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400" dirty="0"/>
              </a:p>
            </p:txBody>
          </p:sp>
          <p:sp>
            <p:nvSpPr>
              <p:cNvPr id="220" name="Rectangle 219"/>
              <p:cNvSpPr/>
              <p:nvPr/>
            </p:nvSpPr>
            <p:spPr>
              <a:xfrm rot="16200000">
                <a:off x="4707585" y="2727899"/>
                <a:ext cx="107996" cy="213111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400"/>
              </a:p>
            </p:txBody>
          </p:sp>
          <p:sp>
            <p:nvSpPr>
              <p:cNvPr id="221" name="Rectangle 220"/>
              <p:cNvSpPr/>
              <p:nvPr/>
            </p:nvSpPr>
            <p:spPr>
              <a:xfrm rot="16200000">
                <a:off x="4914026" y="3520670"/>
                <a:ext cx="107996" cy="213111"/>
              </a:xfrm>
              <a:prstGeom prst="rect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400" dirty="0"/>
              </a:p>
            </p:txBody>
          </p:sp>
          <p:sp>
            <p:nvSpPr>
              <p:cNvPr id="222" name="Rectangle 221"/>
              <p:cNvSpPr/>
              <p:nvPr/>
            </p:nvSpPr>
            <p:spPr>
              <a:xfrm rot="16200000">
                <a:off x="4914026" y="3430202"/>
                <a:ext cx="107996" cy="213111"/>
              </a:xfrm>
              <a:prstGeom prst="rect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400" dirty="0"/>
              </a:p>
            </p:txBody>
          </p:sp>
          <p:sp>
            <p:nvSpPr>
              <p:cNvPr id="223" name="Rectangle 222"/>
              <p:cNvSpPr/>
              <p:nvPr/>
            </p:nvSpPr>
            <p:spPr>
              <a:xfrm rot="16200000">
                <a:off x="4914026" y="3333250"/>
                <a:ext cx="107996" cy="213111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400"/>
              </a:p>
            </p:txBody>
          </p:sp>
          <p:sp>
            <p:nvSpPr>
              <p:cNvPr id="224" name="Rectangle 223"/>
              <p:cNvSpPr/>
              <p:nvPr/>
            </p:nvSpPr>
            <p:spPr>
              <a:xfrm rot="16200000">
                <a:off x="4914026" y="3229459"/>
                <a:ext cx="107996" cy="213111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225" name="Rectangle 224"/>
              <p:cNvSpPr/>
              <p:nvPr/>
            </p:nvSpPr>
            <p:spPr>
              <a:xfrm rot="16200000">
                <a:off x="4914026" y="3133243"/>
                <a:ext cx="107996" cy="213111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226" name="Rectangle 225"/>
              <p:cNvSpPr/>
              <p:nvPr/>
            </p:nvSpPr>
            <p:spPr>
              <a:xfrm rot="16200000">
                <a:off x="4914026" y="3027107"/>
                <a:ext cx="107996" cy="213111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227" name="Rectangle 226"/>
              <p:cNvSpPr/>
              <p:nvPr/>
            </p:nvSpPr>
            <p:spPr>
              <a:xfrm rot="16200000">
                <a:off x="4914026" y="2930863"/>
                <a:ext cx="107996" cy="213111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228" name="Rectangle 227"/>
              <p:cNvSpPr/>
              <p:nvPr/>
            </p:nvSpPr>
            <p:spPr>
              <a:xfrm rot="16200000">
                <a:off x="4914026" y="2828064"/>
                <a:ext cx="107996" cy="213111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229" name="Rectangle 228"/>
              <p:cNvSpPr/>
              <p:nvPr/>
            </p:nvSpPr>
            <p:spPr>
              <a:xfrm rot="16200000">
                <a:off x="4914026" y="2727899"/>
                <a:ext cx="107996" cy="213111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230" name="Rectangle 229"/>
              <p:cNvSpPr/>
              <p:nvPr/>
            </p:nvSpPr>
            <p:spPr>
              <a:xfrm rot="16200000">
                <a:off x="5123574" y="3430202"/>
                <a:ext cx="107996" cy="213111"/>
              </a:xfrm>
              <a:prstGeom prst="rect">
                <a:avLst/>
              </a:prstGeom>
              <a:solidFill>
                <a:schemeClr val="accent4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400"/>
              </a:p>
            </p:txBody>
          </p:sp>
          <p:sp>
            <p:nvSpPr>
              <p:cNvPr id="231" name="Rectangle 230"/>
              <p:cNvSpPr/>
              <p:nvPr/>
            </p:nvSpPr>
            <p:spPr>
              <a:xfrm rot="16200000">
                <a:off x="5123574" y="3333250"/>
                <a:ext cx="107996" cy="213111"/>
              </a:xfrm>
              <a:prstGeom prst="rect">
                <a:avLst/>
              </a:prstGeom>
              <a:solidFill>
                <a:schemeClr val="accent4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400"/>
              </a:p>
            </p:txBody>
          </p:sp>
          <p:sp>
            <p:nvSpPr>
              <p:cNvPr id="232" name="Rectangle 231"/>
              <p:cNvSpPr/>
              <p:nvPr/>
            </p:nvSpPr>
            <p:spPr>
              <a:xfrm rot="16200000">
                <a:off x="5123574" y="3520670"/>
                <a:ext cx="107996" cy="213111"/>
              </a:xfrm>
              <a:prstGeom prst="rect">
                <a:avLst/>
              </a:prstGeom>
              <a:solidFill>
                <a:schemeClr val="accent4">
                  <a:lumMod val="50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400"/>
              </a:p>
            </p:txBody>
          </p:sp>
          <p:sp>
            <p:nvSpPr>
              <p:cNvPr id="233" name="Rectangle 232"/>
              <p:cNvSpPr/>
              <p:nvPr/>
            </p:nvSpPr>
            <p:spPr>
              <a:xfrm rot="16200000">
                <a:off x="5324657" y="3520670"/>
                <a:ext cx="107996" cy="213111"/>
              </a:xfrm>
              <a:prstGeom prst="rect">
                <a:avLst/>
              </a:prstGeom>
              <a:solidFill>
                <a:schemeClr val="accent4">
                  <a:lumMod val="50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400"/>
              </a:p>
            </p:txBody>
          </p:sp>
          <p:sp>
            <p:nvSpPr>
              <p:cNvPr id="234" name="Rectangle 233"/>
              <p:cNvSpPr/>
              <p:nvPr/>
            </p:nvSpPr>
            <p:spPr>
              <a:xfrm rot="16200000">
                <a:off x="5324657" y="3430202"/>
                <a:ext cx="107996" cy="213111"/>
              </a:xfrm>
              <a:prstGeom prst="rect">
                <a:avLst/>
              </a:prstGeom>
              <a:solidFill>
                <a:schemeClr val="accent4">
                  <a:lumMod val="50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400"/>
              </a:p>
            </p:txBody>
          </p:sp>
          <p:sp>
            <p:nvSpPr>
              <p:cNvPr id="235" name="Rectangle 234"/>
              <p:cNvSpPr/>
              <p:nvPr/>
            </p:nvSpPr>
            <p:spPr>
              <a:xfrm rot="16200000">
                <a:off x="5123574" y="3229459"/>
                <a:ext cx="107996" cy="213111"/>
              </a:xfrm>
              <a:prstGeom prst="rect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400" dirty="0"/>
              </a:p>
            </p:txBody>
          </p:sp>
          <p:sp>
            <p:nvSpPr>
              <p:cNvPr id="236" name="Rectangle 235"/>
              <p:cNvSpPr/>
              <p:nvPr/>
            </p:nvSpPr>
            <p:spPr>
              <a:xfrm rot="16200000">
                <a:off x="5123574" y="3133243"/>
                <a:ext cx="107996" cy="213111"/>
              </a:xfrm>
              <a:prstGeom prst="rect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400" dirty="0"/>
              </a:p>
            </p:txBody>
          </p:sp>
          <p:sp>
            <p:nvSpPr>
              <p:cNvPr id="237" name="Rectangle 236"/>
              <p:cNvSpPr/>
              <p:nvPr/>
            </p:nvSpPr>
            <p:spPr>
              <a:xfrm rot="16200000">
                <a:off x="5123574" y="3027107"/>
                <a:ext cx="107996" cy="213111"/>
              </a:xfrm>
              <a:prstGeom prst="rect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400" dirty="0"/>
              </a:p>
            </p:txBody>
          </p:sp>
          <p:sp>
            <p:nvSpPr>
              <p:cNvPr id="238" name="Rectangle 237"/>
              <p:cNvSpPr/>
              <p:nvPr/>
            </p:nvSpPr>
            <p:spPr>
              <a:xfrm rot="16200000">
                <a:off x="5324657" y="3333250"/>
                <a:ext cx="107996" cy="213111"/>
              </a:xfrm>
              <a:prstGeom prst="rect">
                <a:avLst/>
              </a:prstGeom>
              <a:solidFill>
                <a:schemeClr val="accent4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400"/>
              </a:p>
            </p:txBody>
          </p:sp>
          <p:sp>
            <p:nvSpPr>
              <p:cNvPr id="239" name="Rectangle 238"/>
              <p:cNvSpPr/>
              <p:nvPr/>
            </p:nvSpPr>
            <p:spPr>
              <a:xfrm rot="16200000">
                <a:off x="5324657" y="3229459"/>
                <a:ext cx="107996" cy="213111"/>
              </a:xfrm>
              <a:prstGeom prst="rect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400" dirty="0"/>
              </a:p>
            </p:txBody>
          </p:sp>
          <p:sp>
            <p:nvSpPr>
              <p:cNvPr id="240" name="Rectangle 239"/>
              <p:cNvSpPr/>
              <p:nvPr/>
            </p:nvSpPr>
            <p:spPr>
              <a:xfrm rot="16200000">
                <a:off x="5324657" y="3133243"/>
                <a:ext cx="107996" cy="213111"/>
              </a:xfrm>
              <a:prstGeom prst="rect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400" dirty="0"/>
              </a:p>
            </p:txBody>
          </p:sp>
          <p:sp>
            <p:nvSpPr>
              <p:cNvPr id="241" name="Rectangle 240"/>
              <p:cNvSpPr/>
              <p:nvPr/>
            </p:nvSpPr>
            <p:spPr>
              <a:xfrm rot="16200000">
                <a:off x="5324657" y="3027107"/>
                <a:ext cx="107996" cy="213111"/>
              </a:xfrm>
              <a:prstGeom prst="rect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400" dirty="0"/>
              </a:p>
            </p:txBody>
          </p:sp>
          <p:sp>
            <p:nvSpPr>
              <p:cNvPr id="242" name="Rectangle 241"/>
              <p:cNvSpPr/>
              <p:nvPr/>
            </p:nvSpPr>
            <p:spPr>
              <a:xfrm rot="16200000">
                <a:off x="5123574" y="2930863"/>
                <a:ext cx="107996" cy="213111"/>
              </a:xfrm>
              <a:prstGeom prst="rect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400" dirty="0"/>
              </a:p>
            </p:txBody>
          </p:sp>
          <p:sp>
            <p:nvSpPr>
              <p:cNvPr id="243" name="Rectangle 242"/>
              <p:cNvSpPr/>
              <p:nvPr/>
            </p:nvSpPr>
            <p:spPr>
              <a:xfrm rot="16200000">
                <a:off x="5123574" y="2828064"/>
                <a:ext cx="107996" cy="213111"/>
              </a:xfrm>
              <a:prstGeom prst="rect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400" dirty="0"/>
              </a:p>
            </p:txBody>
          </p:sp>
          <p:sp>
            <p:nvSpPr>
              <p:cNvPr id="244" name="Rectangle 243"/>
              <p:cNvSpPr/>
              <p:nvPr/>
            </p:nvSpPr>
            <p:spPr>
              <a:xfrm rot="16200000">
                <a:off x="5123574" y="2727899"/>
                <a:ext cx="107996" cy="213111"/>
              </a:xfrm>
              <a:prstGeom prst="rect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400" dirty="0"/>
              </a:p>
            </p:txBody>
          </p:sp>
          <p:sp>
            <p:nvSpPr>
              <p:cNvPr id="245" name="Rectangle 244"/>
              <p:cNvSpPr/>
              <p:nvPr/>
            </p:nvSpPr>
            <p:spPr>
              <a:xfrm rot="16200000">
                <a:off x="5324657" y="2727899"/>
                <a:ext cx="107996" cy="213111"/>
              </a:xfrm>
              <a:prstGeom prst="rect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400" dirty="0"/>
              </a:p>
            </p:txBody>
          </p:sp>
          <p:sp>
            <p:nvSpPr>
              <p:cNvPr id="246" name="Rectangle 245"/>
              <p:cNvSpPr/>
              <p:nvPr/>
            </p:nvSpPr>
            <p:spPr>
              <a:xfrm rot="16200000">
                <a:off x="5324657" y="2930863"/>
                <a:ext cx="107996" cy="213111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400"/>
              </a:p>
            </p:txBody>
          </p:sp>
          <p:sp>
            <p:nvSpPr>
              <p:cNvPr id="247" name="Rectangle 246"/>
              <p:cNvSpPr/>
              <p:nvPr/>
            </p:nvSpPr>
            <p:spPr>
              <a:xfrm rot="16200000">
                <a:off x="5324657" y="2828064"/>
                <a:ext cx="107996" cy="213111"/>
              </a:xfrm>
              <a:prstGeom prst="rect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400" dirty="0"/>
              </a:p>
            </p:txBody>
          </p:sp>
          <p:sp>
            <p:nvSpPr>
              <p:cNvPr id="248" name="Rectangle 247"/>
              <p:cNvSpPr/>
              <p:nvPr/>
            </p:nvSpPr>
            <p:spPr>
              <a:xfrm rot="16200000">
                <a:off x="5533171" y="3520670"/>
                <a:ext cx="107996" cy="213111"/>
              </a:xfrm>
              <a:prstGeom prst="rect">
                <a:avLst/>
              </a:prstGeom>
              <a:solidFill>
                <a:schemeClr val="accent4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400"/>
              </a:p>
            </p:txBody>
          </p:sp>
          <p:sp>
            <p:nvSpPr>
              <p:cNvPr id="249" name="Rectangle 248"/>
              <p:cNvSpPr/>
              <p:nvPr/>
            </p:nvSpPr>
            <p:spPr>
              <a:xfrm rot="16200000">
                <a:off x="5533171" y="3430202"/>
                <a:ext cx="107996" cy="213111"/>
              </a:xfrm>
              <a:prstGeom prst="rect">
                <a:avLst/>
              </a:prstGeom>
              <a:solidFill>
                <a:schemeClr val="accent4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400"/>
              </a:p>
            </p:txBody>
          </p:sp>
          <p:sp>
            <p:nvSpPr>
              <p:cNvPr id="250" name="Rectangle 249"/>
              <p:cNvSpPr/>
              <p:nvPr/>
            </p:nvSpPr>
            <p:spPr>
              <a:xfrm rot="16200000">
                <a:off x="5533171" y="3333250"/>
                <a:ext cx="107996" cy="213111"/>
              </a:xfrm>
              <a:prstGeom prst="rect">
                <a:avLst/>
              </a:prstGeom>
              <a:solidFill>
                <a:schemeClr val="accent4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400"/>
              </a:p>
            </p:txBody>
          </p:sp>
          <p:sp>
            <p:nvSpPr>
              <p:cNvPr id="251" name="Rectangle 250"/>
              <p:cNvSpPr/>
              <p:nvPr/>
            </p:nvSpPr>
            <p:spPr>
              <a:xfrm rot="16200000">
                <a:off x="5533171" y="3229459"/>
                <a:ext cx="107996" cy="213111"/>
              </a:xfrm>
              <a:prstGeom prst="rect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400" dirty="0"/>
              </a:p>
            </p:txBody>
          </p:sp>
          <p:sp>
            <p:nvSpPr>
              <p:cNvPr id="252" name="Rectangle 251"/>
              <p:cNvSpPr/>
              <p:nvPr/>
            </p:nvSpPr>
            <p:spPr>
              <a:xfrm rot="16200000">
                <a:off x="5533171" y="3133243"/>
                <a:ext cx="107996" cy="213111"/>
              </a:xfrm>
              <a:prstGeom prst="rect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400" dirty="0"/>
              </a:p>
            </p:txBody>
          </p:sp>
          <p:sp>
            <p:nvSpPr>
              <p:cNvPr id="253" name="Rectangle 252"/>
              <p:cNvSpPr/>
              <p:nvPr/>
            </p:nvSpPr>
            <p:spPr>
              <a:xfrm rot="16200000">
                <a:off x="5533171" y="3027107"/>
                <a:ext cx="107996" cy="213111"/>
              </a:xfrm>
              <a:prstGeom prst="rect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400" dirty="0"/>
              </a:p>
            </p:txBody>
          </p:sp>
          <p:sp>
            <p:nvSpPr>
              <p:cNvPr id="254" name="Rectangle 253"/>
              <p:cNvSpPr/>
              <p:nvPr/>
            </p:nvSpPr>
            <p:spPr>
              <a:xfrm rot="16200000">
                <a:off x="5533171" y="2930863"/>
                <a:ext cx="107996" cy="213111"/>
              </a:xfrm>
              <a:prstGeom prst="rect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400" dirty="0"/>
              </a:p>
            </p:txBody>
          </p:sp>
          <p:sp>
            <p:nvSpPr>
              <p:cNvPr id="255" name="Rectangle 254"/>
              <p:cNvSpPr/>
              <p:nvPr/>
            </p:nvSpPr>
            <p:spPr>
              <a:xfrm rot="16200000">
                <a:off x="5533171" y="2828064"/>
                <a:ext cx="107996" cy="213111"/>
              </a:xfrm>
              <a:prstGeom prst="rect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400" dirty="0"/>
              </a:p>
            </p:txBody>
          </p:sp>
          <p:sp>
            <p:nvSpPr>
              <p:cNvPr id="256" name="Rectangle 255"/>
              <p:cNvSpPr/>
              <p:nvPr/>
            </p:nvSpPr>
            <p:spPr>
              <a:xfrm rot="16200000">
                <a:off x="5533171" y="2727899"/>
                <a:ext cx="107996" cy="213111"/>
              </a:xfrm>
              <a:prstGeom prst="rect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400" dirty="0"/>
              </a:p>
            </p:txBody>
          </p:sp>
          <p:sp>
            <p:nvSpPr>
              <p:cNvPr id="257" name="Rectangle 256"/>
              <p:cNvSpPr/>
              <p:nvPr/>
            </p:nvSpPr>
            <p:spPr>
              <a:xfrm rot="16200000">
                <a:off x="5945363" y="3520670"/>
                <a:ext cx="107996" cy="213111"/>
              </a:xfrm>
              <a:prstGeom prst="rect">
                <a:avLst/>
              </a:prstGeom>
              <a:solidFill>
                <a:schemeClr val="accent4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400"/>
              </a:p>
            </p:txBody>
          </p:sp>
          <p:sp>
            <p:nvSpPr>
              <p:cNvPr id="258" name="Rectangle 257"/>
              <p:cNvSpPr/>
              <p:nvPr/>
            </p:nvSpPr>
            <p:spPr>
              <a:xfrm rot="16200000">
                <a:off x="5945363" y="3430202"/>
                <a:ext cx="107996" cy="213111"/>
              </a:xfrm>
              <a:prstGeom prst="rect">
                <a:avLst/>
              </a:prstGeom>
              <a:solidFill>
                <a:schemeClr val="accent4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400"/>
              </a:p>
            </p:txBody>
          </p:sp>
          <p:sp>
            <p:nvSpPr>
              <p:cNvPr id="259" name="Rectangle 258"/>
              <p:cNvSpPr/>
              <p:nvPr/>
            </p:nvSpPr>
            <p:spPr>
              <a:xfrm rot="16200000">
                <a:off x="5945363" y="3333250"/>
                <a:ext cx="107996" cy="213111"/>
              </a:xfrm>
              <a:prstGeom prst="rect">
                <a:avLst/>
              </a:prstGeom>
              <a:solidFill>
                <a:schemeClr val="accent4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400"/>
              </a:p>
            </p:txBody>
          </p:sp>
          <p:sp>
            <p:nvSpPr>
              <p:cNvPr id="260" name="Rectangle 259"/>
              <p:cNvSpPr/>
              <p:nvPr/>
            </p:nvSpPr>
            <p:spPr>
              <a:xfrm rot="16200000">
                <a:off x="5945363" y="2930863"/>
                <a:ext cx="107996" cy="213111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400"/>
              </a:p>
            </p:txBody>
          </p:sp>
          <p:sp>
            <p:nvSpPr>
              <p:cNvPr id="261" name="Rectangle 260"/>
              <p:cNvSpPr/>
              <p:nvPr/>
            </p:nvSpPr>
            <p:spPr>
              <a:xfrm rot="16200000">
                <a:off x="5945363" y="2727899"/>
                <a:ext cx="107996" cy="213111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400"/>
              </a:p>
            </p:txBody>
          </p:sp>
          <p:sp>
            <p:nvSpPr>
              <p:cNvPr id="262" name="Rectangle 261"/>
              <p:cNvSpPr/>
              <p:nvPr/>
            </p:nvSpPr>
            <p:spPr>
              <a:xfrm rot="16200000">
                <a:off x="5945363" y="2828064"/>
                <a:ext cx="107996" cy="213111"/>
              </a:xfrm>
              <a:prstGeom prst="rect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400" dirty="0"/>
              </a:p>
            </p:txBody>
          </p:sp>
          <p:sp>
            <p:nvSpPr>
              <p:cNvPr id="263" name="Rectangle 262"/>
              <p:cNvSpPr/>
              <p:nvPr/>
            </p:nvSpPr>
            <p:spPr>
              <a:xfrm rot="16200000">
                <a:off x="5945363" y="3229459"/>
                <a:ext cx="107996" cy="213111"/>
              </a:xfrm>
              <a:prstGeom prst="rect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400" dirty="0"/>
              </a:p>
            </p:txBody>
          </p:sp>
          <p:sp>
            <p:nvSpPr>
              <p:cNvPr id="264" name="Rectangle 263"/>
              <p:cNvSpPr/>
              <p:nvPr/>
            </p:nvSpPr>
            <p:spPr>
              <a:xfrm rot="16200000">
                <a:off x="5945363" y="3133243"/>
                <a:ext cx="107996" cy="213111"/>
              </a:xfrm>
              <a:prstGeom prst="rect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400" dirty="0"/>
              </a:p>
            </p:txBody>
          </p:sp>
          <p:sp>
            <p:nvSpPr>
              <p:cNvPr id="265" name="Rectangle 264"/>
              <p:cNvSpPr/>
              <p:nvPr/>
            </p:nvSpPr>
            <p:spPr>
              <a:xfrm rot="16200000">
                <a:off x="5945363" y="3027107"/>
                <a:ext cx="107996" cy="213111"/>
              </a:xfrm>
              <a:prstGeom prst="rect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400" dirty="0"/>
              </a:p>
            </p:txBody>
          </p:sp>
          <p:sp>
            <p:nvSpPr>
              <p:cNvPr id="266" name="Rectangle 265"/>
              <p:cNvSpPr/>
              <p:nvPr/>
            </p:nvSpPr>
            <p:spPr>
              <a:xfrm rot="16200000">
                <a:off x="5743243" y="3520670"/>
                <a:ext cx="107996" cy="213111"/>
              </a:xfrm>
              <a:prstGeom prst="rect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400" dirty="0"/>
              </a:p>
            </p:txBody>
          </p:sp>
          <p:sp>
            <p:nvSpPr>
              <p:cNvPr id="267" name="Rectangle 266"/>
              <p:cNvSpPr/>
              <p:nvPr/>
            </p:nvSpPr>
            <p:spPr>
              <a:xfrm rot="16200000">
                <a:off x="5743243" y="3430202"/>
                <a:ext cx="107996" cy="213111"/>
              </a:xfrm>
              <a:prstGeom prst="rect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400" dirty="0"/>
              </a:p>
            </p:txBody>
          </p:sp>
          <p:sp>
            <p:nvSpPr>
              <p:cNvPr id="268" name="Rectangle 267"/>
              <p:cNvSpPr/>
              <p:nvPr/>
            </p:nvSpPr>
            <p:spPr>
              <a:xfrm rot="16200000">
                <a:off x="5743243" y="3333250"/>
                <a:ext cx="107996" cy="213111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400"/>
              </a:p>
            </p:txBody>
          </p:sp>
          <p:sp>
            <p:nvSpPr>
              <p:cNvPr id="269" name="Rectangle 268"/>
              <p:cNvSpPr/>
              <p:nvPr/>
            </p:nvSpPr>
            <p:spPr>
              <a:xfrm rot="16200000">
                <a:off x="5743243" y="2930863"/>
                <a:ext cx="107996" cy="213111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270" name="Rectangle 269"/>
              <p:cNvSpPr/>
              <p:nvPr/>
            </p:nvSpPr>
            <p:spPr>
              <a:xfrm rot="16200000">
                <a:off x="5743243" y="2828064"/>
                <a:ext cx="107996" cy="213111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271" name="Rectangle 270"/>
              <p:cNvSpPr/>
              <p:nvPr/>
            </p:nvSpPr>
            <p:spPr>
              <a:xfrm rot="16200000">
                <a:off x="5743243" y="2727899"/>
                <a:ext cx="107996" cy="213111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272" name="Rectangle 271"/>
              <p:cNvSpPr/>
              <p:nvPr/>
            </p:nvSpPr>
            <p:spPr>
              <a:xfrm rot="16200000">
                <a:off x="5743243" y="3229459"/>
                <a:ext cx="107996" cy="213111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273" name="Rectangle 272"/>
              <p:cNvSpPr/>
              <p:nvPr/>
            </p:nvSpPr>
            <p:spPr>
              <a:xfrm rot="16200000">
                <a:off x="5743243" y="3133243"/>
                <a:ext cx="107996" cy="213111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274" name="Rectangle 273"/>
              <p:cNvSpPr/>
              <p:nvPr/>
            </p:nvSpPr>
            <p:spPr>
              <a:xfrm rot="16200000">
                <a:off x="5743243" y="3027107"/>
                <a:ext cx="107996" cy="213111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275" name="Rectangle 274"/>
              <p:cNvSpPr/>
              <p:nvPr/>
            </p:nvSpPr>
            <p:spPr>
              <a:xfrm rot="16200000">
                <a:off x="3677290" y="3520671"/>
                <a:ext cx="107996" cy="213111"/>
              </a:xfrm>
              <a:prstGeom prst="rect">
                <a:avLst/>
              </a:prstGeom>
              <a:solidFill>
                <a:schemeClr val="accent4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400"/>
              </a:p>
            </p:txBody>
          </p:sp>
          <p:sp>
            <p:nvSpPr>
              <p:cNvPr id="276" name="Rectangle 275"/>
              <p:cNvSpPr/>
              <p:nvPr/>
            </p:nvSpPr>
            <p:spPr>
              <a:xfrm rot="16200000">
                <a:off x="3677290" y="3430203"/>
                <a:ext cx="107996" cy="213111"/>
              </a:xfrm>
              <a:prstGeom prst="rect">
                <a:avLst/>
              </a:prstGeom>
              <a:solidFill>
                <a:schemeClr val="accent4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400"/>
              </a:p>
            </p:txBody>
          </p:sp>
          <p:sp>
            <p:nvSpPr>
              <p:cNvPr id="277" name="Rectangle 276"/>
              <p:cNvSpPr/>
              <p:nvPr/>
            </p:nvSpPr>
            <p:spPr>
              <a:xfrm rot="16200000">
                <a:off x="3677290" y="3333251"/>
                <a:ext cx="107996" cy="213111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400"/>
              </a:p>
            </p:txBody>
          </p:sp>
          <p:sp>
            <p:nvSpPr>
              <p:cNvPr id="278" name="Rectangle 277"/>
              <p:cNvSpPr/>
              <p:nvPr/>
            </p:nvSpPr>
            <p:spPr>
              <a:xfrm rot="16200000">
                <a:off x="3677290" y="3229460"/>
                <a:ext cx="107996" cy="213111"/>
              </a:xfrm>
              <a:prstGeom prst="rect">
                <a:avLst/>
              </a:prstGeom>
              <a:solidFill>
                <a:srgbClr val="C0504D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279" name="Rectangle 278"/>
              <p:cNvSpPr/>
              <p:nvPr/>
            </p:nvSpPr>
            <p:spPr>
              <a:xfrm rot="16200000">
                <a:off x="3677290" y="3133244"/>
                <a:ext cx="107996" cy="213111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dirty="0"/>
              </a:p>
            </p:txBody>
          </p:sp>
          <p:sp>
            <p:nvSpPr>
              <p:cNvPr id="280" name="Rectangle 279"/>
              <p:cNvSpPr/>
              <p:nvPr/>
            </p:nvSpPr>
            <p:spPr>
              <a:xfrm rot="16200000">
                <a:off x="3677290" y="3027108"/>
                <a:ext cx="107996" cy="213111"/>
              </a:xfrm>
              <a:prstGeom prst="rect">
                <a:avLst/>
              </a:prstGeom>
              <a:solidFill>
                <a:srgbClr val="C0504D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281" name="Rectangle 280"/>
              <p:cNvSpPr/>
              <p:nvPr/>
            </p:nvSpPr>
            <p:spPr>
              <a:xfrm rot="16200000">
                <a:off x="3677290" y="2930864"/>
                <a:ext cx="107996" cy="213111"/>
              </a:xfrm>
              <a:prstGeom prst="rect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400" dirty="0"/>
              </a:p>
            </p:txBody>
          </p:sp>
          <p:sp>
            <p:nvSpPr>
              <p:cNvPr id="282" name="Rectangle 281"/>
              <p:cNvSpPr/>
              <p:nvPr/>
            </p:nvSpPr>
            <p:spPr>
              <a:xfrm rot="16200000">
                <a:off x="3677290" y="2828065"/>
                <a:ext cx="107996" cy="213111"/>
              </a:xfrm>
              <a:prstGeom prst="rect">
                <a:avLst/>
              </a:prstGeom>
              <a:solidFill>
                <a:srgbClr val="C0504D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283" name="Rectangle 282"/>
              <p:cNvSpPr/>
              <p:nvPr/>
            </p:nvSpPr>
            <p:spPr>
              <a:xfrm rot="16200000">
                <a:off x="3677290" y="2727900"/>
                <a:ext cx="107996" cy="213111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dirty="0"/>
              </a:p>
            </p:txBody>
          </p:sp>
          <p:sp>
            <p:nvSpPr>
              <p:cNvPr id="284" name="Rectangle 283"/>
              <p:cNvSpPr/>
              <p:nvPr/>
            </p:nvSpPr>
            <p:spPr>
              <a:xfrm rot="16200000">
                <a:off x="3881289" y="3520671"/>
                <a:ext cx="107996" cy="213111"/>
              </a:xfrm>
              <a:prstGeom prst="rect">
                <a:avLst/>
              </a:prstGeom>
              <a:solidFill>
                <a:schemeClr val="accent4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400"/>
              </a:p>
            </p:txBody>
          </p:sp>
          <p:sp>
            <p:nvSpPr>
              <p:cNvPr id="285" name="Rectangle 284"/>
              <p:cNvSpPr/>
              <p:nvPr/>
            </p:nvSpPr>
            <p:spPr>
              <a:xfrm rot="16200000">
                <a:off x="3881289" y="3430203"/>
                <a:ext cx="107996" cy="213111"/>
              </a:xfrm>
              <a:prstGeom prst="rect">
                <a:avLst/>
              </a:prstGeom>
              <a:solidFill>
                <a:schemeClr val="accent4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400"/>
              </a:p>
            </p:txBody>
          </p:sp>
          <p:sp>
            <p:nvSpPr>
              <p:cNvPr id="286" name="Rectangle 285"/>
              <p:cNvSpPr/>
              <p:nvPr/>
            </p:nvSpPr>
            <p:spPr>
              <a:xfrm rot="16200000">
                <a:off x="3881289" y="3333251"/>
                <a:ext cx="107996" cy="213111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400"/>
              </a:p>
            </p:txBody>
          </p:sp>
          <p:sp>
            <p:nvSpPr>
              <p:cNvPr id="287" name="Rectangle 286"/>
              <p:cNvSpPr/>
              <p:nvPr/>
            </p:nvSpPr>
            <p:spPr>
              <a:xfrm rot="16200000">
                <a:off x="3881289" y="3229460"/>
                <a:ext cx="107996" cy="213111"/>
              </a:xfrm>
              <a:prstGeom prst="rect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400" dirty="0"/>
              </a:p>
            </p:txBody>
          </p:sp>
          <p:sp>
            <p:nvSpPr>
              <p:cNvPr id="288" name="Rectangle 287"/>
              <p:cNvSpPr/>
              <p:nvPr/>
            </p:nvSpPr>
            <p:spPr>
              <a:xfrm rot="16200000">
                <a:off x="3881289" y="3027108"/>
                <a:ext cx="107996" cy="213111"/>
              </a:xfrm>
              <a:prstGeom prst="rect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400" dirty="0"/>
              </a:p>
            </p:txBody>
          </p:sp>
          <p:sp>
            <p:nvSpPr>
              <p:cNvPr id="289" name="Rectangle 288"/>
              <p:cNvSpPr/>
              <p:nvPr/>
            </p:nvSpPr>
            <p:spPr>
              <a:xfrm rot="16200000">
                <a:off x="3881289" y="3133244"/>
                <a:ext cx="107996" cy="213111"/>
              </a:xfrm>
              <a:prstGeom prst="rect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400" dirty="0"/>
              </a:p>
            </p:txBody>
          </p:sp>
          <p:sp>
            <p:nvSpPr>
              <p:cNvPr id="290" name="Rectangle 289"/>
              <p:cNvSpPr/>
              <p:nvPr/>
            </p:nvSpPr>
            <p:spPr>
              <a:xfrm rot="16200000">
                <a:off x="4082371" y="3027108"/>
                <a:ext cx="107996" cy="213111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400"/>
              </a:p>
            </p:txBody>
          </p:sp>
          <p:sp>
            <p:nvSpPr>
              <p:cNvPr id="291" name="Rectangle 290"/>
              <p:cNvSpPr/>
              <p:nvPr/>
            </p:nvSpPr>
            <p:spPr>
              <a:xfrm rot="16200000">
                <a:off x="3881289" y="2930864"/>
                <a:ext cx="107996" cy="213111"/>
              </a:xfrm>
              <a:prstGeom prst="rect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400" dirty="0"/>
              </a:p>
            </p:txBody>
          </p:sp>
          <p:sp>
            <p:nvSpPr>
              <p:cNvPr id="292" name="Rectangle 291"/>
              <p:cNvSpPr/>
              <p:nvPr/>
            </p:nvSpPr>
            <p:spPr>
              <a:xfrm rot="16200000">
                <a:off x="3881289" y="2828065"/>
                <a:ext cx="107996" cy="213111"/>
              </a:xfrm>
              <a:prstGeom prst="rect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400" dirty="0"/>
              </a:p>
            </p:txBody>
          </p:sp>
          <p:sp>
            <p:nvSpPr>
              <p:cNvPr id="293" name="Rectangle 292"/>
              <p:cNvSpPr/>
              <p:nvPr/>
            </p:nvSpPr>
            <p:spPr>
              <a:xfrm rot="16200000">
                <a:off x="3881289" y="2727900"/>
                <a:ext cx="107996" cy="213111"/>
              </a:xfrm>
              <a:prstGeom prst="rect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400" dirty="0"/>
              </a:p>
            </p:txBody>
          </p:sp>
          <p:sp>
            <p:nvSpPr>
              <p:cNvPr id="294" name="Rectangle 293"/>
              <p:cNvSpPr/>
              <p:nvPr/>
            </p:nvSpPr>
            <p:spPr>
              <a:xfrm rot="16200000">
                <a:off x="4082371" y="2828065"/>
                <a:ext cx="107996" cy="213111"/>
              </a:xfrm>
              <a:prstGeom prst="rect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400" dirty="0"/>
              </a:p>
            </p:txBody>
          </p:sp>
          <p:sp>
            <p:nvSpPr>
              <p:cNvPr id="295" name="Rectangle 294"/>
              <p:cNvSpPr/>
              <p:nvPr/>
            </p:nvSpPr>
            <p:spPr>
              <a:xfrm rot="16200000">
                <a:off x="4082371" y="2727900"/>
                <a:ext cx="107996" cy="213111"/>
              </a:xfrm>
              <a:prstGeom prst="rect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400" dirty="0"/>
              </a:p>
            </p:txBody>
          </p:sp>
          <p:sp>
            <p:nvSpPr>
              <p:cNvPr id="296" name="Rectangle 295"/>
              <p:cNvSpPr/>
              <p:nvPr/>
            </p:nvSpPr>
            <p:spPr>
              <a:xfrm rot="16200000">
                <a:off x="4082371" y="2930864"/>
                <a:ext cx="107996" cy="213111"/>
              </a:xfrm>
              <a:prstGeom prst="rect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400" dirty="0"/>
              </a:p>
            </p:txBody>
          </p:sp>
          <p:sp>
            <p:nvSpPr>
              <p:cNvPr id="297" name="Rectangle 296"/>
              <p:cNvSpPr/>
              <p:nvPr/>
            </p:nvSpPr>
            <p:spPr>
              <a:xfrm rot="16200000">
                <a:off x="4082371" y="3520671"/>
                <a:ext cx="107996" cy="213111"/>
              </a:xfrm>
              <a:prstGeom prst="rect">
                <a:avLst/>
              </a:prstGeom>
              <a:solidFill>
                <a:schemeClr val="accent4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400"/>
              </a:p>
            </p:txBody>
          </p:sp>
          <p:sp>
            <p:nvSpPr>
              <p:cNvPr id="298" name="Rectangle 297"/>
              <p:cNvSpPr/>
              <p:nvPr/>
            </p:nvSpPr>
            <p:spPr>
              <a:xfrm rot="16200000">
                <a:off x="4082371" y="3430203"/>
                <a:ext cx="107996" cy="213111"/>
              </a:xfrm>
              <a:prstGeom prst="rect">
                <a:avLst/>
              </a:prstGeom>
              <a:solidFill>
                <a:schemeClr val="accent4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400"/>
              </a:p>
            </p:txBody>
          </p:sp>
          <p:sp>
            <p:nvSpPr>
              <p:cNvPr id="299" name="Rectangle 298"/>
              <p:cNvSpPr/>
              <p:nvPr/>
            </p:nvSpPr>
            <p:spPr>
              <a:xfrm rot="16200000">
                <a:off x="4082371" y="3333251"/>
                <a:ext cx="107996" cy="213111"/>
              </a:xfrm>
              <a:prstGeom prst="rect">
                <a:avLst/>
              </a:prstGeom>
              <a:solidFill>
                <a:schemeClr val="accent4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400"/>
              </a:p>
            </p:txBody>
          </p:sp>
          <p:sp>
            <p:nvSpPr>
              <p:cNvPr id="300" name="Rectangle 299"/>
              <p:cNvSpPr/>
              <p:nvPr/>
            </p:nvSpPr>
            <p:spPr>
              <a:xfrm rot="16200000">
                <a:off x="4287945" y="3520671"/>
                <a:ext cx="107996" cy="213111"/>
              </a:xfrm>
              <a:prstGeom prst="rect">
                <a:avLst/>
              </a:prstGeom>
              <a:solidFill>
                <a:schemeClr val="accent4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400"/>
              </a:p>
            </p:txBody>
          </p:sp>
          <p:sp>
            <p:nvSpPr>
              <p:cNvPr id="301" name="Rectangle 300"/>
              <p:cNvSpPr/>
              <p:nvPr/>
            </p:nvSpPr>
            <p:spPr>
              <a:xfrm rot="16200000">
                <a:off x="4287945" y="3430203"/>
                <a:ext cx="107996" cy="213111"/>
              </a:xfrm>
              <a:prstGeom prst="rect">
                <a:avLst/>
              </a:prstGeom>
              <a:solidFill>
                <a:schemeClr val="accent4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400"/>
              </a:p>
            </p:txBody>
          </p:sp>
          <p:sp>
            <p:nvSpPr>
              <p:cNvPr id="302" name="Rectangle 301"/>
              <p:cNvSpPr/>
              <p:nvPr/>
            </p:nvSpPr>
            <p:spPr>
              <a:xfrm rot="16200000">
                <a:off x="4287945" y="3333251"/>
                <a:ext cx="107996" cy="213111"/>
              </a:xfrm>
              <a:prstGeom prst="rect">
                <a:avLst/>
              </a:prstGeom>
              <a:solidFill>
                <a:schemeClr val="accent4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400"/>
              </a:p>
            </p:txBody>
          </p:sp>
          <p:sp>
            <p:nvSpPr>
              <p:cNvPr id="303" name="Rectangle 302"/>
              <p:cNvSpPr/>
              <p:nvPr/>
            </p:nvSpPr>
            <p:spPr>
              <a:xfrm rot="16200000">
                <a:off x="4287945" y="3229460"/>
                <a:ext cx="107996" cy="213111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400"/>
              </a:p>
            </p:txBody>
          </p:sp>
          <p:sp>
            <p:nvSpPr>
              <p:cNvPr id="304" name="Rectangle 303"/>
              <p:cNvSpPr/>
              <p:nvPr/>
            </p:nvSpPr>
            <p:spPr>
              <a:xfrm rot="16200000">
                <a:off x="4287945" y="3027108"/>
                <a:ext cx="107996" cy="213111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400"/>
              </a:p>
            </p:txBody>
          </p:sp>
          <p:sp>
            <p:nvSpPr>
              <p:cNvPr id="305" name="Rectangle 304"/>
              <p:cNvSpPr/>
              <p:nvPr/>
            </p:nvSpPr>
            <p:spPr>
              <a:xfrm rot="16200000">
                <a:off x="4287945" y="3133244"/>
                <a:ext cx="107996" cy="213111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400"/>
              </a:p>
            </p:txBody>
          </p:sp>
          <p:sp>
            <p:nvSpPr>
              <p:cNvPr id="306" name="Rectangle 305"/>
              <p:cNvSpPr/>
              <p:nvPr/>
            </p:nvSpPr>
            <p:spPr>
              <a:xfrm rot="16200000">
                <a:off x="4287945" y="2930864"/>
                <a:ext cx="107996" cy="213111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400"/>
              </a:p>
            </p:txBody>
          </p:sp>
          <p:sp>
            <p:nvSpPr>
              <p:cNvPr id="307" name="Rectangle 306"/>
              <p:cNvSpPr/>
              <p:nvPr/>
            </p:nvSpPr>
            <p:spPr>
              <a:xfrm rot="16200000">
                <a:off x="4287945" y="2727900"/>
                <a:ext cx="107996" cy="213111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400"/>
              </a:p>
            </p:txBody>
          </p:sp>
          <p:sp>
            <p:nvSpPr>
              <p:cNvPr id="308" name="Rectangle 307"/>
              <p:cNvSpPr/>
              <p:nvPr/>
            </p:nvSpPr>
            <p:spPr>
              <a:xfrm rot="16200000">
                <a:off x="4287945" y="2828065"/>
                <a:ext cx="107996" cy="213111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400"/>
              </a:p>
            </p:txBody>
          </p:sp>
          <p:sp>
            <p:nvSpPr>
              <p:cNvPr id="309" name="Rectangle 308"/>
              <p:cNvSpPr/>
              <p:nvPr/>
            </p:nvSpPr>
            <p:spPr>
              <a:xfrm rot="16200000">
                <a:off x="4082371" y="3229460"/>
                <a:ext cx="107996" cy="213111"/>
              </a:xfrm>
              <a:prstGeom prst="rect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400" dirty="0"/>
              </a:p>
            </p:txBody>
          </p:sp>
          <p:sp>
            <p:nvSpPr>
              <p:cNvPr id="310" name="Rectangle 309"/>
              <p:cNvSpPr/>
              <p:nvPr/>
            </p:nvSpPr>
            <p:spPr>
              <a:xfrm rot="16200000">
                <a:off x="4082371" y="3133244"/>
                <a:ext cx="107996" cy="213111"/>
              </a:xfrm>
              <a:prstGeom prst="rect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400" dirty="0"/>
              </a:p>
            </p:txBody>
          </p:sp>
          <p:grpSp>
            <p:nvGrpSpPr>
              <p:cNvPr id="311" name="Grouper 310"/>
              <p:cNvGrpSpPr/>
              <p:nvPr/>
            </p:nvGrpSpPr>
            <p:grpSpPr>
              <a:xfrm rot="16200000">
                <a:off x="3075039" y="3124285"/>
                <a:ext cx="900767" cy="213111"/>
                <a:chOff x="6656112" y="1843549"/>
                <a:chExt cx="900767" cy="213111"/>
              </a:xfrm>
            </p:grpSpPr>
            <p:sp>
              <p:nvSpPr>
                <p:cNvPr id="312" name="Rectangle 311"/>
                <p:cNvSpPr/>
                <p:nvPr/>
              </p:nvSpPr>
              <p:spPr>
                <a:xfrm>
                  <a:off x="7348718" y="1843549"/>
                  <a:ext cx="107996" cy="213111"/>
                </a:xfrm>
                <a:prstGeom prst="rect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 sz="1400"/>
                </a:p>
              </p:txBody>
            </p:sp>
            <p:sp>
              <p:nvSpPr>
                <p:cNvPr id="313" name="Rectangle 312"/>
                <p:cNvSpPr/>
                <p:nvPr/>
              </p:nvSpPr>
              <p:spPr>
                <a:xfrm>
                  <a:off x="7448883" y="1843549"/>
                  <a:ext cx="107996" cy="213111"/>
                </a:xfrm>
                <a:prstGeom prst="rect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 sz="1400" dirty="0"/>
                </a:p>
              </p:txBody>
            </p:sp>
            <p:sp>
              <p:nvSpPr>
                <p:cNvPr id="314" name="Rectangle 313"/>
                <p:cNvSpPr/>
                <p:nvPr/>
              </p:nvSpPr>
              <p:spPr>
                <a:xfrm>
                  <a:off x="7149675" y="1843549"/>
                  <a:ext cx="107996" cy="213111"/>
                </a:xfrm>
                <a:prstGeom prst="rect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 sz="1400"/>
                </a:p>
              </p:txBody>
            </p:sp>
            <p:sp>
              <p:nvSpPr>
                <p:cNvPr id="315" name="Rectangle 314"/>
                <p:cNvSpPr/>
                <p:nvPr/>
              </p:nvSpPr>
              <p:spPr>
                <a:xfrm>
                  <a:off x="6843532" y="1843549"/>
                  <a:ext cx="107996" cy="213111"/>
                </a:xfrm>
                <a:prstGeom prst="rect">
                  <a:avLst/>
                </a:prstGeom>
                <a:solidFill>
                  <a:schemeClr val="accent4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 sz="1400"/>
                </a:p>
              </p:txBody>
            </p:sp>
            <p:sp>
              <p:nvSpPr>
                <p:cNvPr id="316" name="Rectangle 315"/>
                <p:cNvSpPr/>
                <p:nvPr/>
              </p:nvSpPr>
              <p:spPr>
                <a:xfrm>
                  <a:off x="6746580" y="1843549"/>
                  <a:ext cx="107996" cy="213111"/>
                </a:xfrm>
                <a:prstGeom prst="rect">
                  <a:avLst/>
                </a:prstGeom>
                <a:solidFill>
                  <a:schemeClr val="accent4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 sz="1400"/>
                </a:p>
              </p:txBody>
            </p:sp>
            <p:sp>
              <p:nvSpPr>
                <p:cNvPr id="317" name="Rectangle 316"/>
                <p:cNvSpPr/>
                <p:nvPr/>
              </p:nvSpPr>
              <p:spPr>
                <a:xfrm>
                  <a:off x="6656112" y="1843549"/>
                  <a:ext cx="107996" cy="213111"/>
                </a:xfrm>
                <a:prstGeom prst="rect">
                  <a:avLst/>
                </a:prstGeom>
                <a:solidFill>
                  <a:schemeClr val="accent4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 sz="1400"/>
                </a:p>
              </p:txBody>
            </p:sp>
            <p:sp>
              <p:nvSpPr>
                <p:cNvPr id="318" name="Rectangle 317"/>
                <p:cNvSpPr/>
                <p:nvPr/>
              </p:nvSpPr>
              <p:spPr>
                <a:xfrm>
                  <a:off x="6947323" y="1843549"/>
                  <a:ext cx="107996" cy="213111"/>
                </a:xfrm>
                <a:prstGeom prst="rect">
                  <a:avLst/>
                </a:prstGeom>
                <a:solidFill>
                  <a:schemeClr val="accent4">
                    <a:lumMod val="20000"/>
                    <a:lumOff val="80000"/>
                  </a:schemeClr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 sz="1400"/>
                </a:p>
              </p:txBody>
            </p:sp>
            <p:sp>
              <p:nvSpPr>
                <p:cNvPr id="319" name="Rectangle 318"/>
                <p:cNvSpPr/>
                <p:nvPr/>
              </p:nvSpPr>
              <p:spPr>
                <a:xfrm>
                  <a:off x="7043539" y="1843549"/>
                  <a:ext cx="107996" cy="213111"/>
                </a:xfrm>
                <a:prstGeom prst="rect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 sz="1400" dirty="0"/>
                </a:p>
              </p:txBody>
            </p:sp>
            <p:sp>
              <p:nvSpPr>
                <p:cNvPr id="320" name="Rectangle 319"/>
                <p:cNvSpPr/>
                <p:nvPr/>
              </p:nvSpPr>
              <p:spPr>
                <a:xfrm>
                  <a:off x="7245919" y="1843549"/>
                  <a:ext cx="107996" cy="213111"/>
                </a:xfrm>
                <a:prstGeom prst="rect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 sz="1400" dirty="0"/>
                </a:p>
              </p:txBody>
            </p:sp>
          </p:grpSp>
        </p:grpSp>
        <p:grpSp>
          <p:nvGrpSpPr>
            <p:cNvPr id="176" name="Grouper 175"/>
            <p:cNvGrpSpPr/>
            <p:nvPr/>
          </p:nvGrpSpPr>
          <p:grpSpPr>
            <a:xfrm>
              <a:off x="4113679" y="880503"/>
              <a:ext cx="230832" cy="961814"/>
              <a:chOff x="39408" y="880503"/>
              <a:chExt cx="230832" cy="961814"/>
            </a:xfrm>
          </p:grpSpPr>
          <p:sp>
            <p:nvSpPr>
              <p:cNvPr id="191" name="ZoneTexte 190"/>
              <p:cNvSpPr txBox="1"/>
              <p:nvPr/>
            </p:nvSpPr>
            <p:spPr>
              <a:xfrm rot="16200000">
                <a:off x="-8095" y="1563983"/>
                <a:ext cx="325837" cy="23083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 anchor="ctr">
                <a:spAutoFit/>
              </a:bodyPr>
              <a:lstStyle/>
              <a:p>
                <a:pPr algn="ctr"/>
                <a:r>
                  <a:rPr lang="fr-FR" sz="900" dirty="0" smtClean="0">
                    <a:solidFill>
                      <a:srgbClr val="000000"/>
                    </a:solidFill>
                    <a:latin typeface="Helvetica"/>
                    <a:cs typeface="Helvetica"/>
                  </a:rPr>
                  <a:t>Ad</a:t>
                </a:r>
                <a:endParaRPr lang="fr-FR" sz="900" dirty="0">
                  <a:solidFill>
                    <a:srgbClr val="000000"/>
                  </a:solidFill>
                  <a:latin typeface="Helvetica"/>
                  <a:cs typeface="Helvetica"/>
                </a:endParaRPr>
              </a:p>
            </p:txBody>
          </p:sp>
          <p:sp>
            <p:nvSpPr>
              <p:cNvPr id="192" name="ZoneTexte 191"/>
              <p:cNvSpPr txBox="1"/>
              <p:nvPr/>
            </p:nvSpPr>
            <p:spPr>
              <a:xfrm rot="16200000">
                <a:off x="-8095" y="1260922"/>
                <a:ext cx="325837" cy="23083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 anchor="ctr">
                <a:spAutoFit/>
              </a:bodyPr>
              <a:lstStyle/>
              <a:p>
                <a:pPr algn="ctr"/>
                <a:r>
                  <a:rPr lang="fr-FR" sz="900" dirty="0" smtClean="0">
                    <a:solidFill>
                      <a:srgbClr val="000000"/>
                    </a:solidFill>
                    <a:latin typeface="Helvetica"/>
                    <a:cs typeface="Helvetica"/>
                  </a:rPr>
                  <a:t>P8</a:t>
                </a:r>
                <a:endParaRPr lang="fr-FR" sz="900" dirty="0">
                  <a:solidFill>
                    <a:srgbClr val="000000"/>
                  </a:solidFill>
                  <a:latin typeface="Helvetica"/>
                  <a:cs typeface="Helvetica"/>
                </a:endParaRPr>
              </a:p>
            </p:txBody>
          </p:sp>
          <p:sp>
            <p:nvSpPr>
              <p:cNvPr id="193" name="ZoneTexte 192"/>
              <p:cNvSpPr txBox="1"/>
              <p:nvPr/>
            </p:nvSpPr>
            <p:spPr>
              <a:xfrm rot="16200000">
                <a:off x="-62061" y="981972"/>
                <a:ext cx="433770" cy="23083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 anchor="ctr">
                <a:spAutoFit/>
              </a:bodyPr>
              <a:lstStyle/>
              <a:p>
                <a:pPr algn="ctr"/>
                <a:r>
                  <a:rPr lang="fr-FR" sz="900" i="1" dirty="0" smtClean="0">
                    <a:solidFill>
                      <a:srgbClr val="000000"/>
                    </a:solidFill>
                    <a:latin typeface="Helvetica"/>
                    <a:cs typeface="Helvetica"/>
                  </a:rPr>
                  <a:t>mdx</a:t>
                </a:r>
                <a:endParaRPr lang="fr-FR" sz="900" i="1" dirty="0">
                  <a:solidFill>
                    <a:srgbClr val="000000"/>
                  </a:solidFill>
                  <a:latin typeface="Helvetica"/>
                  <a:cs typeface="Helvetica"/>
                </a:endParaRPr>
              </a:p>
            </p:txBody>
          </p:sp>
        </p:grpSp>
        <p:sp>
          <p:nvSpPr>
            <p:cNvPr id="177" name="ZoneTexte 176"/>
            <p:cNvSpPr txBox="1"/>
            <p:nvPr/>
          </p:nvSpPr>
          <p:spPr>
            <a:xfrm rot="16200000">
              <a:off x="4133512" y="640568"/>
              <a:ext cx="473263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900" dirty="0" smtClean="0">
                  <a:latin typeface="Helvetica"/>
                  <a:cs typeface="Helvetica"/>
                </a:rPr>
                <a:t>Mrpl2</a:t>
              </a:r>
            </a:p>
          </p:txBody>
        </p:sp>
        <p:sp>
          <p:nvSpPr>
            <p:cNvPr id="178" name="ZoneTexte 177"/>
            <p:cNvSpPr txBox="1"/>
            <p:nvPr/>
          </p:nvSpPr>
          <p:spPr>
            <a:xfrm rot="16200000">
              <a:off x="4301870" y="640568"/>
              <a:ext cx="473263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900" dirty="0" smtClean="0">
                  <a:latin typeface="Helvetica"/>
                  <a:cs typeface="Helvetica"/>
                </a:rPr>
                <a:t>Mrpl4</a:t>
              </a:r>
            </a:p>
          </p:txBody>
        </p:sp>
        <p:sp>
          <p:nvSpPr>
            <p:cNvPr id="179" name="ZoneTexte 178"/>
            <p:cNvSpPr txBox="1"/>
            <p:nvPr/>
          </p:nvSpPr>
          <p:spPr>
            <a:xfrm rot="16200000">
              <a:off x="4685904" y="536080"/>
              <a:ext cx="54373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900" dirty="0" smtClean="0">
                  <a:latin typeface="Helvetica"/>
                  <a:cs typeface="Helvetica"/>
                </a:rPr>
                <a:t>Mrpl16</a:t>
              </a:r>
              <a:endParaRPr lang="fr-FR" sz="900" dirty="0">
                <a:latin typeface="Helvetica"/>
                <a:cs typeface="Helvetica"/>
              </a:endParaRPr>
            </a:p>
            <a:p>
              <a:endParaRPr lang="fr-FR" sz="900" dirty="0" smtClean="0">
                <a:latin typeface="Helvetica"/>
                <a:cs typeface="Helvetica"/>
              </a:endParaRPr>
            </a:p>
          </p:txBody>
        </p:sp>
        <p:sp>
          <p:nvSpPr>
            <p:cNvPr id="180" name="ZoneTexte 179"/>
            <p:cNvSpPr txBox="1"/>
            <p:nvPr/>
          </p:nvSpPr>
          <p:spPr>
            <a:xfrm rot="16200000">
              <a:off x="4438136" y="608474"/>
              <a:ext cx="537452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900" dirty="0" smtClean="0">
                  <a:latin typeface="Helvetica"/>
                  <a:cs typeface="Helvetica"/>
                </a:rPr>
                <a:t>Mrpl12</a:t>
              </a:r>
              <a:endParaRPr lang="fr-FR" sz="900" dirty="0">
                <a:latin typeface="Helvetica"/>
                <a:cs typeface="Helvetica"/>
              </a:endParaRPr>
            </a:p>
          </p:txBody>
        </p:sp>
        <p:sp>
          <p:nvSpPr>
            <p:cNvPr id="181" name="ZoneTexte 180"/>
            <p:cNvSpPr txBox="1"/>
            <p:nvPr/>
          </p:nvSpPr>
          <p:spPr>
            <a:xfrm rot="16200000">
              <a:off x="4774862" y="608474"/>
              <a:ext cx="537452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900" dirty="0" smtClean="0">
                  <a:latin typeface="Helvetica"/>
                  <a:cs typeface="Helvetica"/>
                </a:rPr>
                <a:t>Mrpl17</a:t>
              </a:r>
            </a:p>
          </p:txBody>
        </p:sp>
        <p:sp>
          <p:nvSpPr>
            <p:cNvPr id="182" name="ZoneTexte 181"/>
            <p:cNvSpPr txBox="1"/>
            <p:nvPr/>
          </p:nvSpPr>
          <p:spPr>
            <a:xfrm rot="16200000">
              <a:off x="4943224" y="608474"/>
              <a:ext cx="537452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900" dirty="0" smtClean="0">
                  <a:latin typeface="Helvetica"/>
                  <a:cs typeface="Helvetica"/>
                </a:rPr>
                <a:t>Mrpl18</a:t>
              </a:r>
            </a:p>
          </p:txBody>
        </p:sp>
        <p:sp>
          <p:nvSpPr>
            <p:cNvPr id="183" name="ZoneTexte 182"/>
            <p:cNvSpPr txBox="1"/>
            <p:nvPr/>
          </p:nvSpPr>
          <p:spPr>
            <a:xfrm rot="16200000">
              <a:off x="5279948" y="608474"/>
              <a:ext cx="537452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900" dirty="0" smtClean="0">
                  <a:latin typeface="Helvetica"/>
                  <a:cs typeface="Helvetica"/>
                </a:rPr>
                <a:t>Mrpl27</a:t>
              </a:r>
            </a:p>
          </p:txBody>
        </p:sp>
        <p:sp>
          <p:nvSpPr>
            <p:cNvPr id="184" name="ZoneTexte 183"/>
            <p:cNvSpPr txBox="1"/>
            <p:nvPr/>
          </p:nvSpPr>
          <p:spPr>
            <a:xfrm rot="16200000">
              <a:off x="5111587" y="608474"/>
              <a:ext cx="537452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900" dirty="0" smtClean="0">
                  <a:latin typeface="Helvetica"/>
                  <a:cs typeface="Helvetica"/>
                </a:rPr>
                <a:t>Mrpl23</a:t>
              </a:r>
            </a:p>
          </p:txBody>
        </p:sp>
        <p:sp>
          <p:nvSpPr>
            <p:cNvPr id="185" name="ZoneTexte 184"/>
            <p:cNvSpPr txBox="1"/>
            <p:nvPr/>
          </p:nvSpPr>
          <p:spPr>
            <a:xfrm rot="16200000">
              <a:off x="5451049" y="605330"/>
              <a:ext cx="543739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900" dirty="0" smtClean="0">
                  <a:latin typeface="Helvetica"/>
                  <a:cs typeface="Helvetica"/>
                </a:rPr>
                <a:t>Mrpl39</a:t>
              </a:r>
            </a:p>
          </p:txBody>
        </p:sp>
        <p:sp>
          <p:nvSpPr>
            <p:cNvPr id="186" name="ZoneTexte 185"/>
            <p:cNvSpPr txBox="1"/>
            <p:nvPr/>
          </p:nvSpPr>
          <p:spPr>
            <a:xfrm rot="16200000">
              <a:off x="5622551" y="608474"/>
              <a:ext cx="537452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900" dirty="0" smtClean="0">
                  <a:latin typeface="Helvetica"/>
                  <a:cs typeface="Helvetica"/>
                </a:rPr>
                <a:t>Mrpl40</a:t>
              </a:r>
            </a:p>
          </p:txBody>
        </p:sp>
        <p:sp>
          <p:nvSpPr>
            <p:cNvPr id="187" name="ZoneTexte 186"/>
            <p:cNvSpPr txBox="1"/>
            <p:nvPr/>
          </p:nvSpPr>
          <p:spPr>
            <a:xfrm rot="16200000">
              <a:off x="6041824" y="539224"/>
              <a:ext cx="53745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900" dirty="0" smtClean="0">
                  <a:latin typeface="Helvetica"/>
                  <a:cs typeface="Helvetica"/>
                </a:rPr>
                <a:t>Mrpl44</a:t>
              </a:r>
              <a:endParaRPr lang="fr-FR" sz="900" dirty="0">
                <a:latin typeface="Helvetica"/>
                <a:cs typeface="Helvetica"/>
              </a:endParaRPr>
            </a:p>
            <a:p>
              <a:endParaRPr lang="fr-FR" sz="900" dirty="0" smtClean="0">
                <a:latin typeface="Helvetica"/>
                <a:cs typeface="Helvetica"/>
              </a:endParaRPr>
            </a:p>
          </p:txBody>
        </p:sp>
        <p:sp>
          <p:nvSpPr>
            <p:cNvPr id="188" name="ZoneTexte 187"/>
            <p:cNvSpPr txBox="1"/>
            <p:nvPr/>
          </p:nvSpPr>
          <p:spPr>
            <a:xfrm rot="16200000">
              <a:off x="5790913" y="608474"/>
              <a:ext cx="537452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900" dirty="0" smtClean="0">
                  <a:latin typeface="Helvetica"/>
                  <a:cs typeface="Helvetica"/>
                </a:rPr>
                <a:t>Mrpl43</a:t>
              </a:r>
              <a:endParaRPr lang="fr-FR" sz="900" dirty="0">
                <a:latin typeface="Helvetica"/>
                <a:cs typeface="Helvetica"/>
              </a:endParaRPr>
            </a:p>
          </p:txBody>
        </p:sp>
        <p:sp>
          <p:nvSpPr>
            <p:cNvPr id="189" name="ZoneTexte 188"/>
            <p:cNvSpPr txBox="1"/>
            <p:nvPr/>
          </p:nvSpPr>
          <p:spPr>
            <a:xfrm rot="16200000">
              <a:off x="6127639" y="608474"/>
              <a:ext cx="537452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900" dirty="0" smtClean="0">
                  <a:latin typeface="Helvetica"/>
                  <a:cs typeface="Helvetica"/>
                </a:rPr>
                <a:t>Mrpl51</a:t>
              </a:r>
            </a:p>
          </p:txBody>
        </p:sp>
        <p:sp>
          <p:nvSpPr>
            <p:cNvPr id="190" name="ZoneTexte 189"/>
            <p:cNvSpPr txBox="1"/>
            <p:nvPr/>
          </p:nvSpPr>
          <p:spPr>
            <a:xfrm rot="16200000">
              <a:off x="6296001" y="608474"/>
              <a:ext cx="537452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900" dirty="0" smtClean="0">
                  <a:latin typeface="Helvetica"/>
                  <a:cs typeface="Helvetica"/>
                </a:rPr>
                <a:t>Mrpl52</a:t>
              </a:r>
            </a:p>
          </p:txBody>
        </p:sp>
      </p:grpSp>
      <p:sp>
        <p:nvSpPr>
          <p:cNvPr id="399" name="ZoneTexte 398"/>
          <p:cNvSpPr txBox="1"/>
          <p:nvPr/>
        </p:nvSpPr>
        <p:spPr>
          <a:xfrm>
            <a:off x="1215742" y="5131672"/>
            <a:ext cx="31432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b="1" dirty="0" smtClean="0">
                <a:latin typeface="Helvetica"/>
                <a:cs typeface="Helvetica"/>
              </a:rPr>
              <a:t>K</a:t>
            </a:r>
            <a:endParaRPr lang="fr-FR" sz="1400" b="1" dirty="0">
              <a:latin typeface="Helvetica"/>
              <a:cs typeface="Helvetica"/>
            </a:endParaRPr>
          </a:p>
        </p:txBody>
      </p:sp>
      <p:grpSp>
        <p:nvGrpSpPr>
          <p:cNvPr id="400" name="Grouper 399"/>
          <p:cNvGrpSpPr/>
          <p:nvPr/>
        </p:nvGrpSpPr>
        <p:grpSpPr>
          <a:xfrm>
            <a:off x="1244848" y="5377953"/>
            <a:ext cx="2774697" cy="2140212"/>
            <a:chOff x="1354919" y="5403354"/>
            <a:chExt cx="2774697" cy="2140212"/>
          </a:xfrm>
        </p:grpSpPr>
        <p:sp>
          <p:nvSpPr>
            <p:cNvPr id="401" name="Text Box 59"/>
            <p:cNvSpPr txBox="1">
              <a:spLocks noChangeArrowheads="1"/>
            </p:cNvSpPr>
            <p:nvPr/>
          </p:nvSpPr>
          <p:spPr bwMode="auto">
            <a:xfrm rot="16200000">
              <a:off x="1153190" y="5622765"/>
              <a:ext cx="666618" cy="24622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anchor="ctr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2pPr>
              <a:lvl3pPr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3pPr>
              <a:lvl4pPr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4pPr>
              <a:lvl5pPr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9pPr>
            </a:lstStyle>
            <a:p>
              <a:pPr algn="ctr" fontAlgn="auto">
                <a:spcBef>
                  <a:spcPct val="50000"/>
                </a:spcBef>
                <a:spcAft>
                  <a:spcPts val="0"/>
                </a:spcAft>
                <a:defRPr/>
              </a:pPr>
              <a:r>
                <a:rPr lang="fr-FR" sz="1000" dirty="0" smtClean="0">
                  <a:latin typeface="Helvetica"/>
                  <a:cs typeface="Helvetica"/>
                </a:rPr>
                <a:t>D2</a:t>
              </a:r>
            </a:p>
          </p:txBody>
        </p:sp>
        <p:sp>
          <p:nvSpPr>
            <p:cNvPr id="402" name="Text Box 59"/>
            <p:cNvSpPr txBox="1">
              <a:spLocks noChangeArrowheads="1"/>
            </p:cNvSpPr>
            <p:nvPr/>
          </p:nvSpPr>
          <p:spPr bwMode="auto">
            <a:xfrm rot="5400000" flipV="1">
              <a:off x="1101435" y="6348373"/>
              <a:ext cx="753192" cy="24622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anchor="ctr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2pPr>
              <a:lvl3pPr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3pPr>
              <a:lvl4pPr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4pPr>
              <a:lvl5pPr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9pPr>
            </a:lstStyle>
            <a:p>
              <a:pPr algn="ctr" fontAlgn="auto">
                <a:spcBef>
                  <a:spcPct val="50000"/>
                </a:spcBef>
                <a:spcAft>
                  <a:spcPts val="0"/>
                </a:spcAft>
                <a:defRPr/>
              </a:pPr>
              <a:r>
                <a:rPr lang="fr-FR" sz="1000" dirty="0" smtClean="0">
                  <a:latin typeface="Helvetica"/>
                  <a:cs typeface="Helvetica"/>
                </a:rPr>
                <a:t>D4</a:t>
              </a:r>
            </a:p>
          </p:txBody>
        </p:sp>
        <p:sp>
          <p:nvSpPr>
            <p:cNvPr id="403" name="Text Box 59"/>
            <p:cNvSpPr txBox="1">
              <a:spLocks noChangeArrowheads="1"/>
            </p:cNvSpPr>
            <p:nvPr/>
          </p:nvSpPr>
          <p:spPr bwMode="auto">
            <a:xfrm rot="16200000">
              <a:off x="1109902" y="7034051"/>
              <a:ext cx="753192" cy="24622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anchor="ctr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2pPr>
              <a:lvl3pPr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3pPr>
              <a:lvl4pPr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4pPr>
              <a:lvl5pPr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9pPr>
            </a:lstStyle>
            <a:p>
              <a:pPr algn="ctr" fontAlgn="auto">
                <a:spcBef>
                  <a:spcPct val="50000"/>
                </a:spcBef>
                <a:spcAft>
                  <a:spcPts val="0"/>
                </a:spcAft>
                <a:defRPr/>
              </a:pPr>
              <a:r>
                <a:rPr lang="fr-FR" sz="1000" dirty="0" smtClean="0">
                  <a:latin typeface="Helvetica"/>
                  <a:cs typeface="Helvetica"/>
                </a:rPr>
                <a:t>D5</a:t>
              </a:r>
            </a:p>
          </p:txBody>
        </p:sp>
        <p:pic>
          <p:nvPicPr>
            <p:cNvPr id="404" name="Image 403" descr="1697B-7.tif"/>
            <p:cNvPicPr>
              <a:picLocks noChangeAspect="1"/>
            </p:cNvPicPr>
            <p:nvPr/>
          </p:nvPicPr>
          <p:blipFill rotWithShape="1">
            <a:blip r:embed="rId5" cstate="screen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brightnessContrast brigh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 t="5904"/>
            <a:stretch/>
          </p:blipFill>
          <p:spPr>
            <a:xfrm>
              <a:off x="2429034" y="6140209"/>
              <a:ext cx="839169" cy="677489"/>
            </a:xfrm>
            <a:prstGeom prst="rect">
              <a:avLst/>
            </a:prstGeom>
          </p:spPr>
        </p:pic>
        <p:pic>
          <p:nvPicPr>
            <p:cNvPr id="405" name="Image 404" descr="Hst-7.tif"/>
            <p:cNvPicPr>
              <a:picLocks noChangeAspect="1"/>
            </p:cNvPicPr>
            <p:nvPr/>
          </p:nvPicPr>
          <p:blipFill rotWithShape="1">
            <a:blip r:embed="rId7" cstate="screen"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brightnessContrast bright="20000" contras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 t="4401"/>
            <a:stretch/>
          </p:blipFill>
          <p:spPr>
            <a:xfrm>
              <a:off x="1562568" y="5439449"/>
              <a:ext cx="839169" cy="680378"/>
            </a:xfrm>
            <a:prstGeom prst="rect">
              <a:avLst/>
            </a:prstGeom>
          </p:spPr>
        </p:pic>
        <p:pic>
          <p:nvPicPr>
            <p:cNvPr id="406" name="Image 405" descr="MyoD-7.tif"/>
            <p:cNvPicPr>
              <a:picLocks noChangeAspect="1"/>
            </p:cNvPicPr>
            <p:nvPr/>
          </p:nvPicPr>
          <p:blipFill rotWithShape="1">
            <a:blip r:embed="rId9" cstate="screen">
              <a:extLst>
                <a:ext uri="{BEBA8EAE-BF5A-486C-A8C5-ECC9F3942E4B}">
                  <a14:imgProps xmlns:a14="http://schemas.microsoft.com/office/drawing/2010/main">
                    <a14:imgLayer r:embed="rId10">
                      <a14:imgEffect>
                        <a14:sharpenSoften amount="50000"/>
                      </a14:imgEffect>
                      <a14:imgEffect>
                        <a14:brightnessContrast brigh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 t="5904"/>
            <a:stretch/>
          </p:blipFill>
          <p:spPr>
            <a:xfrm>
              <a:off x="3293747" y="6140209"/>
              <a:ext cx="830181" cy="677488"/>
            </a:xfrm>
            <a:prstGeom prst="rect">
              <a:avLst/>
            </a:prstGeom>
          </p:spPr>
        </p:pic>
        <p:pic>
          <p:nvPicPr>
            <p:cNvPr id="407" name="Picture 1044" descr="1796B-16"/>
            <p:cNvPicPr>
              <a:picLocks noChangeAspect="1" noChangeArrowheads="1"/>
            </p:cNvPicPr>
            <p:nvPr/>
          </p:nvPicPr>
          <p:blipFill rotWithShape="1">
            <a:blip r:embed="rId11" cstate="screen">
              <a:extLst>
                <a:ext uri="{BEBA8EAE-BF5A-486C-A8C5-ECC9F3942E4B}">
                  <a14:imgProps xmlns:a14="http://schemas.microsoft.com/office/drawing/2010/main">
                    <a14:imgLayer r:embed="rId12">
                      <a14:imgEffect>
                        <a14:brightnessContrast bright="40000" contras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 t="1932"/>
            <a:stretch/>
          </p:blipFill>
          <p:spPr bwMode="auto">
            <a:xfrm>
              <a:off x="2429034" y="6836941"/>
              <a:ext cx="834564" cy="7066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8" name="Picture 1045" descr="MyoD-16"/>
            <p:cNvPicPr>
              <a:picLocks noChangeAspect="1" noChangeArrowheads="1"/>
            </p:cNvPicPr>
            <p:nvPr/>
          </p:nvPicPr>
          <p:blipFill rotWithShape="1">
            <a:blip r:embed="rId13" cstate="screen">
              <a:extLst>
                <a:ext uri="{BEBA8EAE-BF5A-486C-A8C5-ECC9F3942E4B}">
                  <a14:imgProps xmlns:a14="http://schemas.microsoft.com/office/drawing/2010/main">
                    <a14:imgLayer r:embed="rId14">
                      <a14:imgEffect>
                        <a14:sharpenSoften amount="50000"/>
                      </a14:imgEffect>
                      <a14:imgEffect>
                        <a14:brightnessContrast brigh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 t="2500"/>
            <a:stretch/>
          </p:blipFill>
          <p:spPr bwMode="auto">
            <a:xfrm>
              <a:off x="3289514" y="6836940"/>
              <a:ext cx="835235" cy="7037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9" name="Picture 1050" descr="Hst-16"/>
            <p:cNvPicPr>
              <a:picLocks noChangeAspect="1" noChangeArrowheads="1"/>
            </p:cNvPicPr>
            <p:nvPr/>
          </p:nvPicPr>
          <p:blipFill rotWithShape="1">
            <a:blip r:embed="rId15" cstate="screen">
              <a:extLst>
                <a:ext uri="{BEBA8EAE-BF5A-486C-A8C5-ECC9F3942E4B}">
                  <a14:imgProps xmlns:a14="http://schemas.microsoft.com/office/drawing/2010/main">
                    <a14:imgLayer r:embed="rId16">
                      <a14:imgEffect>
                        <a14:brightnessContrast bright="20000" contras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 l="-1729" t="1932" r="2803" b="4320"/>
            <a:stretch/>
          </p:blipFill>
          <p:spPr bwMode="auto">
            <a:xfrm>
              <a:off x="1545632" y="6836941"/>
              <a:ext cx="856105" cy="7066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10" name="Image 409" descr="dapi1.tif"/>
            <p:cNvPicPr>
              <a:picLocks noChangeAspect="1"/>
            </p:cNvPicPr>
            <p:nvPr/>
          </p:nvPicPr>
          <p:blipFill rotWithShape="1">
            <a:blip r:embed="rId17" cstate="screen">
              <a:extLst>
                <a:ext uri="{BEBA8EAE-BF5A-486C-A8C5-ECC9F3942E4B}">
                  <a14:imgProps xmlns:a14="http://schemas.microsoft.com/office/drawing/2010/main">
                    <a14:imgLayer r:embed="rId18">
                      <a14:imgEffect>
                        <a14:brightnessContrast bright="20000" contras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 l="-8585" t="5880"/>
            <a:stretch/>
          </p:blipFill>
          <p:spPr>
            <a:xfrm>
              <a:off x="1485333" y="6140209"/>
              <a:ext cx="920650" cy="677666"/>
            </a:xfrm>
            <a:prstGeom prst="rect">
              <a:avLst/>
            </a:prstGeom>
          </p:spPr>
        </p:pic>
        <p:pic>
          <p:nvPicPr>
            <p:cNvPr id="411" name="Image 410" descr="myoD1.tif"/>
            <p:cNvPicPr>
              <a:picLocks noChangeAspect="1"/>
            </p:cNvPicPr>
            <p:nvPr/>
          </p:nvPicPr>
          <p:blipFill rotWithShape="1">
            <a:blip r:embed="rId19" cstate="screen">
              <a:extLst>
                <a:ext uri="{BEBA8EAE-BF5A-486C-A8C5-ECC9F3942E4B}">
                  <a14:imgProps xmlns:a14="http://schemas.microsoft.com/office/drawing/2010/main">
                    <a14:imgLayer r:embed="rId20">
                      <a14:imgEffect>
                        <a14:sharpenSoften amount="50000"/>
                      </a14:imgEffect>
                      <a14:imgEffect>
                        <a14:brightnessContrast brigh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 t="6303"/>
            <a:stretch/>
          </p:blipFill>
          <p:spPr>
            <a:xfrm>
              <a:off x="3293747" y="5439449"/>
              <a:ext cx="835869" cy="674616"/>
            </a:xfrm>
            <a:prstGeom prst="rect">
              <a:avLst/>
            </a:prstGeom>
          </p:spPr>
        </p:pic>
        <p:pic>
          <p:nvPicPr>
            <p:cNvPr id="412" name="Image 411" descr="pitx21.tif"/>
            <p:cNvPicPr>
              <a:picLocks noChangeAspect="1"/>
            </p:cNvPicPr>
            <p:nvPr/>
          </p:nvPicPr>
          <p:blipFill rotWithShape="1">
            <a:blip r:embed="rId21" cstate="screen">
              <a:extLst>
                <a:ext uri="{BEBA8EAE-BF5A-486C-A8C5-ECC9F3942E4B}">
                  <a14:imgProps xmlns:a14="http://schemas.microsoft.com/office/drawing/2010/main">
                    <a14:imgLayer r:embed="rId22">
                      <a14:imgEffect>
                        <a14:sharpenSoften amount="50000"/>
                      </a14:imgEffect>
                      <a14:imgEffect>
                        <a14:brightnessContrast brigh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 t="6303"/>
            <a:stretch/>
          </p:blipFill>
          <p:spPr>
            <a:xfrm>
              <a:off x="2429034" y="5439449"/>
              <a:ext cx="846841" cy="674617"/>
            </a:xfrm>
            <a:prstGeom prst="rect">
              <a:avLst/>
            </a:prstGeom>
          </p:spPr>
        </p:pic>
        <p:sp>
          <p:nvSpPr>
            <p:cNvPr id="413" name="Text Box 20"/>
            <p:cNvSpPr txBox="1">
              <a:spLocks noChangeAspect="1" noChangeArrowheads="1"/>
            </p:cNvSpPr>
            <p:nvPr/>
          </p:nvSpPr>
          <p:spPr bwMode="auto">
            <a:xfrm>
              <a:off x="2389049" y="5403354"/>
              <a:ext cx="538611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fr-FR" sz="1000" b="1" dirty="0">
                  <a:solidFill>
                    <a:srgbClr val="00BB00"/>
                  </a:solidFill>
                  <a:latin typeface="Helvetica"/>
                  <a:cs typeface="Helvetica"/>
                </a:rPr>
                <a:t>Pitx2</a:t>
              </a:r>
            </a:p>
          </p:txBody>
        </p:sp>
        <p:sp>
          <p:nvSpPr>
            <p:cNvPr id="414" name="Text Box 25"/>
            <p:cNvSpPr txBox="1">
              <a:spLocks noChangeAspect="1" noChangeArrowheads="1"/>
            </p:cNvSpPr>
            <p:nvPr/>
          </p:nvSpPr>
          <p:spPr bwMode="auto">
            <a:xfrm>
              <a:off x="1512685" y="5403354"/>
              <a:ext cx="506322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fr-FR" sz="1000" b="1" dirty="0" err="1">
                  <a:solidFill>
                    <a:srgbClr val="3366FF"/>
                  </a:solidFill>
                  <a:latin typeface="Helvetica"/>
                  <a:cs typeface="Helvetica"/>
                </a:rPr>
                <a:t>DAPI</a:t>
              </a:r>
              <a:endParaRPr lang="fr-FR" sz="1000" b="1" dirty="0">
                <a:solidFill>
                  <a:srgbClr val="3366FF"/>
                </a:solidFill>
                <a:latin typeface="Helvetica"/>
                <a:cs typeface="Helvetica"/>
              </a:endParaRPr>
            </a:p>
          </p:txBody>
        </p:sp>
        <p:sp>
          <p:nvSpPr>
            <p:cNvPr id="415" name="Text Box 20"/>
            <p:cNvSpPr txBox="1">
              <a:spLocks noChangeAspect="1" noChangeArrowheads="1"/>
            </p:cNvSpPr>
            <p:nvPr/>
          </p:nvSpPr>
          <p:spPr bwMode="auto">
            <a:xfrm>
              <a:off x="3244404" y="5403354"/>
              <a:ext cx="645400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fr-FR" sz="1000" b="1" dirty="0" err="1" smtClean="0">
                  <a:solidFill>
                    <a:srgbClr val="FF0000"/>
                  </a:solidFill>
                  <a:latin typeface="Helvetica"/>
                  <a:cs typeface="Helvetica"/>
                </a:rPr>
                <a:t>MyoD</a:t>
              </a:r>
              <a:endParaRPr lang="fr-FR" sz="1000" b="1" dirty="0">
                <a:solidFill>
                  <a:srgbClr val="FF0000"/>
                </a:solidFill>
                <a:latin typeface="Helvetica"/>
                <a:cs typeface="Helvetica"/>
              </a:endParaRPr>
            </a:p>
          </p:txBody>
        </p:sp>
        <p:sp>
          <p:nvSpPr>
            <p:cNvPr id="416" name="Text Box 20"/>
            <p:cNvSpPr txBox="1">
              <a:spLocks noChangeAspect="1" noChangeArrowheads="1"/>
            </p:cNvSpPr>
            <p:nvPr/>
          </p:nvSpPr>
          <p:spPr bwMode="auto">
            <a:xfrm>
              <a:off x="2401749" y="6097780"/>
              <a:ext cx="538611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fr-FR" sz="1000" b="1" dirty="0">
                  <a:solidFill>
                    <a:srgbClr val="00BB00"/>
                  </a:solidFill>
                  <a:latin typeface="Helvetica"/>
                  <a:cs typeface="Helvetica"/>
                </a:rPr>
                <a:t>Pitx2</a:t>
              </a:r>
            </a:p>
          </p:txBody>
        </p:sp>
        <p:sp>
          <p:nvSpPr>
            <p:cNvPr id="417" name="Text Box 25"/>
            <p:cNvSpPr txBox="1">
              <a:spLocks noChangeAspect="1" noChangeArrowheads="1"/>
            </p:cNvSpPr>
            <p:nvPr/>
          </p:nvSpPr>
          <p:spPr bwMode="auto">
            <a:xfrm>
              <a:off x="1504218" y="6097780"/>
              <a:ext cx="506322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fr-FR" sz="1000" b="1" dirty="0" err="1">
                  <a:solidFill>
                    <a:srgbClr val="3366FF"/>
                  </a:solidFill>
                  <a:latin typeface="Helvetica"/>
                  <a:cs typeface="Helvetica"/>
                </a:rPr>
                <a:t>DAPI</a:t>
              </a:r>
              <a:endParaRPr lang="fr-FR" sz="1000" b="1" dirty="0">
                <a:solidFill>
                  <a:srgbClr val="3366FF"/>
                </a:solidFill>
                <a:latin typeface="Helvetica"/>
                <a:cs typeface="Helvetica"/>
              </a:endParaRPr>
            </a:p>
          </p:txBody>
        </p:sp>
        <p:sp>
          <p:nvSpPr>
            <p:cNvPr id="418" name="Text Box 20"/>
            <p:cNvSpPr txBox="1">
              <a:spLocks noChangeAspect="1" noChangeArrowheads="1"/>
            </p:cNvSpPr>
            <p:nvPr/>
          </p:nvSpPr>
          <p:spPr bwMode="auto">
            <a:xfrm>
              <a:off x="3231704" y="6097780"/>
              <a:ext cx="872512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fr-FR" sz="1000" b="1" dirty="0" err="1" smtClean="0">
                  <a:solidFill>
                    <a:srgbClr val="FF0000"/>
                  </a:solidFill>
                  <a:latin typeface="Helvetica"/>
                  <a:cs typeface="Helvetica"/>
                </a:rPr>
                <a:t>Myogenin</a:t>
              </a:r>
              <a:endParaRPr lang="fr-FR" sz="1000" b="1" dirty="0">
                <a:solidFill>
                  <a:srgbClr val="FF0000"/>
                </a:solidFill>
                <a:latin typeface="Helvetica"/>
                <a:cs typeface="Helvetica"/>
              </a:endParaRPr>
            </a:p>
          </p:txBody>
        </p:sp>
        <p:sp>
          <p:nvSpPr>
            <p:cNvPr id="419" name="Text Box 20"/>
            <p:cNvSpPr txBox="1">
              <a:spLocks noChangeAspect="1" noChangeArrowheads="1"/>
            </p:cNvSpPr>
            <p:nvPr/>
          </p:nvSpPr>
          <p:spPr bwMode="auto">
            <a:xfrm>
              <a:off x="2378610" y="6788063"/>
              <a:ext cx="538611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fr-FR" sz="1000" b="1" dirty="0" smtClean="0">
                  <a:solidFill>
                    <a:srgbClr val="00BB00"/>
                  </a:solidFill>
                  <a:latin typeface="Helvetica"/>
                  <a:cs typeface="Helvetica"/>
                </a:rPr>
                <a:t>Pitx2</a:t>
              </a:r>
              <a:endParaRPr lang="fr-FR" sz="1000" b="1" dirty="0">
                <a:solidFill>
                  <a:srgbClr val="00BB00"/>
                </a:solidFill>
                <a:latin typeface="Helvetica"/>
                <a:cs typeface="Helvetica"/>
              </a:endParaRPr>
            </a:p>
          </p:txBody>
        </p:sp>
        <p:sp>
          <p:nvSpPr>
            <p:cNvPr id="420" name="Text Box 25"/>
            <p:cNvSpPr txBox="1">
              <a:spLocks noChangeAspect="1" noChangeArrowheads="1"/>
            </p:cNvSpPr>
            <p:nvPr/>
          </p:nvSpPr>
          <p:spPr bwMode="auto">
            <a:xfrm>
              <a:off x="1512685" y="6788063"/>
              <a:ext cx="506322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fr-FR" sz="1000" b="1" dirty="0" err="1">
                  <a:solidFill>
                    <a:srgbClr val="3366FF"/>
                  </a:solidFill>
                  <a:latin typeface="Helvetica"/>
                  <a:cs typeface="Helvetica"/>
                </a:rPr>
                <a:t>DAPI</a:t>
              </a:r>
              <a:endParaRPr lang="fr-FR" sz="1000" b="1" dirty="0">
                <a:solidFill>
                  <a:srgbClr val="3366FF"/>
                </a:solidFill>
                <a:latin typeface="Helvetica"/>
                <a:cs typeface="Helvetica"/>
              </a:endParaRPr>
            </a:p>
          </p:txBody>
        </p:sp>
        <p:sp>
          <p:nvSpPr>
            <p:cNvPr id="421" name="Text Box 20"/>
            <p:cNvSpPr txBox="1">
              <a:spLocks noChangeAspect="1" noChangeArrowheads="1"/>
            </p:cNvSpPr>
            <p:nvPr/>
          </p:nvSpPr>
          <p:spPr bwMode="auto">
            <a:xfrm>
              <a:off x="3227615" y="6788063"/>
              <a:ext cx="807661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fr-FR" sz="1000" b="1" dirty="0" err="1" smtClean="0">
                  <a:solidFill>
                    <a:srgbClr val="FF0000"/>
                  </a:solidFill>
                  <a:latin typeface="Helvetica"/>
                  <a:cs typeface="Helvetica"/>
                </a:rPr>
                <a:t>Myogenin</a:t>
              </a:r>
              <a:endParaRPr lang="fr-FR" sz="1000" b="1" dirty="0">
                <a:solidFill>
                  <a:srgbClr val="FF0000"/>
                </a:solidFill>
                <a:latin typeface="Helvetica"/>
                <a:cs typeface="Helvetica"/>
              </a:endParaRPr>
            </a:p>
          </p:txBody>
        </p:sp>
        <p:sp>
          <p:nvSpPr>
            <p:cNvPr id="422" name="Triangle isocèle 421"/>
            <p:cNvSpPr/>
            <p:nvPr/>
          </p:nvSpPr>
          <p:spPr>
            <a:xfrm>
              <a:off x="3036593" y="5752396"/>
              <a:ext cx="36000" cy="69850"/>
            </a:xfrm>
            <a:prstGeom prst="triangl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latin typeface="Helvetica"/>
                <a:cs typeface="Helvetica"/>
              </a:endParaRPr>
            </a:p>
          </p:txBody>
        </p:sp>
        <p:sp>
          <p:nvSpPr>
            <p:cNvPr id="423" name="Triangle isocèle 422"/>
            <p:cNvSpPr/>
            <p:nvPr/>
          </p:nvSpPr>
          <p:spPr>
            <a:xfrm>
              <a:off x="3863851" y="5746046"/>
              <a:ext cx="36000" cy="69850"/>
            </a:xfrm>
            <a:prstGeom prst="triangl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latin typeface="Helvetica"/>
                <a:cs typeface="Helvetica"/>
              </a:endParaRPr>
            </a:p>
          </p:txBody>
        </p:sp>
        <p:sp>
          <p:nvSpPr>
            <p:cNvPr id="424" name="Triangle isocèle 423"/>
            <p:cNvSpPr/>
            <p:nvPr/>
          </p:nvSpPr>
          <p:spPr>
            <a:xfrm>
              <a:off x="2227241" y="5752396"/>
              <a:ext cx="36000" cy="69850"/>
            </a:xfrm>
            <a:prstGeom prst="triangl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latin typeface="Helvetica"/>
                <a:cs typeface="Helvetica"/>
              </a:endParaRPr>
            </a:p>
          </p:txBody>
        </p:sp>
        <p:grpSp>
          <p:nvGrpSpPr>
            <p:cNvPr id="425" name="Grouper 424"/>
            <p:cNvGrpSpPr/>
            <p:nvPr/>
          </p:nvGrpSpPr>
          <p:grpSpPr>
            <a:xfrm>
              <a:off x="1621114" y="6533431"/>
              <a:ext cx="1731879" cy="76200"/>
              <a:chOff x="491910" y="6724209"/>
              <a:chExt cx="1731879" cy="76200"/>
            </a:xfrm>
          </p:grpSpPr>
          <p:sp>
            <p:nvSpPr>
              <p:cNvPr id="442" name="Triangle isocèle 441"/>
              <p:cNvSpPr/>
              <p:nvPr/>
            </p:nvSpPr>
            <p:spPr>
              <a:xfrm rot="10800000">
                <a:off x="1335130" y="6730559"/>
                <a:ext cx="36000" cy="69850"/>
              </a:xfrm>
              <a:prstGeom prst="triangle">
                <a:avLst/>
              </a:prstGeom>
              <a:solidFill>
                <a:srgbClr val="FFFFFF"/>
              </a:solidFill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>
                  <a:latin typeface="Helvetica"/>
                  <a:cs typeface="Helvetica"/>
                </a:endParaRPr>
              </a:p>
            </p:txBody>
          </p:sp>
          <p:sp>
            <p:nvSpPr>
              <p:cNvPr id="443" name="Triangle isocèle 442"/>
              <p:cNvSpPr/>
              <p:nvPr/>
            </p:nvSpPr>
            <p:spPr>
              <a:xfrm rot="10800000">
                <a:off x="2187789" y="6724209"/>
                <a:ext cx="36000" cy="69850"/>
              </a:xfrm>
              <a:prstGeom prst="triangle">
                <a:avLst/>
              </a:prstGeom>
              <a:solidFill>
                <a:srgbClr val="FFFFFF"/>
              </a:solidFill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>
                  <a:latin typeface="Helvetica"/>
                  <a:cs typeface="Helvetica"/>
                </a:endParaRPr>
              </a:p>
            </p:txBody>
          </p:sp>
          <p:sp>
            <p:nvSpPr>
              <p:cNvPr id="444" name="Triangle isocèle 443"/>
              <p:cNvSpPr/>
              <p:nvPr/>
            </p:nvSpPr>
            <p:spPr>
              <a:xfrm rot="10800000">
                <a:off x="491910" y="6730559"/>
                <a:ext cx="36000" cy="69850"/>
              </a:xfrm>
              <a:prstGeom prst="triangle">
                <a:avLst/>
              </a:prstGeom>
              <a:solidFill>
                <a:srgbClr val="FFFFFF"/>
              </a:solidFill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>
                  <a:latin typeface="Helvetica"/>
                  <a:cs typeface="Helvetica"/>
                </a:endParaRPr>
              </a:p>
            </p:txBody>
          </p:sp>
        </p:grpSp>
        <p:sp>
          <p:nvSpPr>
            <p:cNvPr id="426" name="Triangle isocèle 425"/>
            <p:cNvSpPr/>
            <p:nvPr/>
          </p:nvSpPr>
          <p:spPr>
            <a:xfrm rot="16200000" flipH="1">
              <a:off x="2733953" y="6669091"/>
              <a:ext cx="36000" cy="69850"/>
            </a:xfrm>
            <a:prstGeom prst="triangle">
              <a:avLst/>
            </a:prstGeom>
            <a:solidFill>
              <a:schemeClr val="tx1"/>
            </a:solidFill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latin typeface="Helvetica"/>
                <a:cs typeface="Helvetica"/>
              </a:endParaRPr>
            </a:p>
          </p:txBody>
        </p:sp>
        <p:sp>
          <p:nvSpPr>
            <p:cNvPr id="427" name="Triangle isocèle 426"/>
            <p:cNvSpPr/>
            <p:nvPr/>
          </p:nvSpPr>
          <p:spPr>
            <a:xfrm rot="16200000" flipH="1">
              <a:off x="3604538" y="6669092"/>
              <a:ext cx="36000" cy="69850"/>
            </a:xfrm>
            <a:prstGeom prst="triangle">
              <a:avLst/>
            </a:prstGeom>
            <a:solidFill>
              <a:schemeClr val="tx1"/>
            </a:solidFill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latin typeface="Helvetica"/>
                <a:cs typeface="Helvetica"/>
              </a:endParaRPr>
            </a:p>
          </p:txBody>
        </p:sp>
        <p:sp>
          <p:nvSpPr>
            <p:cNvPr id="428" name="Triangle isocèle 427"/>
            <p:cNvSpPr/>
            <p:nvPr/>
          </p:nvSpPr>
          <p:spPr>
            <a:xfrm rot="16200000" flipH="1">
              <a:off x="1864782" y="6669092"/>
              <a:ext cx="36000" cy="69850"/>
            </a:xfrm>
            <a:prstGeom prst="triangle">
              <a:avLst/>
            </a:prstGeom>
            <a:solidFill>
              <a:schemeClr val="tx1"/>
            </a:solidFill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latin typeface="Helvetica"/>
                <a:cs typeface="Helvetica"/>
              </a:endParaRPr>
            </a:p>
          </p:txBody>
        </p:sp>
        <p:sp>
          <p:nvSpPr>
            <p:cNvPr id="429" name="ZoneTexte 428"/>
            <p:cNvSpPr txBox="1"/>
            <p:nvPr/>
          </p:nvSpPr>
          <p:spPr>
            <a:xfrm>
              <a:off x="3318417" y="7195205"/>
              <a:ext cx="25453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400" dirty="0" smtClean="0">
                  <a:solidFill>
                    <a:schemeClr val="bg1"/>
                  </a:solidFill>
                  <a:latin typeface="Helvetica"/>
                  <a:cs typeface="Helvetica"/>
                </a:rPr>
                <a:t>*</a:t>
              </a:r>
              <a:endParaRPr lang="fr-FR" sz="1400" dirty="0">
                <a:solidFill>
                  <a:schemeClr val="bg1"/>
                </a:solidFill>
                <a:latin typeface="Helvetica"/>
                <a:cs typeface="Helvetica"/>
              </a:endParaRPr>
            </a:p>
          </p:txBody>
        </p:sp>
        <p:sp>
          <p:nvSpPr>
            <p:cNvPr id="430" name="ZoneTexte 429"/>
            <p:cNvSpPr txBox="1"/>
            <p:nvPr/>
          </p:nvSpPr>
          <p:spPr>
            <a:xfrm>
              <a:off x="1614779" y="7195205"/>
              <a:ext cx="25453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400" dirty="0" smtClean="0">
                  <a:solidFill>
                    <a:schemeClr val="bg1"/>
                  </a:solidFill>
                  <a:latin typeface="Helvetica"/>
                  <a:cs typeface="Helvetica"/>
                </a:rPr>
                <a:t>*</a:t>
              </a:r>
              <a:endParaRPr lang="fr-FR" sz="1400" dirty="0">
                <a:solidFill>
                  <a:schemeClr val="bg1"/>
                </a:solidFill>
                <a:latin typeface="Helvetica"/>
                <a:cs typeface="Helvetica"/>
              </a:endParaRPr>
            </a:p>
          </p:txBody>
        </p:sp>
        <p:sp>
          <p:nvSpPr>
            <p:cNvPr id="431" name="ZoneTexte 430"/>
            <p:cNvSpPr txBox="1"/>
            <p:nvPr/>
          </p:nvSpPr>
          <p:spPr>
            <a:xfrm>
              <a:off x="2461817" y="7195205"/>
              <a:ext cx="25453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400" dirty="0" smtClean="0">
                  <a:solidFill>
                    <a:schemeClr val="bg1"/>
                  </a:solidFill>
                  <a:latin typeface="Helvetica"/>
                  <a:cs typeface="Helvetica"/>
                </a:rPr>
                <a:t>*</a:t>
              </a:r>
              <a:endParaRPr lang="fr-FR" sz="1400" dirty="0">
                <a:solidFill>
                  <a:schemeClr val="bg1"/>
                </a:solidFill>
                <a:latin typeface="Helvetica"/>
                <a:cs typeface="Helvetica"/>
              </a:endParaRPr>
            </a:p>
          </p:txBody>
        </p:sp>
        <p:grpSp>
          <p:nvGrpSpPr>
            <p:cNvPr id="432" name="Grouper 431"/>
            <p:cNvGrpSpPr/>
            <p:nvPr/>
          </p:nvGrpSpPr>
          <p:grpSpPr>
            <a:xfrm>
              <a:off x="2245049" y="6057496"/>
              <a:ext cx="1855552" cy="1449916"/>
              <a:chOff x="1015319" y="6729293"/>
              <a:chExt cx="1855552" cy="1449916"/>
            </a:xfrm>
          </p:grpSpPr>
          <p:cxnSp>
            <p:nvCxnSpPr>
              <p:cNvPr id="433" name="Connecteur droit 432"/>
              <p:cNvCxnSpPr/>
              <p:nvPr/>
            </p:nvCxnSpPr>
            <p:spPr>
              <a:xfrm>
                <a:off x="1015319" y="6729293"/>
                <a:ext cx="144000" cy="0"/>
              </a:xfrm>
              <a:prstGeom prst="line">
                <a:avLst/>
              </a:prstGeom>
              <a:ln w="12700" cmpd="sng">
                <a:solidFill>
                  <a:schemeClr val="bg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4" name="Connecteur droit 433"/>
              <p:cNvCxnSpPr/>
              <p:nvPr/>
            </p:nvCxnSpPr>
            <p:spPr>
              <a:xfrm>
                <a:off x="1015319" y="7434142"/>
                <a:ext cx="144000" cy="0"/>
              </a:xfrm>
              <a:prstGeom prst="line">
                <a:avLst/>
              </a:prstGeom>
              <a:ln w="12700" cmpd="sng">
                <a:solidFill>
                  <a:schemeClr val="bg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5" name="Connecteur droit 434"/>
              <p:cNvCxnSpPr/>
              <p:nvPr/>
            </p:nvCxnSpPr>
            <p:spPr>
              <a:xfrm>
                <a:off x="1015319" y="8179209"/>
                <a:ext cx="144000" cy="0"/>
              </a:xfrm>
              <a:prstGeom prst="line">
                <a:avLst/>
              </a:prstGeom>
              <a:ln w="12700" cmpd="sng">
                <a:solidFill>
                  <a:schemeClr val="bg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6" name="Connecteur droit 435"/>
              <p:cNvCxnSpPr/>
              <p:nvPr/>
            </p:nvCxnSpPr>
            <p:spPr>
              <a:xfrm>
                <a:off x="1855890" y="6729293"/>
                <a:ext cx="144000" cy="0"/>
              </a:xfrm>
              <a:prstGeom prst="line">
                <a:avLst/>
              </a:prstGeom>
              <a:ln w="12700" cmpd="sng">
                <a:solidFill>
                  <a:schemeClr val="bg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7" name="Connecteur droit 436"/>
              <p:cNvCxnSpPr/>
              <p:nvPr/>
            </p:nvCxnSpPr>
            <p:spPr>
              <a:xfrm>
                <a:off x="1855890" y="7434142"/>
                <a:ext cx="144000" cy="0"/>
              </a:xfrm>
              <a:prstGeom prst="line">
                <a:avLst/>
              </a:prstGeom>
              <a:ln w="12700" cmpd="sng">
                <a:solidFill>
                  <a:schemeClr val="bg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8" name="Connecteur droit 437"/>
              <p:cNvCxnSpPr/>
              <p:nvPr/>
            </p:nvCxnSpPr>
            <p:spPr>
              <a:xfrm>
                <a:off x="1855890" y="8179209"/>
                <a:ext cx="144000" cy="0"/>
              </a:xfrm>
              <a:prstGeom prst="line">
                <a:avLst/>
              </a:prstGeom>
              <a:ln w="12700" cmpd="sng">
                <a:solidFill>
                  <a:schemeClr val="bg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9" name="Connecteur droit 438"/>
              <p:cNvCxnSpPr/>
              <p:nvPr/>
            </p:nvCxnSpPr>
            <p:spPr>
              <a:xfrm>
                <a:off x="2726871" y="6729293"/>
                <a:ext cx="144000" cy="0"/>
              </a:xfrm>
              <a:prstGeom prst="line">
                <a:avLst/>
              </a:prstGeom>
              <a:ln w="12700" cmpd="sng">
                <a:solidFill>
                  <a:schemeClr val="bg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0" name="Connecteur droit 439"/>
              <p:cNvCxnSpPr/>
              <p:nvPr/>
            </p:nvCxnSpPr>
            <p:spPr>
              <a:xfrm>
                <a:off x="2726871" y="7434142"/>
                <a:ext cx="144000" cy="0"/>
              </a:xfrm>
              <a:prstGeom prst="line">
                <a:avLst/>
              </a:prstGeom>
              <a:ln w="12700" cmpd="sng">
                <a:solidFill>
                  <a:schemeClr val="bg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1" name="Connecteur droit 440"/>
              <p:cNvCxnSpPr/>
              <p:nvPr/>
            </p:nvCxnSpPr>
            <p:spPr>
              <a:xfrm>
                <a:off x="2726871" y="8179209"/>
                <a:ext cx="144000" cy="0"/>
              </a:xfrm>
              <a:prstGeom prst="line">
                <a:avLst/>
              </a:prstGeom>
              <a:ln w="12700" cmpd="sng">
                <a:solidFill>
                  <a:schemeClr val="bg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445" name="ZoneTexte 444"/>
          <p:cNvSpPr txBox="1"/>
          <p:nvPr/>
        </p:nvSpPr>
        <p:spPr>
          <a:xfrm>
            <a:off x="-5734" y="3371100"/>
            <a:ext cx="30441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b="1" dirty="0" smtClean="0">
                <a:latin typeface="Arial"/>
                <a:cs typeface="Arial"/>
              </a:rPr>
              <a:t>E</a:t>
            </a:r>
            <a:endParaRPr lang="fr-FR" sz="1400" b="1" dirty="0">
              <a:latin typeface="Arial"/>
              <a:cs typeface="Arial"/>
            </a:endParaRPr>
          </a:p>
        </p:txBody>
      </p:sp>
      <p:sp>
        <p:nvSpPr>
          <p:cNvPr id="446" name="ZoneTexte 445"/>
          <p:cNvSpPr txBox="1"/>
          <p:nvPr/>
        </p:nvSpPr>
        <p:spPr>
          <a:xfrm>
            <a:off x="-5734" y="7473512"/>
            <a:ext cx="28451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b="1" dirty="0" smtClean="0">
                <a:latin typeface="Helvetica"/>
                <a:cs typeface="Helvetica"/>
              </a:rPr>
              <a:t>J</a:t>
            </a:r>
            <a:endParaRPr lang="fr-FR" sz="1400" b="1" dirty="0">
              <a:latin typeface="Helvetica"/>
              <a:cs typeface="Helvetica"/>
            </a:endParaRPr>
          </a:p>
        </p:txBody>
      </p:sp>
      <p:pic>
        <p:nvPicPr>
          <p:cNvPr id="447" name="Image 446"/>
          <p:cNvPicPr>
            <a:picLocks/>
          </p:cNvPicPr>
          <p:nvPr/>
        </p:nvPicPr>
        <p:blipFill rotWithShape="1">
          <a:blip r:embed="rId2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52679"/>
          <a:stretch/>
        </p:blipFill>
        <p:spPr>
          <a:xfrm>
            <a:off x="447888" y="7569528"/>
            <a:ext cx="2124000" cy="1512577"/>
          </a:xfrm>
          <a:prstGeom prst="rect">
            <a:avLst/>
          </a:prstGeom>
        </p:spPr>
      </p:pic>
      <p:sp>
        <p:nvSpPr>
          <p:cNvPr id="448" name="ZoneTexte 447"/>
          <p:cNvSpPr txBox="1"/>
          <p:nvPr/>
        </p:nvSpPr>
        <p:spPr>
          <a:xfrm>
            <a:off x="2134697" y="8860920"/>
            <a:ext cx="34859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dirty="0">
                <a:latin typeface="Helvetica"/>
                <a:cs typeface="Helvetica"/>
              </a:rPr>
              <a:t>D5</a:t>
            </a:r>
          </a:p>
        </p:txBody>
      </p:sp>
      <p:sp>
        <p:nvSpPr>
          <p:cNvPr id="449" name="ZoneTexte 448"/>
          <p:cNvSpPr txBox="1"/>
          <p:nvPr/>
        </p:nvSpPr>
        <p:spPr>
          <a:xfrm>
            <a:off x="721828" y="8860920"/>
            <a:ext cx="34859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dirty="0">
                <a:latin typeface="Helvetica"/>
                <a:cs typeface="Helvetica"/>
              </a:rPr>
              <a:t>D2</a:t>
            </a:r>
          </a:p>
        </p:txBody>
      </p:sp>
      <p:sp>
        <p:nvSpPr>
          <p:cNvPr id="450" name="ZoneTexte 449"/>
          <p:cNvSpPr txBox="1"/>
          <p:nvPr/>
        </p:nvSpPr>
        <p:spPr>
          <a:xfrm>
            <a:off x="1228060" y="8860920"/>
            <a:ext cx="34859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dirty="0" smtClean="0">
                <a:latin typeface="Helvetica"/>
                <a:cs typeface="Helvetica"/>
              </a:rPr>
              <a:t>D3</a:t>
            </a:r>
            <a:endParaRPr lang="fr-FR" sz="1000" dirty="0">
              <a:latin typeface="Helvetica"/>
              <a:cs typeface="Helvetica"/>
            </a:endParaRPr>
          </a:p>
        </p:txBody>
      </p:sp>
      <p:sp>
        <p:nvSpPr>
          <p:cNvPr id="451" name="ZoneTexte 450"/>
          <p:cNvSpPr txBox="1"/>
          <p:nvPr/>
        </p:nvSpPr>
        <p:spPr>
          <a:xfrm>
            <a:off x="1681384" y="8860920"/>
            <a:ext cx="34859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dirty="0" smtClean="0">
                <a:latin typeface="Helvetica"/>
                <a:cs typeface="Helvetica"/>
              </a:rPr>
              <a:t>D4</a:t>
            </a:r>
            <a:endParaRPr lang="fr-FR" sz="1000" dirty="0">
              <a:latin typeface="Helvetica"/>
              <a:cs typeface="Helvetica"/>
            </a:endParaRPr>
          </a:p>
        </p:txBody>
      </p:sp>
      <p:cxnSp>
        <p:nvCxnSpPr>
          <p:cNvPr id="452" name="Connecteur droit 451"/>
          <p:cNvCxnSpPr/>
          <p:nvPr/>
        </p:nvCxnSpPr>
        <p:spPr>
          <a:xfrm>
            <a:off x="1112070" y="8871504"/>
            <a:ext cx="0" cy="72000"/>
          </a:xfrm>
          <a:prstGeom prst="line">
            <a:avLst/>
          </a:prstGeom>
          <a:ln w="1270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53" name="Connecteur droit 452"/>
          <p:cNvCxnSpPr/>
          <p:nvPr/>
        </p:nvCxnSpPr>
        <p:spPr>
          <a:xfrm>
            <a:off x="1626214" y="8873284"/>
            <a:ext cx="0" cy="72000"/>
          </a:xfrm>
          <a:prstGeom prst="line">
            <a:avLst/>
          </a:prstGeom>
          <a:ln w="1270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54" name="Connecteur droit 453"/>
          <p:cNvCxnSpPr/>
          <p:nvPr/>
        </p:nvCxnSpPr>
        <p:spPr>
          <a:xfrm>
            <a:off x="2075432" y="8881076"/>
            <a:ext cx="0" cy="72000"/>
          </a:xfrm>
          <a:prstGeom prst="line">
            <a:avLst/>
          </a:prstGeom>
          <a:ln w="1270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55" name="Connecteur droit 454"/>
          <p:cNvCxnSpPr/>
          <p:nvPr/>
        </p:nvCxnSpPr>
        <p:spPr>
          <a:xfrm>
            <a:off x="2500370" y="8874880"/>
            <a:ext cx="0" cy="72000"/>
          </a:xfrm>
          <a:prstGeom prst="line">
            <a:avLst/>
          </a:prstGeom>
          <a:ln w="1270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56" name="ZoneTexte 455"/>
          <p:cNvSpPr txBox="1"/>
          <p:nvPr/>
        </p:nvSpPr>
        <p:spPr>
          <a:xfrm rot="16200000">
            <a:off x="-492830" y="8204993"/>
            <a:ext cx="170258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900" dirty="0" smtClean="0">
                <a:latin typeface="Helvetica"/>
                <a:cs typeface="Helvetica"/>
              </a:rPr>
              <a:t>Relative </a:t>
            </a:r>
            <a:r>
              <a:rPr lang="fr-FR" sz="900" i="1" dirty="0" err="1" smtClean="0">
                <a:latin typeface="Helvetica"/>
                <a:cs typeface="Helvetica"/>
              </a:rPr>
              <a:t>mRNA</a:t>
            </a:r>
            <a:r>
              <a:rPr lang="fr-FR" sz="900" i="1" dirty="0" smtClean="0">
                <a:latin typeface="Helvetica"/>
                <a:cs typeface="Helvetica"/>
              </a:rPr>
              <a:t> </a:t>
            </a:r>
            <a:r>
              <a:rPr lang="fr-FR" sz="900" dirty="0" smtClean="0">
                <a:latin typeface="Helvetica"/>
                <a:cs typeface="Helvetica"/>
              </a:rPr>
              <a:t>/ </a:t>
            </a:r>
            <a:r>
              <a:rPr lang="fr-FR" sz="900" i="1" dirty="0" err="1" smtClean="0">
                <a:latin typeface="Helvetica"/>
                <a:cs typeface="Helvetica"/>
              </a:rPr>
              <a:t>Hprt</a:t>
            </a:r>
            <a:endParaRPr lang="fr-FR" sz="900" dirty="0">
              <a:latin typeface="Helvetica"/>
              <a:cs typeface="Helvetica"/>
            </a:endParaRPr>
          </a:p>
        </p:txBody>
      </p:sp>
      <p:grpSp>
        <p:nvGrpSpPr>
          <p:cNvPr id="457" name="Grouper 456"/>
          <p:cNvGrpSpPr/>
          <p:nvPr/>
        </p:nvGrpSpPr>
        <p:grpSpPr>
          <a:xfrm>
            <a:off x="2617998" y="7712800"/>
            <a:ext cx="718662" cy="474364"/>
            <a:chOff x="4825400" y="4395703"/>
            <a:chExt cx="718662" cy="474364"/>
          </a:xfrm>
        </p:grpSpPr>
        <p:sp>
          <p:nvSpPr>
            <p:cNvPr id="458" name="ZoneTexte 457"/>
            <p:cNvSpPr txBox="1"/>
            <p:nvPr/>
          </p:nvSpPr>
          <p:spPr>
            <a:xfrm>
              <a:off x="4838003" y="4513771"/>
              <a:ext cx="468455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900" i="1" dirty="0" smtClean="0">
                  <a:latin typeface="Helvetica"/>
                  <a:cs typeface="Helvetica"/>
                </a:rPr>
                <a:t>Pitx3</a:t>
              </a:r>
              <a:endParaRPr lang="fr-FR" sz="900" i="1" dirty="0">
                <a:latin typeface="Helvetica"/>
                <a:cs typeface="Helvetica"/>
              </a:endParaRPr>
            </a:p>
          </p:txBody>
        </p:sp>
        <p:sp>
          <p:nvSpPr>
            <p:cNvPr id="459" name="Rectangle 458"/>
            <p:cNvSpPr/>
            <p:nvPr/>
          </p:nvSpPr>
          <p:spPr bwMode="auto">
            <a:xfrm>
              <a:off x="4825406" y="4605886"/>
              <a:ext cx="72000" cy="72000"/>
            </a:xfrm>
            <a:prstGeom prst="rect">
              <a:avLst/>
            </a:prstGeom>
            <a:pattFill prst="wdUpDiag">
              <a:fgClr>
                <a:schemeClr val="bg1"/>
              </a:fgClr>
              <a:bgClr>
                <a:schemeClr val="tx1">
                  <a:lumMod val="85000"/>
                  <a:lumOff val="15000"/>
                </a:schemeClr>
              </a:bgClr>
            </a:patt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spcCol="10800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fr-FR" sz="900">
                <a:latin typeface="Helvetica"/>
                <a:cs typeface="Helvetica"/>
              </a:endParaRPr>
            </a:p>
          </p:txBody>
        </p:sp>
        <p:sp>
          <p:nvSpPr>
            <p:cNvPr id="460" name="Rectangle 459"/>
            <p:cNvSpPr/>
            <p:nvPr/>
          </p:nvSpPr>
          <p:spPr bwMode="auto">
            <a:xfrm>
              <a:off x="4825400" y="4731350"/>
              <a:ext cx="72000" cy="7200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spcCol="10800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fr-FR" sz="900">
                <a:latin typeface="Helvetica"/>
                <a:cs typeface="Helvetica"/>
              </a:endParaRPr>
            </a:p>
          </p:txBody>
        </p:sp>
        <p:sp>
          <p:nvSpPr>
            <p:cNvPr id="461" name="ZoneTexte 460"/>
            <p:cNvSpPr txBox="1"/>
            <p:nvPr/>
          </p:nvSpPr>
          <p:spPr>
            <a:xfrm>
              <a:off x="4831756" y="4639235"/>
              <a:ext cx="712306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900" i="1" dirty="0" err="1" smtClean="0">
                  <a:latin typeface="Helvetica"/>
                  <a:cs typeface="Helvetica"/>
                </a:rPr>
                <a:t>Myogenin</a:t>
              </a:r>
              <a:endParaRPr lang="fr-FR" sz="900" i="1" dirty="0">
                <a:latin typeface="Helvetica"/>
                <a:cs typeface="Helvetica"/>
              </a:endParaRPr>
            </a:p>
          </p:txBody>
        </p:sp>
        <p:sp>
          <p:nvSpPr>
            <p:cNvPr id="462" name="ZoneTexte 461"/>
            <p:cNvSpPr txBox="1"/>
            <p:nvPr/>
          </p:nvSpPr>
          <p:spPr>
            <a:xfrm>
              <a:off x="4829068" y="4395703"/>
              <a:ext cx="465768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900" i="1" dirty="0" smtClean="0">
                  <a:latin typeface="Helvetica"/>
                  <a:cs typeface="Helvetica"/>
                </a:rPr>
                <a:t>Pitx2</a:t>
              </a:r>
              <a:endParaRPr lang="fr-FR" sz="900" i="1" dirty="0">
                <a:latin typeface="Helvetica"/>
                <a:cs typeface="Helvetica"/>
              </a:endParaRPr>
            </a:p>
          </p:txBody>
        </p:sp>
        <p:sp>
          <p:nvSpPr>
            <p:cNvPr id="463" name="Rectangle 462"/>
            <p:cNvSpPr/>
            <p:nvPr/>
          </p:nvSpPr>
          <p:spPr bwMode="auto">
            <a:xfrm>
              <a:off x="4825406" y="4487818"/>
              <a:ext cx="72000" cy="7200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spcCol="10800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fr-FR" sz="900">
                <a:latin typeface="Helvetica"/>
                <a:cs typeface="Helvetica"/>
              </a:endParaRPr>
            </a:p>
          </p:txBody>
        </p:sp>
      </p:grpSp>
      <p:sp>
        <p:nvSpPr>
          <p:cNvPr id="464" name="ZoneTexte 463"/>
          <p:cNvSpPr txBox="1"/>
          <p:nvPr/>
        </p:nvSpPr>
        <p:spPr>
          <a:xfrm>
            <a:off x="1998773" y="1886584"/>
            <a:ext cx="31432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b="1" dirty="0" smtClean="0">
                <a:latin typeface="Helvetica"/>
                <a:cs typeface="Helvetica"/>
              </a:rPr>
              <a:t>C</a:t>
            </a:r>
            <a:endParaRPr lang="fr-FR" sz="1400" b="1" dirty="0">
              <a:latin typeface="Helvetica"/>
              <a:cs typeface="Helvetica"/>
            </a:endParaRPr>
          </a:p>
        </p:txBody>
      </p:sp>
      <p:pic>
        <p:nvPicPr>
          <p:cNvPr id="465" name="Image 464"/>
          <p:cNvPicPr>
            <a:picLocks noChangeAspect="1"/>
          </p:cNvPicPr>
          <p:nvPr/>
        </p:nvPicPr>
        <p:blipFill>
          <a:blip r:embed="rId24"/>
          <a:stretch>
            <a:fillRect/>
          </a:stretch>
        </p:blipFill>
        <p:spPr>
          <a:xfrm>
            <a:off x="273731" y="3523249"/>
            <a:ext cx="1612900" cy="1447800"/>
          </a:xfrm>
          <a:prstGeom prst="rect">
            <a:avLst/>
          </a:prstGeom>
        </p:spPr>
      </p:pic>
      <p:sp>
        <p:nvSpPr>
          <p:cNvPr id="466" name="Rectangle 465"/>
          <p:cNvSpPr/>
          <p:nvPr/>
        </p:nvSpPr>
        <p:spPr>
          <a:xfrm rot="16200000">
            <a:off x="-519868" y="4126142"/>
            <a:ext cx="1358327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CA" sz="900" dirty="0" smtClean="0">
                <a:latin typeface="Helvetica"/>
                <a:cs typeface="Helvetica"/>
              </a:rPr>
              <a:t>OCR (</a:t>
            </a:r>
            <a:r>
              <a:rPr lang="fr-CA" sz="900" dirty="0" err="1" smtClean="0">
                <a:latin typeface="Helvetica"/>
                <a:cs typeface="Helvetica"/>
              </a:rPr>
              <a:t>pmoles</a:t>
            </a:r>
            <a:r>
              <a:rPr lang="fr-CA" sz="900" dirty="0" smtClean="0">
                <a:latin typeface="Helvetica"/>
                <a:cs typeface="Helvetica"/>
              </a:rPr>
              <a:t>/minutes)</a:t>
            </a:r>
            <a:endParaRPr lang="fr-FR" sz="900" dirty="0">
              <a:latin typeface="Helvetica"/>
              <a:cs typeface="Helvetica"/>
            </a:endParaRPr>
          </a:p>
        </p:txBody>
      </p:sp>
      <p:sp>
        <p:nvSpPr>
          <p:cNvPr id="467" name="Rectangle 466"/>
          <p:cNvSpPr/>
          <p:nvPr/>
        </p:nvSpPr>
        <p:spPr>
          <a:xfrm>
            <a:off x="707675" y="4908544"/>
            <a:ext cx="1035009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CA" sz="1000" dirty="0" smtClean="0">
                <a:latin typeface="Helvetica"/>
                <a:cs typeface="Helvetica"/>
              </a:rPr>
              <a:t>Time (minutes)</a:t>
            </a:r>
            <a:endParaRPr lang="fr-FR" sz="1000" dirty="0">
              <a:latin typeface="Helvetica"/>
              <a:cs typeface="Helvetica"/>
            </a:endParaRPr>
          </a:p>
        </p:txBody>
      </p:sp>
      <p:pic>
        <p:nvPicPr>
          <p:cNvPr id="468" name="Image 467"/>
          <p:cNvPicPr>
            <a:picLocks noChangeAspect="1"/>
          </p:cNvPicPr>
          <p:nvPr/>
        </p:nvPicPr>
        <p:blipFill rotWithShape="1">
          <a:blip r:embed="rId2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027" b="52705"/>
          <a:stretch/>
        </p:blipFill>
        <p:spPr>
          <a:xfrm>
            <a:off x="389152" y="2045530"/>
            <a:ext cx="1219200" cy="1259035"/>
          </a:xfrm>
          <a:prstGeom prst="rect">
            <a:avLst/>
          </a:prstGeom>
        </p:spPr>
      </p:pic>
      <p:sp>
        <p:nvSpPr>
          <p:cNvPr id="469" name="ZoneTexte 468"/>
          <p:cNvSpPr txBox="1"/>
          <p:nvPr/>
        </p:nvSpPr>
        <p:spPr>
          <a:xfrm rot="16200000">
            <a:off x="-541251" y="2542210"/>
            <a:ext cx="170258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900" dirty="0" smtClean="0">
                <a:latin typeface="Helvetica"/>
                <a:cs typeface="Helvetica"/>
              </a:rPr>
              <a:t>Relative </a:t>
            </a:r>
            <a:r>
              <a:rPr lang="fr-FR" sz="900" i="1" dirty="0" err="1" smtClean="0">
                <a:latin typeface="Helvetica"/>
                <a:cs typeface="Helvetica"/>
              </a:rPr>
              <a:t>mRNA</a:t>
            </a:r>
            <a:r>
              <a:rPr lang="fr-FR" sz="900" i="1" dirty="0" smtClean="0">
                <a:latin typeface="Helvetica"/>
                <a:cs typeface="Helvetica"/>
              </a:rPr>
              <a:t> </a:t>
            </a:r>
            <a:r>
              <a:rPr lang="fr-FR" sz="900" dirty="0" smtClean="0">
                <a:latin typeface="Helvetica"/>
                <a:cs typeface="Helvetica"/>
              </a:rPr>
              <a:t>/ </a:t>
            </a:r>
            <a:r>
              <a:rPr lang="fr-FR" sz="900" i="1" dirty="0" err="1" smtClean="0">
                <a:latin typeface="Helvetica"/>
                <a:cs typeface="Helvetica"/>
              </a:rPr>
              <a:t>Hprt</a:t>
            </a:r>
            <a:endParaRPr lang="fr-FR" sz="900" dirty="0">
              <a:latin typeface="Helvetica"/>
              <a:cs typeface="Helvetica"/>
            </a:endParaRPr>
          </a:p>
        </p:txBody>
      </p:sp>
      <p:sp>
        <p:nvSpPr>
          <p:cNvPr id="470" name="Rectangle 469"/>
          <p:cNvSpPr/>
          <p:nvPr/>
        </p:nvSpPr>
        <p:spPr>
          <a:xfrm>
            <a:off x="1238211" y="3189163"/>
            <a:ext cx="326930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CA" sz="800" dirty="0" smtClean="0">
                <a:latin typeface="Helvetica"/>
                <a:cs typeface="Helvetica"/>
              </a:rPr>
              <a:t>P7</a:t>
            </a:r>
            <a:endParaRPr lang="fr-FR" sz="800" i="1" dirty="0">
              <a:latin typeface="Helvetica"/>
              <a:cs typeface="Helvetica"/>
            </a:endParaRPr>
          </a:p>
        </p:txBody>
      </p:sp>
      <p:sp>
        <p:nvSpPr>
          <p:cNvPr id="471" name="Rectangle 470"/>
          <p:cNvSpPr/>
          <p:nvPr/>
        </p:nvSpPr>
        <p:spPr>
          <a:xfrm>
            <a:off x="888870" y="3189163"/>
            <a:ext cx="400270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CA" sz="800" i="1" dirty="0" smtClean="0">
                <a:latin typeface="Helvetica"/>
                <a:cs typeface="Helvetica"/>
              </a:rPr>
              <a:t>mdx</a:t>
            </a:r>
            <a:endParaRPr lang="fr-FR" sz="800" i="1" dirty="0">
              <a:latin typeface="Helvetica"/>
              <a:cs typeface="Helvetica"/>
            </a:endParaRPr>
          </a:p>
        </p:txBody>
      </p:sp>
      <p:sp>
        <p:nvSpPr>
          <p:cNvPr id="472" name="Rectangle 471"/>
          <p:cNvSpPr/>
          <p:nvPr/>
        </p:nvSpPr>
        <p:spPr>
          <a:xfrm>
            <a:off x="623223" y="3189163"/>
            <a:ext cx="310151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CA" sz="800" dirty="0" smtClean="0">
                <a:latin typeface="Helvetica"/>
                <a:cs typeface="Helvetica"/>
              </a:rPr>
              <a:t>Ad</a:t>
            </a:r>
            <a:endParaRPr lang="fr-FR" sz="800" dirty="0">
              <a:latin typeface="Helvetica"/>
              <a:cs typeface="Helvetica"/>
            </a:endParaRPr>
          </a:p>
        </p:txBody>
      </p:sp>
      <p:sp>
        <p:nvSpPr>
          <p:cNvPr id="473" name="ZoneTexte 472"/>
          <p:cNvSpPr txBox="1"/>
          <p:nvPr/>
        </p:nvSpPr>
        <p:spPr>
          <a:xfrm>
            <a:off x="693512" y="1857263"/>
            <a:ext cx="74777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900" b="1" i="1" dirty="0" err="1">
                <a:latin typeface="Helvetica"/>
                <a:cs typeface="Helvetica"/>
              </a:rPr>
              <a:t>M</a:t>
            </a:r>
            <a:r>
              <a:rPr lang="fr-FR" sz="900" b="1" i="1" dirty="0" err="1" smtClean="0">
                <a:latin typeface="Helvetica"/>
                <a:cs typeface="Helvetica"/>
              </a:rPr>
              <a:t>yogenin</a:t>
            </a:r>
            <a:endParaRPr lang="fr-FR" sz="900" b="1" i="1" dirty="0">
              <a:latin typeface="Helvetica"/>
              <a:cs typeface="Helvetica"/>
            </a:endParaRPr>
          </a:p>
        </p:txBody>
      </p:sp>
      <p:sp>
        <p:nvSpPr>
          <p:cNvPr id="474" name="ZoneTexte 473"/>
          <p:cNvSpPr txBox="1"/>
          <p:nvPr/>
        </p:nvSpPr>
        <p:spPr>
          <a:xfrm>
            <a:off x="912246" y="1998953"/>
            <a:ext cx="3443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 smtClean="0">
                <a:latin typeface="Helvetica"/>
                <a:cs typeface="Helvetica"/>
              </a:rPr>
              <a:t>**</a:t>
            </a:r>
            <a:endParaRPr lang="fr-FR" sz="1600" dirty="0">
              <a:latin typeface="Helvetica"/>
              <a:cs typeface="Helvetica"/>
            </a:endParaRPr>
          </a:p>
        </p:txBody>
      </p:sp>
      <p:grpSp>
        <p:nvGrpSpPr>
          <p:cNvPr id="475" name="Grouper 474"/>
          <p:cNvGrpSpPr/>
          <p:nvPr/>
        </p:nvGrpSpPr>
        <p:grpSpPr>
          <a:xfrm>
            <a:off x="775368" y="2190860"/>
            <a:ext cx="610610" cy="63500"/>
            <a:chOff x="921631" y="2724258"/>
            <a:chExt cx="826613" cy="63500"/>
          </a:xfrm>
        </p:grpSpPr>
        <p:cxnSp>
          <p:nvCxnSpPr>
            <p:cNvPr id="476" name="Connecteur droit 475"/>
            <p:cNvCxnSpPr/>
            <p:nvPr/>
          </p:nvCxnSpPr>
          <p:spPr>
            <a:xfrm>
              <a:off x="921631" y="2725453"/>
              <a:ext cx="826613" cy="0"/>
            </a:xfrm>
            <a:prstGeom prst="line">
              <a:avLst/>
            </a:prstGeom>
            <a:ln w="9525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7" name="Connecteur droit 476"/>
            <p:cNvCxnSpPr/>
            <p:nvPr/>
          </p:nvCxnSpPr>
          <p:spPr>
            <a:xfrm>
              <a:off x="922289" y="2724258"/>
              <a:ext cx="0" cy="63500"/>
            </a:xfrm>
            <a:prstGeom prst="line">
              <a:avLst/>
            </a:prstGeom>
            <a:ln w="9525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8" name="Connecteur droit 477"/>
            <p:cNvCxnSpPr/>
            <p:nvPr/>
          </p:nvCxnSpPr>
          <p:spPr>
            <a:xfrm>
              <a:off x="1745430" y="2724258"/>
              <a:ext cx="0" cy="63500"/>
            </a:xfrm>
            <a:prstGeom prst="line">
              <a:avLst/>
            </a:prstGeom>
            <a:ln w="9525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79" name="ZoneTexte 478"/>
          <p:cNvSpPr txBox="1"/>
          <p:nvPr/>
        </p:nvSpPr>
        <p:spPr>
          <a:xfrm>
            <a:off x="757177" y="2226253"/>
            <a:ext cx="3443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 smtClean="0">
                <a:latin typeface="Helvetica"/>
                <a:cs typeface="Helvetica"/>
              </a:rPr>
              <a:t>**</a:t>
            </a:r>
            <a:endParaRPr lang="fr-FR" sz="1600" dirty="0">
              <a:latin typeface="Helvetica"/>
              <a:cs typeface="Helvetica"/>
            </a:endParaRPr>
          </a:p>
        </p:txBody>
      </p:sp>
      <p:grpSp>
        <p:nvGrpSpPr>
          <p:cNvPr id="480" name="Grouper 479"/>
          <p:cNvGrpSpPr/>
          <p:nvPr/>
        </p:nvGrpSpPr>
        <p:grpSpPr>
          <a:xfrm>
            <a:off x="775868" y="2412464"/>
            <a:ext cx="290147" cy="63500"/>
            <a:chOff x="2846698" y="396260"/>
            <a:chExt cx="506155" cy="63500"/>
          </a:xfrm>
        </p:grpSpPr>
        <p:cxnSp>
          <p:nvCxnSpPr>
            <p:cNvPr id="481" name="Connecteur droit 480"/>
            <p:cNvCxnSpPr/>
            <p:nvPr/>
          </p:nvCxnSpPr>
          <p:spPr>
            <a:xfrm>
              <a:off x="2846698" y="397455"/>
              <a:ext cx="503999" cy="0"/>
            </a:xfrm>
            <a:prstGeom prst="line">
              <a:avLst/>
            </a:prstGeom>
            <a:ln w="9525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2" name="Connecteur droit 481"/>
            <p:cNvCxnSpPr/>
            <p:nvPr/>
          </p:nvCxnSpPr>
          <p:spPr>
            <a:xfrm>
              <a:off x="2847099" y="396260"/>
              <a:ext cx="0" cy="63500"/>
            </a:xfrm>
            <a:prstGeom prst="line">
              <a:avLst/>
            </a:prstGeom>
            <a:ln w="9525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3" name="Connecteur droit 482"/>
            <p:cNvCxnSpPr/>
            <p:nvPr/>
          </p:nvCxnSpPr>
          <p:spPr>
            <a:xfrm>
              <a:off x="3352853" y="396260"/>
              <a:ext cx="0" cy="63500"/>
            </a:xfrm>
            <a:prstGeom prst="line">
              <a:avLst/>
            </a:prstGeom>
            <a:ln w="9525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484" name="Image 483" descr="ana 130926.tif"/>
          <p:cNvPicPr>
            <a:picLocks/>
          </p:cNvPicPr>
          <p:nvPr/>
        </p:nvPicPr>
        <p:blipFill rotWithShape="1">
          <a:blip r:embed="rId2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263911" y="1982951"/>
            <a:ext cx="1044000" cy="1216377"/>
          </a:xfrm>
          <a:prstGeom prst="rect">
            <a:avLst/>
          </a:prstGeom>
        </p:spPr>
      </p:pic>
      <p:sp>
        <p:nvSpPr>
          <p:cNvPr id="485" name="ZoneTexte 484"/>
          <p:cNvSpPr txBox="1"/>
          <p:nvPr/>
        </p:nvSpPr>
        <p:spPr>
          <a:xfrm>
            <a:off x="2137001" y="3149738"/>
            <a:ext cx="1407233" cy="246221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fr-FR" sz="1000" dirty="0" err="1" smtClean="0">
                <a:latin typeface="Helvetica"/>
                <a:cs typeface="Helvetica"/>
              </a:rPr>
              <a:t>Cell</a:t>
            </a:r>
            <a:r>
              <a:rPr lang="fr-FR" sz="1000" dirty="0" smtClean="0">
                <a:latin typeface="Helvetica"/>
                <a:cs typeface="Helvetica"/>
              </a:rPr>
              <a:t> </a:t>
            </a:r>
            <a:r>
              <a:rPr lang="fr-FR" sz="1000" dirty="0" err="1" smtClean="0">
                <a:latin typeface="Helvetica"/>
                <a:cs typeface="Helvetica"/>
              </a:rPr>
              <a:t>Rox</a:t>
            </a:r>
            <a:r>
              <a:rPr lang="fr-FR" sz="1000" dirty="0" smtClean="0">
                <a:latin typeface="Helvetica"/>
                <a:cs typeface="Helvetica"/>
              </a:rPr>
              <a:t> (</a:t>
            </a:r>
            <a:r>
              <a:rPr lang="fr-FR" sz="1000" dirty="0" err="1" smtClean="0">
                <a:latin typeface="Helvetica"/>
                <a:cs typeface="Helvetica"/>
              </a:rPr>
              <a:t>f.i</a:t>
            </a:r>
            <a:r>
              <a:rPr lang="fr-FR" sz="1000" dirty="0" smtClean="0">
                <a:latin typeface="Helvetica"/>
                <a:cs typeface="Helvetica"/>
              </a:rPr>
              <a:t>)</a:t>
            </a:r>
            <a:endParaRPr lang="fr-FR" sz="1000" dirty="0">
              <a:latin typeface="Helvetica"/>
              <a:cs typeface="Helvetica"/>
            </a:endParaRPr>
          </a:p>
        </p:txBody>
      </p:sp>
      <p:sp>
        <p:nvSpPr>
          <p:cNvPr id="486" name="ZoneTexte 485"/>
          <p:cNvSpPr txBox="1"/>
          <p:nvPr/>
        </p:nvSpPr>
        <p:spPr>
          <a:xfrm>
            <a:off x="2905351" y="2110657"/>
            <a:ext cx="433770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900" i="1" dirty="0">
                <a:solidFill>
                  <a:srgbClr val="0000FF"/>
                </a:solidFill>
                <a:latin typeface="Helvetica"/>
                <a:cs typeface="Helvetica"/>
              </a:rPr>
              <a:t>mdx</a:t>
            </a:r>
          </a:p>
        </p:txBody>
      </p:sp>
      <p:sp>
        <p:nvSpPr>
          <p:cNvPr id="487" name="ZoneTexte 486"/>
          <p:cNvSpPr txBox="1"/>
          <p:nvPr/>
        </p:nvSpPr>
        <p:spPr>
          <a:xfrm>
            <a:off x="2922285" y="1986659"/>
            <a:ext cx="325837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900" dirty="0" smtClean="0">
                <a:solidFill>
                  <a:srgbClr val="FF0000"/>
                </a:solidFill>
                <a:latin typeface="Helvetica"/>
                <a:cs typeface="Helvetica"/>
              </a:rPr>
              <a:t>Ad</a:t>
            </a:r>
            <a:endParaRPr lang="fr-FR" sz="900" dirty="0">
              <a:solidFill>
                <a:srgbClr val="FF0000"/>
              </a:solidFill>
              <a:latin typeface="Helvetica"/>
              <a:cs typeface="Helvetica"/>
            </a:endParaRPr>
          </a:p>
        </p:txBody>
      </p:sp>
      <p:sp>
        <p:nvSpPr>
          <p:cNvPr id="488" name="ZoneTexte 487"/>
          <p:cNvSpPr txBox="1"/>
          <p:nvPr/>
        </p:nvSpPr>
        <p:spPr>
          <a:xfrm>
            <a:off x="4693471" y="1886584"/>
            <a:ext cx="31432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b="1" dirty="0" smtClean="0">
                <a:latin typeface="Helvetica"/>
                <a:cs typeface="Helvetica"/>
              </a:rPr>
              <a:t>D</a:t>
            </a:r>
            <a:endParaRPr lang="fr-FR" sz="1400" b="1" dirty="0">
              <a:latin typeface="Helvetica"/>
              <a:cs typeface="Helvetica"/>
            </a:endParaRPr>
          </a:p>
        </p:txBody>
      </p:sp>
      <p:grpSp>
        <p:nvGrpSpPr>
          <p:cNvPr id="489" name="Grouper 488"/>
          <p:cNvGrpSpPr/>
          <p:nvPr/>
        </p:nvGrpSpPr>
        <p:grpSpPr>
          <a:xfrm>
            <a:off x="4802596" y="1917384"/>
            <a:ext cx="1420000" cy="1528887"/>
            <a:chOff x="3861372" y="2011542"/>
            <a:chExt cx="1420000" cy="1528887"/>
          </a:xfrm>
        </p:grpSpPr>
        <p:sp>
          <p:nvSpPr>
            <p:cNvPr id="490" name="ZoneTexte 489"/>
            <p:cNvSpPr txBox="1"/>
            <p:nvPr/>
          </p:nvSpPr>
          <p:spPr>
            <a:xfrm rot="16200000">
              <a:off x="3212344" y="2660570"/>
              <a:ext cx="1528887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900" dirty="0" err="1">
                  <a:latin typeface="Helvetica"/>
                  <a:cs typeface="Helvetica"/>
                </a:rPr>
                <a:t>Cell</a:t>
              </a:r>
              <a:r>
                <a:rPr lang="fr-FR" sz="900" dirty="0">
                  <a:latin typeface="Helvetica"/>
                  <a:cs typeface="Helvetica"/>
                </a:rPr>
                <a:t> </a:t>
              </a:r>
              <a:r>
                <a:rPr lang="fr-FR" sz="900" dirty="0" err="1">
                  <a:latin typeface="Helvetica"/>
                  <a:cs typeface="Helvetica"/>
                </a:rPr>
                <a:t>Rox</a:t>
              </a:r>
              <a:r>
                <a:rPr lang="fr-FR" sz="900" dirty="0">
                  <a:latin typeface="Helvetica"/>
                  <a:cs typeface="Helvetica"/>
                </a:rPr>
                <a:t> (</a:t>
              </a:r>
              <a:r>
                <a:rPr lang="fr-FR" sz="900" dirty="0" err="1">
                  <a:latin typeface="Helvetica"/>
                  <a:cs typeface="Helvetica"/>
                </a:rPr>
                <a:t>f.i</a:t>
              </a:r>
              <a:r>
                <a:rPr lang="fr-FR" sz="900" dirty="0">
                  <a:latin typeface="Helvetica"/>
                  <a:cs typeface="Helvetica"/>
                </a:rPr>
                <a:t>)</a:t>
              </a:r>
            </a:p>
          </p:txBody>
        </p:sp>
        <p:pic>
          <p:nvPicPr>
            <p:cNvPr id="491" name="Image 490"/>
            <p:cNvPicPr>
              <a:picLocks noChangeAspect="1"/>
            </p:cNvPicPr>
            <p:nvPr/>
          </p:nvPicPr>
          <p:blipFill rotWithShape="1">
            <a:blip r:embed="rId2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b="27245"/>
            <a:stretch/>
          </p:blipFill>
          <p:spPr>
            <a:xfrm>
              <a:off x="4087572" y="2101575"/>
              <a:ext cx="1193800" cy="1358260"/>
            </a:xfrm>
            <a:prstGeom prst="rect">
              <a:avLst/>
            </a:prstGeom>
          </p:spPr>
        </p:pic>
        <p:sp>
          <p:nvSpPr>
            <p:cNvPr id="492" name="Rectangle 491"/>
            <p:cNvSpPr/>
            <p:nvPr/>
          </p:nvSpPr>
          <p:spPr>
            <a:xfrm>
              <a:off x="4924008" y="3290761"/>
              <a:ext cx="326930" cy="21544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fr-CA" sz="800" dirty="0" smtClean="0">
                  <a:latin typeface="Helvetica"/>
                  <a:cs typeface="Helvetica"/>
                </a:rPr>
                <a:t>P7</a:t>
              </a:r>
              <a:endParaRPr lang="fr-FR" sz="800" i="1" dirty="0">
                <a:latin typeface="Helvetica"/>
                <a:cs typeface="Helvetica"/>
              </a:endParaRPr>
            </a:p>
          </p:txBody>
        </p:sp>
        <p:sp>
          <p:nvSpPr>
            <p:cNvPr id="493" name="Rectangle 492"/>
            <p:cNvSpPr/>
            <p:nvPr/>
          </p:nvSpPr>
          <p:spPr>
            <a:xfrm>
              <a:off x="4593717" y="3290761"/>
              <a:ext cx="400270" cy="21544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fr-CA" sz="800" i="1" dirty="0" smtClean="0">
                  <a:latin typeface="Helvetica"/>
                  <a:cs typeface="Helvetica"/>
                </a:rPr>
                <a:t>mdx</a:t>
              </a:r>
              <a:endParaRPr lang="fr-FR" sz="800" i="1" dirty="0">
                <a:latin typeface="Helvetica"/>
                <a:cs typeface="Helvetica"/>
              </a:endParaRPr>
            </a:p>
          </p:txBody>
        </p:sp>
        <p:sp>
          <p:nvSpPr>
            <p:cNvPr id="494" name="Rectangle 493"/>
            <p:cNvSpPr/>
            <p:nvPr/>
          </p:nvSpPr>
          <p:spPr>
            <a:xfrm>
              <a:off x="4309020" y="3290761"/>
              <a:ext cx="310151" cy="21544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fr-CA" sz="800" dirty="0" smtClean="0">
                  <a:latin typeface="Helvetica"/>
                  <a:cs typeface="Helvetica"/>
                </a:rPr>
                <a:t>Ad</a:t>
              </a:r>
              <a:endParaRPr lang="fr-FR" sz="800" dirty="0">
                <a:latin typeface="Helvetica"/>
                <a:cs typeface="Helvetica"/>
              </a:endParaRPr>
            </a:p>
          </p:txBody>
        </p:sp>
        <p:sp>
          <p:nvSpPr>
            <p:cNvPr id="495" name="ZoneTexte 494"/>
            <p:cNvSpPr txBox="1"/>
            <p:nvPr/>
          </p:nvSpPr>
          <p:spPr>
            <a:xfrm>
              <a:off x="4595372" y="2070258"/>
              <a:ext cx="344365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600" dirty="0" smtClean="0">
                  <a:latin typeface="Helvetica"/>
                  <a:cs typeface="Helvetica"/>
                </a:rPr>
                <a:t>**</a:t>
              </a:r>
              <a:endParaRPr lang="fr-FR" sz="1600" dirty="0">
                <a:latin typeface="Helvetica"/>
                <a:cs typeface="Helvetica"/>
              </a:endParaRPr>
            </a:p>
          </p:txBody>
        </p:sp>
        <p:grpSp>
          <p:nvGrpSpPr>
            <p:cNvPr id="496" name="Grouper 495"/>
            <p:cNvGrpSpPr/>
            <p:nvPr/>
          </p:nvGrpSpPr>
          <p:grpSpPr>
            <a:xfrm>
              <a:off x="4475415" y="2251584"/>
              <a:ext cx="578146" cy="63500"/>
              <a:chOff x="5567854" y="2683384"/>
              <a:chExt cx="830149" cy="63500"/>
            </a:xfrm>
          </p:grpSpPr>
          <p:cxnSp>
            <p:nvCxnSpPr>
              <p:cNvPr id="502" name="Connecteur droit 501"/>
              <p:cNvCxnSpPr/>
              <p:nvPr/>
            </p:nvCxnSpPr>
            <p:spPr>
              <a:xfrm>
                <a:off x="5567854" y="2684579"/>
                <a:ext cx="826613" cy="0"/>
              </a:xfrm>
              <a:prstGeom prst="line">
                <a:avLst/>
              </a:prstGeom>
              <a:ln w="9525" cmpd="sng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3" name="Connecteur droit 502"/>
              <p:cNvCxnSpPr/>
              <p:nvPr/>
            </p:nvCxnSpPr>
            <p:spPr>
              <a:xfrm>
                <a:off x="5568512" y="2683384"/>
                <a:ext cx="0" cy="63500"/>
              </a:xfrm>
              <a:prstGeom prst="line">
                <a:avLst/>
              </a:prstGeom>
              <a:ln w="9525" cmpd="sng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4" name="Connecteur droit 503"/>
              <p:cNvCxnSpPr/>
              <p:nvPr/>
            </p:nvCxnSpPr>
            <p:spPr>
              <a:xfrm>
                <a:off x="6398003" y="2683384"/>
                <a:ext cx="0" cy="63500"/>
              </a:xfrm>
              <a:prstGeom prst="line">
                <a:avLst/>
              </a:prstGeom>
              <a:ln w="9525" cmpd="sng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97" name="ZoneTexte 496"/>
            <p:cNvSpPr txBox="1"/>
            <p:nvPr/>
          </p:nvSpPr>
          <p:spPr>
            <a:xfrm>
              <a:off x="4457230" y="2210774"/>
              <a:ext cx="344365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600" dirty="0" smtClean="0">
                  <a:latin typeface="Helvetica"/>
                  <a:cs typeface="Helvetica"/>
                </a:rPr>
                <a:t>**</a:t>
              </a:r>
              <a:endParaRPr lang="fr-FR" sz="1600" dirty="0">
                <a:latin typeface="Helvetica"/>
                <a:cs typeface="Helvetica"/>
              </a:endParaRPr>
            </a:p>
          </p:txBody>
        </p:sp>
        <p:grpSp>
          <p:nvGrpSpPr>
            <p:cNvPr id="498" name="Grouper 497"/>
            <p:cNvGrpSpPr/>
            <p:nvPr/>
          </p:nvGrpSpPr>
          <p:grpSpPr>
            <a:xfrm>
              <a:off x="4478031" y="2396985"/>
              <a:ext cx="290147" cy="63500"/>
              <a:chOff x="2846698" y="396260"/>
              <a:chExt cx="506155" cy="63500"/>
            </a:xfrm>
          </p:grpSpPr>
          <p:cxnSp>
            <p:nvCxnSpPr>
              <p:cNvPr id="499" name="Connecteur droit 498"/>
              <p:cNvCxnSpPr/>
              <p:nvPr/>
            </p:nvCxnSpPr>
            <p:spPr>
              <a:xfrm>
                <a:off x="2846698" y="397455"/>
                <a:ext cx="503999" cy="0"/>
              </a:xfrm>
              <a:prstGeom prst="line">
                <a:avLst/>
              </a:prstGeom>
              <a:ln w="9525" cmpd="sng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0" name="Connecteur droit 499"/>
              <p:cNvCxnSpPr/>
              <p:nvPr/>
            </p:nvCxnSpPr>
            <p:spPr>
              <a:xfrm>
                <a:off x="2847099" y="396260"/>
                <a:ext cx="0" cy="63500"/>
              </a:xfrm>
              <a:prstGeom prst="line">
                <a:avLst/>
              </a:prstGeom>
              <a:ln w="9525" cmpd="sng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1" name="Connecteur droit 500"/>
              <p:cNvCxnSpPr/>
              <p:nvPr/>
            </p:nvCxnSpPr>
            <p:spPr>
              <a:xfrm>
                <a:off x="3352853" y="396260"/>
                <a:ext cx="0" cy="63500"/>
              </a:xfrm>
              <a:prstGeom prst="line">
                <a:avLst/>
              </a:prstGeom>
              <a:ln w="9525" cmpd="sng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pic>
        <p:nvPicPr>
          <p:cNvPr id="505" name="Image 504" descr="ana 130926.tif"/>
          <p:cNvPicPr>
            <a:picLocks/>
          </p:cNvPicPr>
          <p:nvPr/>
        </p:nvPicPr>
        <p:blipFill rotWithShape="1">
          <a:blip r:embed="rId2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324454" y="1999885"/>
            <a:ext cx="1079999" cy="1188000"/>
          </a:xfrm>
          <a:prstGeom prst="rect">
            <a:avLst/>
          </a:prstGeom>
        </p:spPr>
      </p:pic>
      <p:sp>
        <p:nvSpPr>
          <p:cNvPr id="506" name="ZoneTexte 505"/>
          <p:cNvSpPr txBox="1"/>
          <p:nvPr/>
        </p:nvSpPr>
        <p:spPr>
          <a:xfrm>
            <a:off x="4071193" y="2110657"/>
            <a:ext cx="325837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900" dirty="0" smtClean="0">
                <a:solidFill>
                  <a:srgbClr val="0000FF"/>
                </a:solidFill>
                <a:latin typeface="Helvetica"/>
                <a:cs typeface="Helvetica"/>
              </a:rPr>
              <a:t>P7</a:t>
            </a:r>
            <a:endParaRPr lang="fr-FR" sz="900" dirty="0">
              <a:solidFill>
                <a:srgbClr val="0000FF"/>
              </a:solidFill>
              <a:latin typeface="Helvetica"/>
              <a:cs typeface="Helvetica"/>
            </a:endParaRPr>
          </a:p>
        </p:txBody>
      </p:sp>
      <p:sp>
        <p:nvSpPr>
          <p:cNvPr id="507" name="ZoneTexte 506"/>
          <p:cNvSpPr txBox="1"/>
          <p:nvPr/>
        </p:nvSpPr>
        <p:spPr>
          <a:xfrm>
            <a:off x="4071193" y="1986659"/>
            <a:ext cx="325837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900" dirty="0" smtClean="0">
                <a:solidFill>
                  <a:srgbClr val="FF0000"/>
                </a:solidFill>
                <a:latin typeface="Helvetica"/>
                <a:cs typeface="Helvetica"/>
              </a:rPr>
              <a:t>Ad</a:t>
            </a:r>
            <a:endParaRPr lang="fr-FR" sz="900" dirty="0">
              <a:solidFill>
                <a:srgbClr val="FF0000"/>
              </a:solidFill>
              <a:latin typeface="Helvetica"/>
              <a:cs typeface="Helvetica"/>
            </a:endParaRPr>
          </a:p>
        </p:txBody>
      </p:sp>
      <p:sp>
        <p:nvSpPr>
          <p:cNvPr id="508" name="ZoneTexte 507"/>
          <p:cNvSpPr txBox="1"/>
          <p:nvPr/>
        </p:nvSpPr>
        <p:spPr>
          <a:xfrm>
            <a:off x="3174003" y="3149738"/>
            <a:ext cx="1407233" cy="246221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fr-FR" sz="1000" dirty="0" err="1" smtClean="0">
                <a:latin typeface="Helvetica"/>
                <a:cs typeface="Helvetica"/>
              </a:rPr>
              <a:t>Cell</a:t>
            </a:r>
            <a:r>
              <a:rPr lang="fr-FR" sz="1000" dirty="0" smtClean="0">
                <a:latin typeface="Helvetica"/>
                <a:cs typeface="Helvetica"/>
              </a:rPr>
              <a:t> </a:t>
            </a:r>
            <a:r>
              <a:rPr lang="fr-FR" sz="1000" dirty="0" err="1" smtClean="0">
                <a:latin typeface="Helvetica"/>
                <a:cs typeface="Helvetica"/>
              </a:rPr>
              <a:t>Rox</a:t>
            </a:r>
            <a:r>
              <a:rPr lang="fr-FR" sz="1000" dirty="0" smtClean="0">
                <a:latin typeface="Helvetica"/>
                <a:cs typeface="Helvetica"/>
              </a:rPr>
              <a:t> (</a:t>
            </a:r>
            <a:r>
              <a:rPr lang="fr-FR" sz="1000" dirty="0" err="1" smtClean="0">
                <a:latin typeface="Helvetica"/>
                <a:cs typeface="Helvetica"/>
              </a:rPr>
              <a:t>f.i</a:t>
            </a:r>
            <a:r>
              <a:rPr lang="fr-FR" sz="1000" dirty="0" smtClean="0">
                <a:latin typeface="Helvetica"/>
                <a:cs typeface="Helvetica"/>
              </a:rPr>
              <a:t>)</a:t>
            </a:r>
            <a:endParaRPr lang="fr-FR" sz="1000" dirty="0">
              <a:latin typeface="Helvetica"/>
              <a:cs typeface="Helvetica"/>
            </a:endParaRPr>
          </a:p>
        </p:txBody>
      </p:sp>
      <p:sp>
        <p:nvSpPr>
          <p:cNvPr id="509" name="ZoneTexte 508"/>
          <p:cNvSpPr txBox="1"/>
          <p:nvPr/>
        </p:nvSpPr>
        <p:spPr>
          <a:xfrm>
            <a:off x="3507912" y="3371100"/>
            <a:ext cx="32431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b="1" dirty="0" smtClean="0">
                <a:latin typeface="Arial"/>
                <a:cs typeface="Arial"/>
              </a:rPr>
              <a:t>G</a:t>
            </a:r>
            <a:endParaRPr lang="fr-FR" sz="1400" b="1" dirty="0">
              <a:latin typeface="Arial"/>
              <a:cs typeface="Arial"/>
            </a:endParaRPr>
          </a:p>
        </p:txBody>
      </p:sp>
      <p:sp>
        <p:nvSpPr>
          <p:cNvPr id="510" name="ZoneTexte 509"/>
          <p:cNvSpPr txBox="1"/>
          <p:nvPr/>
        </p:nvSpPr>
        <p:spPr>
          <a:xfrm rot="16200000">
            <a:off x="3334885" y="4049847"/>
            <a:ext cx="85800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900" dirty="0" smtClean="0">
                <a:latin typeface="Helvetica"/>
                <a:cs typeface="Helvetica"/>
              </a:rPr>
              <a:t>OCR / ECAR</a:t>
            </a:r>
            <a:endParaRPr lang="fr-FR" sz="900" dirty="0">
              <a:latin typeface="Helvetica"/>
              <a:cs typeface="Helvetica"/>
            </a:endParaRPr>
          </a:p>
        </p:txBody>
      </p:sp>
      <p:sp>
        <p:nvSpPr>
          <p:cNvPr id="511" name="ZoneTexte 510"/>
          <p:cNvSpPr txBox="1"/>
          <p:nvPr/>
        </p:nvSpPr>
        <p:spPr>
          <a:xfrm>
            <a:off x="4146983" y="4764500"/>
            <a:ext cx="332205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900" dirty="0" smtClean="0">
                <a:solidFill>
                  <a:srgbClr val="000000"/>
                </a:solidFill>
                <a:latin typeface="Helvetica"/>
                <a:cs typeface="Helvetica"/>
              </a:rPr>
              <a:t>D3</a:t>
            </a:r>
            <a:endParaRPr lang="fr-FR" sz="900" dirty="0">
              <a:solidFill>
                <a:srgbClr val="000000"/>
              </a:solidFill>
              <a:latin typeface="Helvetica"/>
              <a:cs typeface="Helvetica"/>
            </a:endParaRPr>
          </a:p>
        </p:txBody>
      </p:sp>
      <p:sp>
        <p:nvSpPr>
          <p:cNvPr id="512" name="ZoneTexte 511"/>
          <p:cNvSpPr txBox="1"/>
          <p:nvPr/>
        </p:nvSpPr>
        <p:spPr>
          <a:xfrm>
            <a:off x="3961664" y="4764500"/>
            <a:ext cx="332205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900" dirty="0" smtClean="0">
                <a:solidFill>
                  <a:srgbClr val="000000"/>
                </a:solidFill>
                <a:latin typeface="Helvetica"/>
                <a:cs typeface="Helvetica"/>
              </a:rPr>
              <a:t>D2</a:t>
            </a:r>
            <a:endParaRPr lang="fr-FR" sz="900" dirty="0">
              <a:solidFill>
                <a:srgbClr val="000000"/>
              </a:solidFill>
              <a:latin typeface="Helvetica"/>
              <a:cs typeface="Helvetica"/>
            </a:endParaRPr>
          </a:p>
        </p:txBody>
      </p:sp>
      <p:sp>
        <p:nvSpPr>
          <p:cNvPr id="513" name="ZoneTexte 512"/>
          <p:cNvSpPr txBox="1"/>
          <p:nvPr/>
        </p:nvSpPr>
        <p:spPr>
          <a:xfrm>
            <a:off x="4332006" y="4764500"/>
            <a:ext cx="332205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900" dirty="0" smtClean="0">
                <a:solidFill>
                  <a:srgbClr val="000000"/>
                </a:solidFill>
                <a:latin typeface="Helvetica"/>
                <a:cs typeface="Helvetica"/>
              </a:rPr>
              <a:t>D4</a:t>
            </a:r>
            <a:endParaRPr lang="fr-FR" sz="900" dirty="0">
              <a:solidFill>
                <a:srgbClr val="000000"/>
              </a:solidFill>
              <a:latin typeface="Helvetica"/>
              <a:cs typeface="Helvetica"/>
            </a:endParaRPr>
          </a:p>
        </p:txBody>
      </p:sp>
      <p:sp>
        <p:nvSpPr>
          <p:cNvPr id="514" name="ZoneTexte 513"/>
          <p:cNvSpPr txBox="1"/>
          <p:nvPr/>
        </p:nvSpPr>
        <p:spPr>
          <a:xfrm>
            <a:off x="4685298" y="4764500"/>
            <a:ext cx="332205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900" dirty="0" smtClean="0">
                <a:solidFill>
                  <a:srgbClr val="000000"/>
                </a:solidFill>
                <a:latin typeface="Helvetica"/>
                <a:cs typeface="Helvetica"/>
              </a:rPr>
              <a:t>D3</a:t>
            </a:r>
            <a:endParaRPr lang="fr-FR" sz="900" dirty="0">
              <a:solidFill>
                <a:srgbClr val="000000"/>
              </a:solidFill>
              <a:latin typeface="Helvetica"/>
              <a:cs typeface="Helvetica"/>
            </a:endParaRPr>
          </a:p>
        </p:txBody>
      </p:sp>
      <p:sp>
        <p:nvSpPr>
          <p:cNvPr id="515" name="ZoneTexte 514"/>
          <p:cNvSpPr txBox="1"/>
          <p:nvPr/>
        </p:nvSpPr>
        <p:spPr>
          <a:xfrm>
            <a:off x="4510560" y="4764500"/>
            <a:ext cx="332205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900" dirty="0" smtClean="0">
                <a:solidFill>
                  <a:srgbClr val="000000"/>
                </a:solidFill>
                <a:latin typeface="Helvetica"/>
                <a:cs typeface="Helvetica"/>
              </a:rPr>
              <a:t>D2</a:t>
            </a:r>
            <a:endParaRPr lang="fr-FR" sz="900" dirty="0">
              <a:solidFill>
                <a:srgbClr val="000000"/>
              </a:solidFill>
              <a:latin typeface="Helvetica"/>
              <a:cs typeface="Helvetica"/>
            </a:endParaRPr>
          </a:p>
        </p:txBody>
      </p:sp>
      <p:sp>
        <p:nvSpPr>
          <p:cNvPr id="516" name="ZoneTexte 515"/>
          <p:cNvSpPr txBox="1"/>
          <p:nvPr/>
        </p:nvSpPr>
        <p:spPr>
          <a:xfrm>
            <a:off x="4874556" y="4764500"/>
            <a:ext cx="332205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900" dirty="0" smtClean="0">
                <a:solidFill>
                  <a:srgbClr val="000000"/>
                </a:solidFill>
                <a:latin typeface="Helvetica"/>
                <a:cs typeface="Helvetica"/>
              </a:rPr>
              <a:t>D4</a:t>
            </a:r>
            <a:endParaRPr lang="fr-FR" sz="900" dirty="0">
              <a:solidFill>
                <a:srgbClr val="000000"/>
              </a:solidFill>
              <a:latin typeface="Helvetica"/>
              <a:cs typeface="Helvetica"/>
            </a:endParaRPr>
          </a:p>
        </p:txBody>
      </p:sp>
      <p:sp>
        <p:nvSpPr>
          <p:cNvPr id="517" name="ZoneTexte 516"/>
          <p:cNvSpPr txBox="1"/>
          <p:nvPr/>
        </p:nvSpPr>
        <p:spPr>
          <a:xfrm>
            <a:off x="4262139" y="3808170"/>
            <a:ext cx="42421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 smtClean="0">
                <a:latin typeface="Helvetica"/>
                <a:cs typeface="Helvetica"/>
              </a:rPr>
              <a:t>***</a:t>
            </a:r>
            <a:endParaRPr lang="fr-FR" sz="1600" dirty="0">
              <a:latin typeface="Helvetica"/>
              <a:cs typeface="Helvetica"/>
            </a:endParaRPr>
          </a:p>
        </p:txBody>
      </p:sp>
      <p:sp>
        <p:nvSpPr>
          <p:cNvPr id="518" name="ZoneTexte 517"/>
          <p:cNvSpPr txBox="1"/>
          <p:nvPr/>
        </p:nvSpPr>
        <p:spPr>
          <a:xfrm>
            <a:off x="4643469" y="4020523"/>
            <a:ext cx="42421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 smtClean="0">
                <a:latin typeface="Helvetica"/>
                <a:cs typeface="Helvetica"/>
              </a:rPr>
              <a:t>***</a:t>
            </a:r>
            <a:endParaRPr lang="fr-FR" sz="1600" dirty="0">
              <a:latin typeface="Helvetica"/>
              <a:cs typeface="Helvetica"/>
            </a:endParaRPr>
          </a:p>
        </p:txBody>
      </p:sp>
      <p:sp>
        <p:nvSpPr>
          <p:cNvPr id="519" name="ZoneTexte 518"/>
          <p:cNvSpPr txBox="1"/>
          <p:nvPr/>
        </p:nvSpPr>
        <p:spPr>
          <a:xfrm>
            <a:off x="4109350" y="4254225"/>
            <a:ext cx="3443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 smtClean="0">
                <a:latin typeface="Helvetica"/>
                <a:cs typeface="Helvetica"/>
              </a:rPr>
              <a:t>**</a:t>
            </a:r>
            <a:endParaRPr lang="fr-FR" sz="1600" dirty="0">
              <a:latin typeface="Helvetica"/>
              <a:cs typeface="Helvetica"/>
            </a:endParaRPr>
          </a:p>
        </p:txBody>
      </p:sp>
      <p:sp>
        <p:nvSpPr>
          <p:cNvPr id="520" name="ZoneTexte 519"/>
          <p:cNvSpPr txBox="1"/>
          <p:nvPr/>
        </p:nvSpPr>
        <p:spPr>
          <a:xfrm>
            <a:off x="4905060" y="3852179"/>
            <a:ext cx="26451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 smtClean="0">
                <a:latin typeface="Helvetica"/>
                <a:cs typeface="Helvetica"/>
              </a:rPr>
              <a:t>*</a:t>
            </a:r>
            <a:endParaRPr lang="fr-FR" sz="1600" dirty="0">
              <a:latin typeface="Helvetica"/>
              <a:cs typeface="Helvetica"/>
            </a:endParaRPr>
          </a:p>
        </p:txBody>
      </p:sp>
      <p:grpSp>
        <p:nvGrpSpPr>
          <p:cNvPr id="521" name="Grouper 520"/>
          <p:cNvGrpSpPr/>
          <p:nvPr/>
        </p:nvGrpSpPr>
        <p:grpSpPr>
          <a:xfrm>
            <a:off x="4376038" y="3527462"/>
            <a:ext cx="789343" cy="343941"/>
            <a:chOff x="4546053" y="3588184"/>
            <a:chExt cx="789343" cy="343941"/>
          </a:xfrm>
        </p:grpSpPr>
        <p:sp>
          <p:nvSpPr>
            <p:cNvPr id="522" name="ZoneTexte 16"/>
            <p:cNvSpPr txBox="1">
              <a:spLocks noChangeArrowheads="1"/>
            </p:cNvSpPr>
            <p:nvPr/>
          </p:nvSpPr>
          <p:spPr bwMode="auto">
            <a:xfrm>
              <a:off x="4588797" y="3588184"/>
              <a:ext cx="460583" cy="2308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fr-FR" sz="900" dirty="0" smtClean="0">
                  <a:latin typeface="Helvetica"/>
                  <a:ea typeface="Arial" pitchFamily="27" charset="0"/>
                  <a:cs typeface="Helvetica"/>
                </a:rPr>
                <a:t>basal</a:t>
              </a:r>
              <a:endParaRPr lang="fr-FR" sz="900" dirty="0">
                <a:latin typeface="Helvetica"/>
                <a:ea typeface="Arial" pitchFamily="27" charset="0"/>
                <a:cs typeface="Helvetica"/>
              </a:endParaRPr>
            </a:p>
          </p:txBody>
        </p:sp>
        <p:sp>
          <p:nvSpPr>
            <p:cNvPr id="523" name="ZoneTexte 15"/>
            <p:cNvSpPr txBox="1">
              <a:spLocks noChangeArrowheads="1"/>
            </p:cNvSpPr>
            <p:nvPr/>
          </p:nvSpPr>
          <p:spPr bwMode="auto">
            <a:xfrm>
              <a:off x="4588380" y="3701293"/>
              <a:ext cx="747016" cy="2308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r>
                <a:rPr lang="fr-FR" sz="900" dirty="0" smtClean="0">
                  <a:latin typeface="Helvetica"/>
                  <a:cs typeface="Helvetica"/>
                </a:rPr>
                <a:t>maximal</a:t>
              </a:r>
              <a:endParaRPr lang="fr-FR" sz="900" dirty="0">
                <a:latin typeface="Helvetica"/>
                <a:cs typeface="Helvetica"/>
              </a:endParaRPr>
            </a:p>
          </p:txBody>
        </p:sp>
        <p:sp>
          <p:nvSpPr>
            <p:cNvPr id="524" name="Rectangle 523"/>
            <p:cNvSpPr>
              <a:spLocks noChangeAspect="1"/>
            </p:cNvSpPr>
            <p:nvPr/>
          </p:nvSpPr>
          <p:spPr bwMode="auto">
            <a:xfrm>
              <a:off x="4546053" y="3788043"/>
              <a:ext cx="72000" cy="80909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spcCol="10800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fr-FR" sz="900">
                <a:latin typeface="Helvetica"/>
                <a:cs typeface="Helvetica"/>
              </a:endParaRPr>
            </a:p>
          </p:txBody>
        </p:sp>
        <p:sp>
          <p:nvSpPr>
            <p:cNvPr id="525" name="Rectangle 524"/>
            <p:cNvSpPr>
              <a:spLocks noChangeAspect="1"/>
            </p:cNvSpPr>
            <p:nvPr/>
          </p:nvSpPr>
          <p:spPr bwMode="auto">
            <a:xfrm>
              <a:off x="4546053" y="3683434"/>
              <a:ext cx="65088" cy="7200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spcCol="10800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fr-FR" sz="900">
                <a:latin typeface="Helvetica"/>
                <a:cs typeface="Helvetica"/>
              </a:endParaRPr>
            </a:p>
          </p:txBody>
        </p:sp>
      </p:grpSp>
      <p:grpSp>
        <p:nvGrpSpPr>
          <p:cNvPr id="526" name="Grouper 525"/>
          <p:cNvGrpSpPr/>
          <p:nvPr/>
        </p:nvGrpSpPr>
        <p:grpSpPr>
          <a:xfrm>
            <a:off x="806896" y="3522387"/>
            <a:ext cx="878391" cy="230832"/>
            <a:chOff x="806896" y="3585885"/>
            <a:chExt cx="878391" cy="230832"/>
          </a:xfrm>
        </p:grpSpPr>
        <p:grpSp>
          <p:nvGrpSpPr>
            <p:cNvPr id="527" name="Grouper 526"/>
            <p:cNvGrpSpPr/>
            <p:nvPr/>
          </p:nvGrpSpPr>
          <p:grpSpPr>
            <a:xfrm>
              <a:off x="1084751" y="3585885"/>
              <a:ext cx="332205" cy="230832"/>
              <a:chOff x="5754500" y="3589172"/>
              <a:chExt cx="332205" cy="230832"/>
            </a:xfrm>
          </p:grpSpPr>
          <p:sp>
            <p:nvSpPr>
              <p:cNvPr id="534" name="ZoneTexte 533"/>
              <p:cNvSpPr txBox="1"/>
              <p:nvPr/>
            </p:nvSpPr>
            <p:spPr>
              <a:xfrm>
                <a:off x="5754500" y="3589172"/>
                <a:ext cx="332205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900" dirty="0" smtClean="0">
                    <a:latin typeface="Helvetica"/>
                    <a:cs typeface="Helvetica"/>
                  </a:rPr>
                  <a:t>D3</a:t>
                </a:r>
                <a:endParaRPr lang="fr-FR" sz="900" dirty="0">
                  <a:latin typeface="Helvetica"/>
                  <a:cs typeface="Helvetica"/>
                </a:endParaRPr>
              </a:p>
            </p:txBody>
          </p:sp>
          <p:sp>
            <p:nvSpPr>
              <p:cNvPr id="535" name="Rectangle 534"/>
              <p:cNvSpPr/>
              <p:nvPr/>
            </p:nvSpPr>
            <p:spPr bwMode="auto">
              <a:xfrm>
                <a:off x="5759305" y="3669435"/>
                <a:ext cx="72000" cy="72000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spcCol="10800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fr-FR" sz="900">
                  <a:latin typeface="Helvetica"/>
                  <a:cs typeface="Helvetica"/>
                </a:endParaRPr>
              </a:p>
            </p:txBody>
          </p:sp>
        </p:grpSp>
        <p:grpSp>
          <p:nvGrpSpPr>
            <p:cNvPr id="528" name="Grouper 527"/>
            <p:cNvGrpSpPr/>
            <p:nvPr/>
          </p:nvGrpSpPr>
          <p:grpSpPr>
            <a:xfrm>
              <a:off x="1353082" y="3585885"/>
              <a:ext cx="332205" cy="230832"/>
              <a:chOff x="6069306" y="3589172"/>
              <a:chExt cx="332205" cy="230832"/>
            </a:xfrm>
          </p:grpSpPr>
          <p:sp>
            <p:nvSpPr>
              <p:cNvPr id="532" name="Rectangle 531"/>
              <p:cNvSpPr/>
              <p:nvPr/>
            </p:nvSpPr>
            <p:spPr bwMode="auto">
              <a:xfrm>
                <a:off x="6074105" y="3672820"/>
                <a:ext cx="72000" cy="72000"/>
              </a:xfrm>
              <a:prstGeom prst="rect">
                <a:avLst/>
              </a:prstGeom>
              <a:solidFill>
                <a:srgbClr val="21E70E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spcCol="10800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fr-FR" sz="900">
                  <a:latin typeface="Helvetica"/>
                  <a:cs typeface="Helvetica"/>
                </a:endParaRPr>
              </a:p>
            </p:txBody>
          </p:sp>
          <p:sp>
            <p:nvSpPr>
              <p:cNvPr id="533" name="ZoneTexte 532"/>
              <p:cNvSpPr txBox="1"/>
              <p:nvPr/>
            </p:nvSpPr>
            <p:spPr>
              <a:xfrm>
                <a:off x="6069306" y="3589172"/>
                <a:ext cx="332205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900" dirty="0" smtClean="0">
                    <a:latin typeface="Helvetica"/>
                    <a:cs typeface="Helvetica"/>
                  </a:rPr>
                  <a:t>D4</a:t>
                </a:r>
                <a:endParaRPr lang="fr-FR" sz="900" dirty="0">
                  <a:latin typeface="Helvetica"/>
                  <a:cs typeface="Helvetica"/>
                </a:endParaRPr>
              </a:p>
            </p:txBody>
          </p:sp>
        </p:grpSp>
        <p:grpSp>
          <p:nvGrpSpPr>
            <p:cNvPr id="529" name="Grouper 528"/>
            <p:cNvGrpSpPr/>
            <p:nvPr/>
          </p:nvGrpSpPr>
          <p:grpSpPr>
            <a:xfrm>
              <a:off x="806896" y="3585885"/>
              <a:ext cx="332205" cy="230832"/>
              <a:chOff x="5460032" y="3589172"/>
              <a:chExt cx="332205" cy="230832"/>
            </a:xfrm>
          </p:grpSpPr>
          <p:sp>
            <p:nvSpPr>
              <p:cNvPr id="530" name="ZoneTexte 529"/>
              <p:cNvSpPr txBox="1"/>
              <p:nvPr/>
            </p:nvSpPr>
            <p:spPr>
              <a:xfrm>
                <a:off x="5460032" y="3589172"/>
                <a:ext cx="332205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900" dirty="0" smtClean="0">
                    <a:latin typeface="Helvetica"/>
                    <a:cs typeface="Helvetica"/>
                  </a:rPr>
                  <a:t>D2</a:t>
                </a:r>
                <a:endParaRPr lang="fr-FR" sz="900" dirty="0">
                  <a:latin typeface="Helvetica"/>
                  <a:cs typeface="Helvetica"/>
                </a:endParaRPr>
              </a:p>
            </p:txBody>
          </p:sp>
          <p:sp>
            <p:nvSpPr>
              <p:cNvPr id="531" name="Rectangle 530"/>
              <p:cNvSpPr/>
              <p:nvPr/>
            </p:nvSpPr>
            <p:spPr bwMode="auto">
              <a:xfrm>
                <a:off x="5464837" y="3672087"/>
                <a:ext cx="72000" cy="72000"/>
              </a:xfrm>
              <a:prstGeom prst="rect">
                <a:avLst/>
              </a:prstGeom>
              <a:solidFill>
                <a:srgbClr val="0000FF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spcCol="10800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fr-FR" sz="900">
                  <a:solidFill>
                    <a:srgbClr val="0000FF"/>
                  </a:solidFill>
                  <a:latin typeface="Helvetica"/>
                  <a:cs typeface="Helvetica"/>
                </a:endParaRPr>
              </a:p>
            </p:txBody>
          </p:sp>
        </p:grpSp>
      </p:grpSp>
      <p:sp>
        <p:nvSpPr>
          <p:cNvPr id="536" name="ZoneTexte 535"/>
          <p:cNvSpPr txBox="1"/>
          <p:nvPr/>
        </p:nvSpPr>
        <p:spPr>
          <a:xfrm>
            <a:off x="-5734" y="5131672"/>
            <a:ext cx="23454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b="1" dirty="0" smtClean="0">
                <a:latin typeface="Helvetica"/>
                <a:cs typeface="Helvetica"/>
              </a:rPr>
              <a:t>I</a:t>
            </a:r>
            <a:endParaRPr lang="fr-FR" sz="1400" b="1" dirty="0">
              <a:latin typeface="Helvetica"/>
              <a:cs typeface="Helvetica"/>
            </a:endParaRPr>
          </a:p>
        </p:txBody>
      </p:sp>
      <p:cxnSp>
        <p:nvCxnSpPr>
          <p:cNvPr id="537" name="Connecteur droit avec flèche 536"/>
          <p:cNvCxnSpPr/>
          <p:nvPr/>
        </p:nvCxnSpPr>
        <p:spPr>
          <a:xfrm flipH="1">
            <a:off x="879187" y="3895738"/>
            <a:ext cx="0" cy="360000"/>
          </a:xfrm>
          <a:prstGeom prst="straightConnector1">
            <a:avLst/>
          </a:prstGeom>
          <a:ln w="12700" cmpd="sng">
            <a:solidFill>
              <a:schemeClr val="tx1"/>
            </a:solidFill>
            <a:headEnd type="non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38" name="Rectangle 537"/>
          <p:cNvSpPr/>
          <p:nvPr/>
        </p:nvSpPr>
        <p:spPr>
          <a:xfrm>
            <a:off x="646603" y="3717098"/>
            <a:ext cx="498848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CA" sz="900" dirty="0" smtClean="0">
                <a:latin typeface="Helvetica"/>
                <a:cs typeface="Helvetica"/>
              </a:rPr>
              <a:t>FCCP</a:t>
            </a:r>
            <a:endParaRPr lang="fr-FR" sz="900" dirty="0">
              <a:latin typeface="Helvetica"/>
              <a:cs typeface="Helvetica"/>
            </a:endParaRPr>
          </a:p>
        </p:txBody>
      </p:sp>
      <p:sp>
        <p:nvSpPr>
          <p:cNvPr id="539" name="ZoneTexte 538"/>
          <p:cNvSpPr txBox="1"/>
          <p:nvPr/>
        </p:nvSpPr>
        <p:spPr>
          <a:xfrm>
            <a:off x="1754618" y="3371100"/>
            <a:ext cx="2943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b="1" dirty="0" smtClean="0">
                <a:latin typeface="Arial"/>
                <a:cs typeface="Arial"/>
              </a:rPr>
              <a:t>F</a:t>
            </a:r>
            <a:endParaRPr lang="fr-FR" sz="1400" b="1" dirty="0">
              <a:latin typeface="Arial"/>
              <a:cs typeface="Arial"/>
            </a:endParaRPr>
          </a:p>
        </p:txBody>
      </p:sp>
      <p:pic>
        <p:nvPicPr>
          <p:cNvPr id="540" name="Image 539"/>
          <p:cNvPicPr>
            <a:picLocks noChangeAspect="1"/>
          </p:cNvPicPr>
          <p:nvPr/>
        </p:nvPicPr>
        <p:blipFill>
          <a:blip r:embed="rId29"/>
          <a:stretch>
            <a:fillRect/>
          </a:stretch>
        </p:blipFill>
        <p:spPr>
          <a:xfrm>
            <a:off x="2107244" y="3573391"/>
            <a:ext cx="1485900" cy="1422400"/>
          </a:xfrm>
          <a:prstGeom prst="rect">
            <a:avLst/>
          </a:prstGeom>
        </p:spPr>
      </p:pic>
      <p:sp>
        <p:nvSpPr>
          <p:cNvPr id="541" name="Rectangle 540"/>
          <p:cNvSpPr/>
          <p:nvPr/>
        </p:nvSpPr>
        <p:spPr>
          <a:xfrm>
            <a:off x="2426547" y="4908544"/>
            <a:ext cx="1035009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CA" sz="1000" dirty="0" smtClean="0">
                <a:latin typeface="Helvetica"/>
                <a:cs typeface="Helvetica"/>
              </a:rPr>
              <a:t>Time (minutes)</a:t>
            </a:r>
            <a:endParaRPr lang="fr-FR" sz="1000" dirty="0">
              <a:latin typeface="Helvetica"/>
              <a:cs typeface="Helvetica"/>
            </a:endParaRPr>
          </a:p>
        </p:txBody>
      </p:sp>
      <p:sp>
        <p:nvSpPr>
          <p:cNvPr id="542" name="Rectangle 541"/>
          <p:cNvSpPr/>
          <p:nvPr/>
        </p:nvSpPr>
        <p:spPr>
          <a:xfrm rot="16200000">
            <a:off x="1295162" y="4084444"/>
            <a:ext cx="1422516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CA" sz="900" dirty="0" smtClean="0">
                <a:latin typeface="Helvetica"/>
                <a:cs typeface="Helvetica"/>
              </a:rPr>
              <a:t>ECAR (</a:t>
            </a:r>
            <a:r>
              <a:rPr lang="fr-CA" sz="900" dirty="0" err="1" smtClean="0">
                <a:latin typeface="Helvetica"/>
                <a:cs typeface="Helvetica"/>
              </a:rPr>
              <a:t>pmoles</a:t>
            </a:r>
            <a:r>
              <a:rPr lang="fr-CA" sz="900" dirty="0" smtClean="0">
                <a:latin typeface="Helvetica"/>
                <a:cs typeface="Helvetica"/>
              </a:rPr>
              <a:t>/minutes)</a:t>
            </a:r>
            <a:endParaRPr lang="fr-FR" sz="900" dirty="0">
              <a:latin typeface="Helvetica"/>
              <a:cs typeface="Helvetica"/>
            </a:endParaRPr>
          </a:p>
        </p:txBody>
      </p:sp>
      <p:cxnSp>
        <p:nvCxnSpPr>
          <p:cNvPr id="543" name="Connecteur droit avec flèche 542"/>
          <p:cNvCxnSpPr/>
          <p:nvPr/>
        </p:nvCxnSpPr>
        <p:spPr>
          <a:xfrm>
            <a:off x="2618226" y="3893614"/>
            <a:ext cx="0" cy="360902"/>
          </a:xfrm>
          <a:prstGeom prst="straightConnector1">
            <a:avLst/>
          </a:prstGeom>
          <a:ln w="12700" cmpd="sng">
            <a:solidFill>
              <a:schemeClr val="tx1"/>
            </a:solidFill>
            <a:headEnd type="non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44" name="Rectangle 543"/>
          <p:cNvSpPr/>
          <p:nvPr/>
        </p:nvSpPr>
        <p:spPr>
          <a:xfrm>
            <a:off x="2309071" y="3704419"/>
            <a:ext cx="819681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CA" sz="900" dirty="0" err="1" smtClean="0">
                <a:latin typeface="Helvetica"/>
                <a:cs typeface="Helvetica"/>
              </a:rPr>
              <a:t>Oligomycine</a:t>
            </a:r>
            <a:endParaRPr lang="fr-FR" sz="900" dirty="0">
              <a:latin typeface="Helvetica"/>
              <a:cs typeface="Helvetica"/>
            </a:endParaRPr>
          </a:p>
        </p:txBody>
      </p:sp>
      <p:sp>
        <p:nvSpPr>
          <p:cNvPr id="545" name="ZoneTexte 544"/>
          <p:cNvSpPr txBox="1"/>
          <p:nvPr/>
        </p:nvSpPr>
        <p:spPr>
          <a:xfrm>
            <a:off x="4607724" y="-29501"/>
            <a:ext cx="233940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b="1" dirty="0" smtClean="0">
                <a:latin typeface="Arial"/>
                <a:cs typeface="Arial"/>
              </a:rPr>
              <a:t>Figure 1- figure </a:t>
            </a:r>
            <a:r>
              <a:rPr lang="fr-FR" sz="1200" b="1" dirty="0" err="1" smtClean="0">
                <a:latin typeface="Arial"/>
                <a:cs typeface="Arial"/>
              </a:rPr>
              <a:t>supplement</a:t>
            </a:r>
            <a:r>
              <a:rPr lang="fr-FR" sz="1200" b="1" dirty="0" smtClean="0">
                <a:latin typeface="Arial"/>
                <a:cs typeface="Arial"/>
              </a:rPr>
              <a:t> </a:t>
            </a:r>
            <a:r>
              <a:rPr lang="fr-FR" sz="1200" b="1" dirty="0">
                <a:latin typeface="Arial"/>
                <a:cs typeface="Arial"/>
              </a:rPr>
              <a:t>1</a:t>
            </a:r>
          </a:p>
        </p:txBody>
      </p:sp>
      <p:sp>
        <p:nvSpPr>
          <p:cNvPr id="546" name="ZoneTexte 545"/>
          <p:cNvSpPr txBox="1"/>
          <p:nvPr/>
        </p:nvSpPr>
        <p:spPr>
          <a:xfrm>
            <a:off x="5151959" y="3371100"/>
            <a:ext cx="31432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b="1" dirty="0" smtClean="0">
                <a:latin typeface="Arial"/>
                <a:cs typeface="Arial"/>
              </a:rPr>
              <a:t>H</a:t>
            </a:r>
            <a:endParaRPr lang="fr-FR" sz="1400" b="1" dirty="0">
              <a:latin typeface="Arial"/>
              <a:cs typeface="Arial"/>
            </a:endParaRPr>
          </a:p>
        </p:txBody>
      </p:sp>
      <p:grpSp>
        <p:nvGrpSpPr>
          <p:cNvPr id="547" name="Grouper 546"/>
          <p:cNvGrpSpPr/>
          <p:nvPr/>
        </p:nvGrpSpPr>
        <p:grpSpPr>
          <a:xfrm>
            <a:off x="2619542" y="3522387"/>
            <a:ext cx="878391" cy="230832"/>
            <a:chOff x="806896" y="3585885"/>
            <a:chExt cx="878391" cy="230832"/>
          </a:xfrm>
        </p:grpSpPr>
        <p:grpSp>
          <p:nvGrpSpPr>
            <p:cNvPr id="548" name="Grouper 547"/>
            <p:cNvGrpSpPr/>
            <p:nvPr/>
          </p:nvGrpSpPr>
          <p:grpSpPr>
            <a:xfrm>
              <a:off x="1084751" y="3585885"/>
              <a:ext cx="332205" cy="230832"/>
              <a:chOff x="5754500" y="3589172"/>
              <a:chExt cx="332205" cy="230832"/>
            </a:xfrm>
          </p:grpSpPr>
          <p:sp>
            <p:nvSpPr>
              <p:cNvPr id="555" name="ZoneTexte 554"/>
              <p:cNvSpPr txBox="1"/>
              <p:nvPr/>
            </p:nvSpPr>
            <p:spPr>
              <a:xfrm>
                <a:off x="5754500" y="3589172"/>
                <a:ext cx="332205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900" dirty="0" smtClean="0">
                    <a:latin typeface="Helvetica"/>
                    <a:cs typeface="Helvetica"/>
                  </a:rPr>
                  <a:t>D3</a:t>
                </a:r>
                <a:endParaRPr lang="fr-FR" sz="900" dirty="0">
                  <a:latin typeface="Helvetica"/>
                  <a:cs typeface="Helvetica"/>
                </a:endParaRPr>
              </a:p>
            </p:txBody>
          </p:sp>
          <p:sp>
            <p:nvSpPr>
              <p:cNvPr id="556" name="Rectangle 555"/>
              <p:cNvSpPr/>
              <p:nvPr/>
            </p:nvSpPr>
            <p:spPr bwMode="auto">
              <a:xfrm>
                <a:off x="5759305" y="3669435"/>
                <a:ext cx="72000" cy="72000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spcCol="10800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fr-FR" sz="900">
                  <a:latin typeface="Helvetica"/>
                  <a:cs typeface="Helvetica"/>
                </a:endParaRPr>
              </a:p>
            </p:txBody>
          </p:sp>
        </p:grpSp>
        <p:grpSp>
          <p:nvGrpSpPr>
            <p:cNvPr id="549" name="Grouper 548"/>
            <p:cNvGrpSpPr/>
            <p:nvPr/>
          </p:nvGrpSpPr>
          <p:grpSpPr>
            <a:xfrm>
              <a:off x="1353082" y="3585885"/>
              <a:ext cx="332205" cy="230832"/>
              <a:chOff x="6069306" y="3589172"/>
              <a:chExt cx="332205" cy="230832"/>
            </a:xfrm>
          </p:grpSpPr>
          <p:sp>
            <p:nvSpPr>
              <p:cNvPr id="553" name="Rectangle 552"/>
              <p:cNvSpPr/>
              <p:nvPr/>
            </p:nvSpPr>
            <p:spPr bwMode="auto">
              <a:xfrm>
                <a:off x="6074105" y="3672820"/>
                <a:ext cx="72000" cy="72000"/>
              </a:xfrm>
              <a:prstGeom prst="rect">
                <a:avLst/>
              </a:prstGeom>
              <a:solidFill>
                <a:srgbClr val="21E70E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spcCol="10800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fr-FR" sz="900">
                  <a:latin typeface="Helvetica"/>
                  <a:cs typeface="Helvetica"/>
                </a:endParaRPr>
              </a:p>
            </p:txBody>
          </p:sp>
          <p:sp>
            <p:nvSpPr>
              <p:cNvPr id="554" name="ZoneTexte 553"/>
              <p:cNvSpPr txBox="1"/>
              <p:nvPr/>
            </p:nvSpPr>
            <p:spPr>
              <a:xfrm>
                <a:off x="6069306" y="3589172"/>
                <a:ext cx="332205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900" dirty="0" smtClean="0">
                    <a:latin typeface="Helvetica"/>
                    <a:cs typeface="Helvetica"/>
                  </a:rPr>
                  <a:t>D4</a:t>
                </a:r>
                <a:endParaRPr lang="fr-FR" sz="900" dirty="0">
                  <a:latin typeface="Helvetica"/>
                  <a:cs typeface="Helvetica"/>
                </a:endParaRPr>
              </a:p>
            </p:txBody>
          </p:sp>
        </p:grpSp>
        <p:grpSp>
          <p:nvGrpSpPr>
            <p:cNvPr id="550" name="Grouper 549"/>
            <p:cNvGrpSpPr/>
            <p:nvPr/>
          </p:nvGrpSpPr>
          <p:grpSpPr>
            <a:xfrm>
              <a:off x="806896" y="3585885"/>
              <a:ext cx="332205" cy="230832"/>
              <a:chOff x="5460032" y="3589172"/>
              <a:chExt cx="332205" cy="230832"/>
            </a:xfrm>
          </p:grpSpPr>
          <p:sp>
            <p:nvSpPr>
              <p:cNvPr id="551" name="ZoneTexte 550"/>
              <p:cNvSpPr txBox="1"/>
              <p:nvPr/>
            </p:nvSpPr>
            <p:spPr>
              <a:xfrm>
                <a:off x="5460032" y="3589172"/>
                <a:ext cx="332205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900" dirty="0" smtClean="0">
                    <a:latin typeface="Helvetica"/>
                    <a:cs typeface="Helvetica"/>
                  </a:rPr>
                  <a:t>D2</a:t>
                </a:r>
                <a:endParaRPr lang="fr-FR" sz="900" dirty="0">
                  <a:latin typeface="Helvetica"/>
                  <a:cs typeface="Helvetica"/>
                </a:endParaRPr>
              </a:p>
            </p:txBody>
          </p:sp>
          <p:sp>
            <p:nvSpPr>
              <p:cNvPr id="552" name="Rectangle 551"/>
              <p:cNvSpPr/>
              <p:nvPr/>
            </p:nvSpPr>
            <p:spPr bwMode="auto">
              <a:xfrm>
                <a:off x="5464837" y="3672087"/>
                <a:ext cx="72000" cy="72000"/>
              </a:xfrm>
              <a:prstGeom prst="rect">
                <a:avLst/>
              </a:prstGeom>
              <a:solidFill>
                <a:srgbClr val="0000FF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spcCol="10800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fr-FR" sz="900">
                  <a:solidFill>
                    <a:srgbClr val="0000FF"/>
                  </a:solidFill>
                  <a:latin typeface="Helvetica"/>
                  <a:cs typeface="Helvetica"/>
                </a:endParaRPr>
              </a:p>
            </p:txBody>
          </p:sp>
        </p:grpSp>
      </p:grpSp>
      <p:grpSp>
        <p:nvGrpSpPr>
          <p:cNvPr id="557" name="Grouper 556"/>
          <p:cNvGrpSpPr/>
          <p:nvPr/>
        </p:nvGrpSpPr>
        <p:grpSpPr>
          <a:xfrm>
            <a:off x="6046054" y="7712800"/>
            <a:ext cx="385627" cy="547829"/>
            <a:chOff x="6046054" y="7707757"/>
            <a:chExt cx="385627" cy="547829"/>
          </a:xfrm>
        </p:grpSpPr>
        <p:sp>
          <p:nvSpPr>
            <p:cNvPr id="558" name="Rectangle 557"/>
            <p:cNvSpPr>
              <a:spLocks noChangeAspect="1"/>
            </p:cNvSpPr>
            <p:nvPr/>
          </p:nvSpPr>
          <p:spPr bwMode="auto">
            <a:xfrm>
              <a:off x="6046054" y="8073226"/>
              <a:ext cx="83820" cy="83820"/>
            </a:xfrm>
            <a:prstGeom prst="rect">
              <a:avLst/>
            </a:prstGeom>
            <a:solidFill>
              <a:schemeClr val="tx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fr-FR" sz="1000">
                <a:latin typeface="Helvetica"/>
                <a:ea typeface="ＭＳ Ｐゴシック" pitchFamily="-110" charset="-128"/>
                <a:cs typeface="Helvetica"/>
              </a:endParaRPr>
            </a:p>
          </p:txBody>
        </p:sp>
        <p:sp>
          <p:nvSpPr>
            <p:cNvPr id="559" name="ZoneTexte 134"/>
            <p:cNvSpPr txBox="1">
              <a:spLocks noChangeArrowheads="1"/>
            </p:cNvSpPr>
            <p:nvPr/>
          </p:nvSpPr>
          <p:spPr bwMode="auto">
            <a:xfrm>
              <a:off x="6083083" y="7984743"/>
              <a:ext cx="348598" cy="2708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r>
                <a:rPr lang="fr-FR" sz="1000" dirty="0" smtClean="0">
                  <a:latin typeface="Helvetica"/>
                  <a:cs typeface="Helvetica"/>
                </a:rPr>
                <a:t>D3</a:t>
              </a:r>
              <a:endParaRPr lang="fr-FR" sz="1000" dirty="0">
                <a:latin typeface="Helvetica"/>
                <a:cs typeface="Helvetica"/>
              </a:endParaRPr>
            </a:p>
          </p:txBody>
        </p:sp>
        <p:sp>
          <p:nvSpPr>
            <p:cNvPr id="560" name="Rectangle 559"/>
            <p:cNvSpPr>
              <a:spLocks noChangeAspect="1"/>
            </p:cNvSpPr>
            <p:nvPr/>
          </p:nvSpPr>
          <p:spPr bwMode="auto">
            <a:xfrm>
              <a:off x="6049864" y="7940767"/>
              <a:ext cx="76200" cy="77788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fr-FR" sz="1000">
                <a:latin typeface="Helvetica"/>
                <a:ea typeface="ＭＳ Ｐゴシック" pitchFamily="-110" charset="-128"/>
                <a:cs typeface="Helvetica"/>
              </a:endParaRPr>
            </a:p>
          </p:txBody>
        </p:sp>
        <p:sp>
          <p:nvSpPr>
            <p:cNvPr id="561" name="ZoneTexte 133"/>
            <p:cNvSpPr txBox="1">
              <a:spLocks noChangeArrowheads="1"/>
            </p:cNvSpPr>
            <p:nvPr/>
          </p:nvSpPr>
          <p:spPr bwMode="auto">
            <a:xfrm>
              <a:off x="6083083" y="7838538"/>
              <a:ext cx="348598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r>
                <a:rPr lang="fr-FR" sz="1000" dirty="0" smtClean="0">
                  <a:latin typeface="Helvetica"/>
                  <a:cs typeface="Helvetica"/>
                </a:rPr>
                <a:t>D2</a:t>
              </a:r>
              <a:endParaRPr lang="fr-FR" sz="1000" dirty="0">
                <a:latin typeface="Helvetica"/>
                <a:cs typeface="Helvetica"/>
              </a:endParaRPr>
            </a:p>
          </p:txBody>
        </p:sp>
        <p:sp>
          <p:nvSpPr>
            <p:cNvPr id="562" name="ZoneTexte 133"/>
            <p:cNvSpPr txBox="1">
              <a:spLocks noChangeArrowheads="1"/>
            </p:cNvSpPr>
            <p:nvPr/>
          </p:nvSpPr>
          <p:spPr bwMode="auto">
            <a:xfrm>
              <a:off x="6083083" y="7707757"/>
              <a:ext cx="348598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r>
                <a:rPr lang="fr-FR" sz="1000" dirty="0" smtClean="0">
                  <a:latin typeface="Helvetica"/>
                  <a:cs typeface="Helvetica"/>
                </a:rPr>
                <a:t>D0</a:t>
              </a:r>
              <a:endParaRPr lang="fr-FR" sz="1000" dirty="0">
                <a:latin typeface="Helvetica"/>
                <a:cs typeface="Helvetica"/>
              </a:endParaRPr>
            </a:p>
          </p:txBody>
        </p:sp>
        <p:sp>
          <p:nvSpPr>
            <p:cNvPr id="563" name="Rectangle 562"/>
            <p:cNvSpPr>
              <a:spLocks noChangeAspect="1"/>
            </p:cNvSpPr>
            <p:nvPr/>
          </p:nvSpPr>
          <p:spPr bwMode="auto">
            <a:xfrm>
              <a:off x="6049864" y="7800482"/>
              <a:ext cx="76200" cy="77788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fr-FR" sz="1000">
                <a:latin typeface="Helvetica"/>
                <a:ea typeface="ＭＳ Ｐゴシック" pitchFamily="-110" charset="-128"/>
                <a:cs typeface="Helvetica"/>
              </a:endParaRPr>
            </a:p>
          </p:txBody>
        </p:sp>
      </p:grpSp>
      <p:sp>
        <p:nvSpPr>
          <p:cNvPr id="564" name="ZoneTexte 563"/>
          <p:cNvSpPr txBox="1"/>
          <p:nvPr/>
        </p:nvSpPr>
        <p:spPr>
          <a:xfrm rot="16200000">
            <a:off x="3143399" y="8223384"/>
            <a:ext cx="152888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900" dirty="0" err="1">
                <a:latin typeface="Helvetica"/>
                <a:cs typeface="Helvetica"/>
              </a:rPr>
              <a:t>Cell</a:t>
            </a:r>
            <a:r>
              <a:rPr lang="fr-FR" sz="900" dirty="0">
                <a:latin typeface="Helvetica"/>
                <a:cs typeface="Helvetica"/>
              </a:rPr>
              <a:t> </a:t>
            </a:r>
            <a:r>
              <a:rPr lang="fr-FR" sz="900" dirty="0" err="1">
                <a:latin typeface="Helvetica"/>
                <a:cs typeface="Helvetica"/>
              </a:rPr>
              <a:t>Rox</a:t>
            </a:r>
            <a:r>
              <a:rPr lang="fr-FR" sz="900" dirty="0">
                <a:latin typeface="Helvetica"/>
                <a:cs typeface="Helvetica"/>
              </a:rPr>
              <a:t> (</a:t>
            </a:r>
            <a:r>
              <a:rPr lang="fr-FR" sz="900" dirty="0" err="1">
                <a:latin typeface="Helvetica"/>
                <a:cs typeface="Helvetica"/>
              </a:rPr>
              <a:t>f.i</a:t>
            </a:r>
            <a:r>
              <a:rPr lang="fr-FR" sz="900" dirty="0">
                <a:latin typeface="Helvetica"/>
                <a:cs typeface="Helvetica"/>
              </a:rPr>
              <a:t>)</a:t>
            </a:r>
          </a:p>
        </p:txBody>
      </p:sp>
      <p:sp>
        <p:nvSpPr>
          <p:cNvPr id="565" name="ZoneTexte 564"/>
          <p:cNvSpPr txBox="1"/>
          <p:nvPr/>
        </p:nvSpPr>
        <p:spPr>
          <a:xfrm>
            <a:off x="4043960" y="5131672"/>
            <a:ext cx="2943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b="1" dirty="0" smtClean="0">
                <a:latin typeface="Helvetica"/>
                <a:cs typeface="Helvetica"/>
              </a:rPr>
              <a:t>L</a:t>
            </a:r>
            <a:endParaRPr lang="fr-FR" sz="1400" b="1" dirty="0">
              <a:latin typeface="Helvetica"/>
              <a:cs typeface="Helvetica"/>
            </a:endParaRPr>
          </a:p>
        </p:txBody>
      </p:sp>
      <p:grpSp>
        <p:nvGrpSpPr>
          <p:cNvPr id="566" name="Grouper 565"/>
          <p:cNvGrpSpPr/>
          <p:nvPr/>
        </p:nvGrpSpPr>
        <p:grpSpPr>
          <a:xfrm>
            <a:off x="-4522" y="5432240"/>
            <a:ext cx="1339930" cy="2054738"/>
            <a:chOff x="88615" y="5474575"/>
            <a:chExt cx="1339930" cy="2054738"/>
          </a:xfrm>
        </p:grpSpPr>
        <p:grpSp>
          <p:nvGrpSpPr>
            <p:cNvPr id="567" name="Grouper 566"/>
            <p:cNvGrpSpPr/>
            <p:nvPr/>
          </p:nvGrpSpPr>
          <p:grpSpPr>
            <a:xfrm>
              <a:off x="290665" y="6433523"/>
              <a:ext cx="940905" cy="892637"/>
              <a:chOff x="-1429488" y="7415186"/>
              <a:chExt cx="940905" cy="892637"/>
            </a:xfrm>
          </p:grpSpPr>
          <p:pic>
            <p:nvPicPr>
              <p:cNvPr id="576" name="Image 575" descr="merge-Pitx3-myogenin-D3PI.tif"/>
              <p:cNvPicPr>
                <a:picLocks noChangeAspect="1"/>
              </p:cNvPicPr>
              <p:nvPr/>
            </p:nvPicPr>
            <p:blipFill rotWithShape="1">
              <a:blip r:embed="rId30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-1429488" y="7415186"/>
                <a:ext cx="940905" cy="892637"/>
              </a:xfrm>
              <a:prstGeom prst="rect">
                <a:avLst/>
              </a:prstGeom>
            </p:spPr>
          </p:pic>
          <p:sp>
            <p:nvSpPr>
              <p:cNvPr id="577" name="Triangle isocèle 576"/>
              <p:cNvSpPr>
                <a:spLocks noChangeAspect="1"/>
              </p:cNvSpPr>
              <p:nvPr/>
            </p:nvSpPr>
            <p:spPr>
              <a:xfrm flipV="1">
                <a:off x="-824680" y="7728862"/>
                <a:ext cx="36000" cy="72000"/>
              </a:xfrm>
              <a:prstGeom prst="triangle">
                <a:avLst/>
              </a:prstGeom>
              <a:noFill/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578" name="Triangle isocèle 577"/>
              <p:cNvSpPr>
                <a:spLocks noChangeAspect="1"/>
              </p:cNvSpPr>
              <p:nvPr/>
            </p:nvSpPr>
            <p:spPr>
              <a:xfrm rot="16200000" flipV="1">
                <a:off x="-1124079" y="7832340"/>
                <a:ext cx="36000" cy="72000"/>
              </a:xfrm>
              <a:prstGeom prst="triangle">
                <a:avLst/>
              </a:prstGeom>
              <a:noFill/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cxnSp>
            <p:nvCxnSpPr>
              <p:cNvPr id="579" name="Connecteur droit 578"/>
              <p:cNvCxnSpPr/>
              <p:nvPr/>
            </p:nvCxnSpPr>
            <p:spPr>
              <a:xfrm>
                <a:off x="-675580" y="8253733"/>
                <a:ext cx="144000" cy="0"/>
              </a:xfrm>
              <a:prstGeom prst="line">
                <a:avLst/>
              </a:prstGeom>
              <a:ln w="12700" cmpd="sng">
                <a:solidFill>
                  <a:schemeClr val="bg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68" name="Grouper 567"/>
            <p:cNvGrpSpPr/>
            <p:nvPr/>
          </p:nvGrpSpPr>
          <p:grpSpPr>
            <a:xfrm>
              <a:off x="297725" y="5524463"/>
              <a:ext cx="927608" cy="893619"/>
              <a:chOff x="-1430193" y="6335992"/>
              <a:chExt cx="927608" cy="893619"/>
            </a:xfrm>
          </p:grpSpPr>
          <p:pic>
            <p:nvPicPr>
              <p:cNvPr id="572" name="Image 571" descr="Pitx3-MyoD-CTX3days.tif"/>
              <p:cNvPicPr>
                <a:picLocks noChangeAspect="1"/>
              </p:cNvPicPr>
              <p:nvPr/>
            </p:nvPicPr>
            <p:blipFill rotWithShape="1">
              <a:blip r:embed="rId31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-1430193" y="6335992"/>
                <a:ext cx="927608" cy="893619"/>
              </a:xfrm>
              <a:prstGeom prst="rect">
                <a:avLst/>
              </a:prstGeom>
            </p:spPr>
          </p:pic>
          <p:sp>
            <p:nvSpPr>
              <p:cNvPr id="573" name="Triangle isocèle 572"/>
              <p:cNvSpPr>
                <a:spLocks noChangeAspect="1"/>
              </p:cNvSpPr>
              <p:nvPr/>
            </p:nvSpPr>
            <p:spPr>
              <a:xfrm flipV="1">
                <a:off x="-658391" y="6672092"/>
                <a:ext cx="36000" cy="72000"/>
              </a:xfrm>
              <a:prstGeom prst="triangle">
                <a:avLst/>
              </a:prstGeom>
              <a:noFill/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574" name="Triangle isocèle 573"/>
              <p:cNvSpPr>
                <a:spLocks noChangeAspect="1"/>
              </p:cNvSpPr>
              <p:nvPr/>
            </p:nvSpPr>
            <p:spPr>
              <a:xfrm flipV="1">
                <a:off x="-1313081" y="6886966"/>
                <a:ext cx="36000" cy="72000"/>
              </a:xfrm>
              <a:prstGeom prst="triangle">
                <a:avLst/>
              </a:prstGeom>
              <a:noFill/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cxnSp>
            <p:nvCxnSpPr>
              <p:cNvPr id="575" name="Connecteur droit 574"/>
              <p:cNvCxnSpPr/>
              <p:nvPr/>
            </p:nvCxnSpPr>
            <p:spPr>
              <a:xfrm>
                <a:off x="-694391" y="7191472"/>
                <a:ext cx="144000" cy="0"/>
              </a:xfrm>
              <a:prstGeom prst="line">
                <a:avLst/>
              </a:prstGeom>
              <a:ln w="12700" cmpd="sng">
                <a:solidFill>
                  <a:schemeClr val="bg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569" name="Text Box 59"/>
            <p:cNvSpPr txBox="1">
              <a:spLocks noChangeArrowheads="1"/>
            </p:cNvSpPr>
            <p:nvPr/>
          </p:nvSpPr>
          <p:spPr bwMode="auto">
            <a:xfrm>
              <a:off x="294512" y="7349314"/>
              <a:ext cx="936000" cy="179999"/>
            </a:xfrm>
            <a:prstGeom prst="rect">
              <a:avLst/>
            </a:prstGeom>
            <a:noFill/>
            <a:ln>
              <a:solidFill>
                <a:srgbClr val="000000"/>
              </a:solidFill>
            </a:ln>
          </p:spPr>
          <p:txBody>
            <a:bodyPr wrap="square" anchor="ctr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2pPr>
              <a:lvl3pPr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3pPr>
              <a:lvl4pPr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4pPr>
              <a:lvl5pPr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9pPr>
            </a:lstStyle>
            <a:p>
              <a:pPr algn="ctr" fontAlgn="auto">
                <a:spcBef>
                  <a:spcPct val="50000"/>
                </a:spcBef>
                <a:spcAft>
                  <a:spcPts val="0"/>
                </a:spcAft>
                <a:defRPr/>
              </a:pPr>
              <a:r>
                <a:rPr lang="fr-FR" sz="900" dirty="0" smtClean="0">
                  <a:latin typeface="Arial" charset="0"/>
                </a:rPr>
                <a:t>D3 post-</a:t>
              </a:r>
              <a:r>
                <a:rPr lang="fr-FR" sz="900" dirty="0" err="1" smtClean="0">
                  <a:latin typeface="Arial" charset="0"/>
                </a:rPr>
                <a:t>injury</a:t>
              </a:r>
              <a:endParaRPr lang="fr-FR" sz="900" dirty="0">
                <a:latin typeface="Arial" charset="0"/>
              </a:endParaRPr>
            </a:p>
          </p:txBody>
        </p:sp>
        <p:sp>
          <p:nvSpPr>
            <p:cNvPr id="570" name="ZoneTexte 569"/>
            <p:cNvSpPr txBox="1">
              <a:spLocks noChangeArrowheads="1"/>
            </p:cNvSpPr>
            <p:nvPr/>
          </p:nvSpPr>
          <p:spPr bwMode="auto">
            <a:xfrm>
              <a:off x="88619" y="6397419"/>
              <a:ext cx="1339926" cy="2308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fr-FR" sz="900" b="1" dirty="0" smtClean="0">
                  <a:solidFill>
                    <a:srgbClr val="3366FF"/>
                  </a:solidFill>
                  <a:latin typeface="Arial" pitchFamily="27" charset="0"/>
                  <a:ea typeface="Arial" pitchFamily="27" charset="0"/>
                  <a:cs typeface="Arial" pitchFamily="27" charset="0"/>
                </a:rPr>
                <a:t>DAPI</a:t>
              </a:r>
              <a:r>
                <a:rPr lang="fr-FR" sz="900" b="1" dirty="0" smtClean="0">
                  <a:solidFill>
                    <a:srgbClr val="000000"/>
                  </a:solidFill>
                  <a:latin typeface="Arial" pitchFamily="27" charset="0"/>
                  <a:ea typeface="Arial" pitchFamily="27" charset="0"/>
                  <a:cs typeface="Arial" pitchFamily="27" charset="0"/>
                </a:rPr>
                <a:t> </a:t>
              </a:r>
              <a:r>
                <a:rPr lang="fr-FR" sz="900" b="1" dirty="0" err="1" smtClean="0">
                  <a:solidFill>
                    <a:srgbClr val="FF0000"/>
                  </a:solidFill>
                  <a:latin typeface="Arial" pitchFamily="27" charset="0"/>
                  <a:ea typeface="Arial" pitchFamily="27" charset="0"/>
                  <a:cs typeface="Arial" pitchFamily="27" charset="0"/>
                </a:rPr>
                <a:t>MyoD</a:t>
              </a:r>
              <a:r>
                <a:rPr lang="fr-FR" sz="900" b="1" dirty="0">
                  <a:solidFill>
                    <a:srgbClr val="FF0000"/>
                  </a:solidFill>
                  <a:latin typeface="Arial" pitchFamily="27" charset="0"/>
                  <a:ea typeface="Arial" pitchFamily="27" charset="0"/>
                  <a:cs typeface="Arial" pitchFamily="27" charset="0"/>
                </a:rPr>
                <a:t> </a:t>
              </a:r>
              <a:r>
                <a:rPr lang="fr-FR" sz="900" b="1" dirty="0" smtClean="0">
                  <a:solidFill>
                    <a:srgbClr val="00BB00"/>
                  </a:solidFill>
                  <a:latin typeface="Arial" pitchFamily="27" charset="0"/>
                  <a:ea typeface="Arial" pitchFamily="27" charset="0"/>
                  <a:cs typeface="Arial" pitchFamily="27" charset="0"/>
                </a:rPr>
                <a:t>Pitx3</a:t>
              </a:r>
              <a:endParaRPr lang="fr-FR" sz="900" b="1" dirty="0">
                <a:solidFill>
                  <a:srgbClr val="00BB00"/>
                </a:solidFill>
                <a:latin typeface="Arial" pitchFamily="27" charset="0"/>
                <a:ea typeface="Arial" pitchFamily="27" charset="0"/>
                <a:cs typeface="Arial" pitchFamily="27" charset="0"/>
              </a:endParaRPr>
            </a:p>
          </p:txBody>
        </p:sp>
        <p:sp>
          <p:nvSpPr>
            <p:cNvPr id="571" name="ZoneTexte 570"/>
            <p:cNvSpPr txBox="1">
              <a:spLocks noChangeArrowheads="1"/>
            </p:cNvSpPr>
            <p:nvPr/>
          </p:nvSpPr>
          <p:spPr bwMode="auto">
            <a:xfrm>
              <a:off x="88615" y="5474575"/>
              <a:ext cx="1339926" cy="2308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fr-FR" sz="900" b="1" dirty="0" smtClean="0">
                  <a:solidFill>
                    <a:srgbClr val="3366FF"/>
                  </a:solidFill>
                  <a:latin typeface="Arial" pitchFamily="27" charset="0"/>
                  <a:ea typeface="Arial" pitchFamily="27" charset="0"/>
                  <a:cs typeface="Arial" pitchFamily="27" charset="0"/>
                </a:rPr>
                <a:t>DAPI</a:t>
              </a:r>
              <a:r>
                <a:rPr lang="fr-FR" sz="900" b="1" dirty="0" smtClean="0">
                  <a:solidFill>
                    <a:srgbClr val="000000"/>
                  </a:solidFill>
                  <a:latin typeface="Arial" pitchFamily="27" charset="0"/>
                  <a:ea typeface="Arial" pitchFamily="27" charset="0"/>
                  <a:cs typeface="Arial" pitchFamily="27" charset="0"/>
                </a:rPr>
                <a:t> </a:t>
              </a:r>
              <a:r>
                <a:rPr lang="fr-FR" sz="900" b="1" dirty="0" err="1" smtClean="0">
                  <a:solidFill>
                    <a:srgbClr val="FF0000"/>
                  </a:solidFill>
                  <a:latin typeface="Arial" pitchFamily="27" charset="0"/>
                  <a:ea typeface="Arial" pitchFamily="27" charset="0"/>
                  <a:cs typeface="Arial" pitchFamily="27" charset="0"/>
                </a:rPr>
                <a:t>MyoD</a:t>
              </a:r>
              <a:r>
                <a:rPr lang="fr-FR" sz="900" b="1" dirty="0">
                  <a:solidFill>
                    <a:srgbClr val="FF0000"/>
                  </a:solidFill>
                  <a:latin typeface="Arial" pitchFamily="27" charset="0"/>
                  <a:ea typeface="Arial" pitchFamily="27" charset="0"/>
                  <a:cs typeface="Arial" pitchFamily="27" charset="0"/>
                </a:rPr>
                <a:t> </a:t>
              </a:r>
              <a:r>
                <a:rPr lang="fr-FR" sz="900" b="1" dirty="0" smtClean="0">
                  <a:solidFill>
                    <a:srgbClr val="00BB00"/>
                  </a:solidFill>
                  <a:latin typeface="Arial" pitchFamily="27" charset="0"/>
                  <a:ea typeface="Arial" pitchFamily="27" charset="0"/>
                  <a:cs typeface="Arial" pitchFamily="27" charset="0"/>
                </a:rPr>
                <a:t>Pitx2</a:t>
              </a:r>
              <a:endParaRPr lang="fr-FR" sz="900" b="1" dirty="0">
                <a:solidFill>
                  <a:srgbClr val="00BB00"/>
                </a:solidFill>
                <a:latin typeface="Arial" pitchFamily="27" charset="0"/>
                <a:ea typeface="Arial" pitchFamily="27" charset="0"/>
                <a:cs typeface="Arial" pitchFamily="27" charset="0"/>
              </a:endParaRPr>
            </a:p>
          </p:txBody>
        </p:sp>
      </p:grpSp>
      <p:grpSp>
        <p:nvGrpSpPr>
          <p:cNvPr id="580" name="Grouper 579"/>
          <p:cNvGrpSpPr/>
          <p:nvPr/>
        </p:nvGrpSpPr>
        <p:grpSpPr>
          <a:xfrm>
            <a:off x="5091361" y="8849584"/>
            <a:ext cx="819645" cy="73442"/>
            <a:chOff x="4885129" y="7278350"/>
            <a:chExt cx="819645" cy="73442"/>
          </a:xfrm>
        </p:grpSpPr>
        <p:cxnSp>
          <p:nvCxnSpPr>
            <p:cNvPr id="581" name="Connecteur droit 580"/>
            <p:cNvCxnSpPr/>
            <p:nvPr/>
          </p:nvCxnSpPr>
          <p:spPr>
            <a:xfrm>
              <a:off x="4885129" y="7278350"/>
              <a:ext cx="0" cy="72000"/>
            </a:xfrm>
            <a:prstGeom prst="line">
              <a:avLst/>
            </a:prstGeom>
            <a:ln w="12700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2" name="Connecteur droit 581"/>
            <p:cNvCxnSpPr/>
            <p:nvPr/>
          </p:nvCxnSpPr>
          <p:spPr>
            <a:xfrm>
              <a:off x="5704774" y="7279792"/>
              <a:ext cx="0" cy="72000"/>
            </a:xfrm>
            <a:prstGeom prst="line">
              <a:avLst/>
            </a:prstGeom>
            <a:ln w="12700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83" name="ZoneTexte 582"/>
          <p:cNvSpPr txBox="1"/>
          <p:nvPr/>
        </p:nvSpPr>
        <p:spPr>
          <a:xfrm>
            <a:off x="4350769" y="8826134"/>
            <a:ext cx="691215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900" i="1" dirty="0" smtClean="0">
                <a:latin typeface="Helvetica"/>
                <a:cs typeface="Helvetica"/>
              </a:rPr>
              <a:t>Pax3</a:t>
            </a:r>
            <a:r>
              <a:rPr lang="fr-FR" sz="900" i="1" baseline="30000" dirty="0" smtClean="0">
                <a:latin typeface="Helvetica"/>
                <a:cs typeface="Helvetica"/>
              </a:rPr>
              <a:t>GFP/+</a:t>
            </a:r>
            <a:endParaRPr lang="fr-FR" sz="900" i="1" baseline="30000" dirty="0">
              <a:latin typeface="Helvetica"/>
              <a:cs typeface="Helvetica"/>
            </a:endParaRPr>
          </a:p>
        </p:txBody>
      </p:sp>
      <p:sp>
        <p:nvSpPr>
          <p:cNvPr id="584" name="ZoneTexte 583"/>
          <p:cNvSpPr txBox="1"/>
          <p:nvPr/>
        </p:nvSpPr>
        <p:spPr>
          <a:xfrm>
            <a:off x="4706394" y="8826134"/>
            <a:ext cx="162545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800" i="1" dirty="0" smtClean="0">
                <a:latin typeface="Helvetica"/>
                <a:cs typeface="Helvetica"/>
              </a:rPr>
              <a:t>Pitx2</a:t>
            </a:r>
            <a:r>
              <a:rPr lang="fr-FR" sz="800" i="1" baseline="30000" dirty="0" smtClean="0">
                <a:latin typeface="Helvetica"/>
                <a:cs typeface="Helvetica"/>
              </a:rPr>
              <a:t>+/-</a:t>
            </a:r>
            <a:r>
              <a:rPr lang="fr-FR" sz="800" i="1" dirty="0" smtClean="0">
                <a:latin typeface="Helvetica"/>
                <a:cs typeface="Helvetica"/>
              </a:rPr>
              <a:t>:Pitx3</a:t>
            </a:r>
            <a:r>
              <a:rPr lang="fr-FR" sz="800" i="1" baseline="30000" dirty="0" smtClean="0">
                <a:latin typeface="Helvetica"/>
                <a:cs typeface="Helvetica"/>
              </a:rPr>
              <a:t>+/-</a:t>
            </a:r>
          </a:p>
          <a:p>
            <a:pPr algn="ctr"/>
            <a:r>
              <a:rPr lang="fr-FR" sz="800" i="1" dirty="0" smtClean="0">
                <a:latin typeface="Helvetica"/>
                <a:cs typeface="Helvetica"/>
              </a:rPr>
              <a:t>:Pax3</a:t>
            </a:r>
            <a:r>
              <a:rPr lang="fr-FR" sz="800" i="1" baseline="30000" dirty="0" smtClean="0">
                <a:latin typeface="Helvetica"/>
                <a:cs typeface="Helvetica"/>
              </a:rPr>
              <a:t>GFP/+</a:t>
            </a:r>
            <a:endParaRPr lang="fr-FR" sz="800" i="1" baseline="30000" dirty="0">
              <a:latin typeface="Helvetica"/>
              <a:cs typeface="Helvetica"/>
            </a:endParaRPr>
          </a:p>
        </p:txBody>
      </p:sp>
      <p:grpSp>
        <p:nvGrpSpPr>
          <p:cNvPr id="585" name="Grouper 584"/>
          <p:cNvGrpSpPr/>
          <p:nvPr/>
        </p:nvGrpSpPr>
        <p:grpSpPr>
          <a:xfrm>
            <a:off x="4072136" y="5367622"/>
            <a:ext cx="2724348" cy="2150543"/>
            <a:chOff x="4089070" y="5367622"/>
            <a:chExt cx="2724348" cy="2150543"/>
          </a:xfrm>
        </p:grpSpPr>
        <p:grpSp>
          <p:nvGrpSpPr>
            <p:cNvPr id="586" name="Grouper 585"/>
            <p:cNvGrpSpPr/>
            <p:nvPr/>
          </p:nvGrpSpPr>
          <p:grpSpPr>
            <a:xfrm>
              <a:off x="4238344" y="5367622"/>
              <a:ext cx="2575074" cy="2150543"/>
              <a:chOff x="4238344" y="5393023"/>
              <a:chExt cx="2575074" cy="2150543"/>
            </a:xfrm>
          </p:grpSpPr>
          <p:pic>
            <p:nvPicPr>
              <p:cNvPr id="590" name="Picture 1031" descr="1698B-1"/>
              <p:cNvPicPr>
                <a:picLocks noChangeAspect="1" noChangeArrowheads="1"/>
              </p:cNvPicPr>
              <p:nvPr/>
            </p:nvPicPr>
            <p:blipFill rotWithShape="1">
              <a:blip r:embed="rId32" cstate="screen">
                <a:extLst>
                  <a:ext uri="{BEBA8EAE-BF5A-486C-A8C5-ECC9F3942E4B}">
                    <a14:imgProps xmlns:a14="http://schemas.microsoft.com/office/drawing/2010/main">
                      <a14:imgLayer r:embed="rId33">
                        <a14:imgEffect>
                          <a14:brightnessContrast bright="40000" contrast="2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t="7005"/>
              <a:stretch/>
            </p:blipFill>
            <p:spPr bwMode="auto">
              <a:xfrm>
                <a:off x="5137298" y="5439449"/>
                <a:ext cx="827999" cy="66187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591" name="Picture 1032" descr="Hst1"/>
              <p:cNvPicPr>
                <a:picLocks noChangeAspect="1" noChangeArrowheads="1"/>
              </p:cNvPicPr>
              <p:nvPr/>
            </p:nvPicPr>
            <p:blipFill rotWithShape="1">
              <a:blip r:embed="rId34" cstate="screen">
                <a:extLst>
                  <a:ext uri="{BEBA8EAE-BF5A-486C-A8C5-ECC9F3942E4B}">
                    <a14:imgProps xmlns:a14="http://schemas.microsoft.com/office/drawing/2010/main">
                      <a14:imgLayer r:embed="rId35">
                        <a14:imgEffect>
                          <a14:brightnessContrast bright="40000" contrast="2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t="7006"/>
              <a:stretch/>
            </p:blipFill>
            <p:spPr bwMode="auto">
              <a:xfrm>
                <a:off x="4291940" y="5439449"/>
                <a:ext cx="827999" cy="66187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592" name="Picture 1033" descr="MyoD1"/>
              <p:cNvPicPr>
                <a:picLocks noChangeAspect="1" noChangeArrowheads="1"/>
              </p:cNvPicPr>
              <p:nvPr/>
            </p:nvPicPr>
            <p:blipFill rotWithShape="1">
              <a:blip r:embed="rId36" cstate="screen">
                <a:extLst>
                  <a:ext uri="{BEBA8EAE-BF5A-486C-A8C5-ECC9F3942E4B}">
                    <a14:imgProps xmlns:a14="http://schemas.microsoft.com/office/drawing/2010/main">
                      <a14:imgLayer r:embed="rId37">
                        <a14:imgEffect>
                          <a14:brightnessContrast bright="40000" contrast="2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t="7006"/>
              <a:stretch/>
            </p:blipFill>
            <p:spPr bwMode="auto">
              <a:xfrm>
                <a:off x="5984282" y="5439449"/>
                <a:ext cx="829136" cy="66187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593" name="Triangle isocèle 592"/>
              <p:cNvSpPr/>
              <p:nvPr/>
            </p:nvSpPr>
            <p:spPr>
              <a:xfrm>
                <a:off x="5312675" y="5698676"/>
                <a:ext cx="36000" cy="69850"/>
              </a:xfrm>
              <a:prstGeom prst="triangle">
                <a:avLst/>
              </a:prstGeom>
              <a:solidFill>
                <a:srgbClr val="FFFFFF"/>
              </a:solidFill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>
                  <a:latin typeface="Helvetica"/>
                  <a:cs typeface="Helvetica"/>
                </a:endParaRPr>
              </a:p>
            </p:txBody>
          </p:sp>
          <p:sp>
            <p:nvSpPr>
              <p:cNvPr id="594" name="Triangle isocèle 593"/>
              <p:cNvSpPr/>
              <p:nvPr/>
            </p:nvSpPr>
            <p:spPr>
              <a:xfrm>
                <a:off x="6139933" y="5692326"/>
                <a:ext cx="36000" cy="69850"/>
              </a:xfrm>
              <a:prstGeom prst="triangle">
                <a:avLst/>
              </a:prstGeom>
              <a:solidFill>
                <a:srgbClr val="FFFFFF"/>
              </a:solidFill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>
                  <a:latin typeface="Helvetica"/>
                  <a:cs typeface="Helvetica"/>
                </a:endParaRPr>
              </a:p>
            </p:txBody>
          </p:sp>
          <p:sp>
            <p:nvSpPr>
              <p:cNvPr id="595" name="Triangle isocèle 594"/>
              <p:cNvSpPr/>
              <p:nvPr/>
            </p:nvSpPr>
            <p:spPr>
              <a:xfrm>
                <a:off x="4460988" y="5698676"/>
                <a:ext cx="36000" cy="69850"/>
              </a:xfrm>
              <a:prstGeom prst="triangle">
                <a:avLst/>
              </a:prstGeom>
              <a:solidFill>
                <a:srgbClr val="FFFFFF"/>
              </a:solidFill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>
                  <a:latin typeface="Helvetica"/>
                  <a:cs typeface="Helvetica"/>
                </a:endParaRPr>
              </a:p>
            </p:txBody>
          </p:sp>
          <p:pic>
            <p:nvPicPr>
              <p:cNvPr id="596" name="Image 595" descr="1697B-7.tif"/>
              <p:cNvPicPr>
                <a:picLocks noChangeAspect="1"/>
              </p:cNvPicPr>
              <p:nvPr/>
            </p:nvPicPr>
            <p:blipFill rotWithShape="1">
              <a:blip r:embed="rId38" cstate="screen">
                <a:extLst>
                  <a:ext uri="{BEBA8EAE-BF5A-486C-A8C5-ECC9F3942E4B}">
                    <a14:imgProps xmlns:a14="http://schemas.microsoft.com/office/drawing/2010/main">
                      <a14:imgLayer r:embed="rId39">
                        <a14:imgEffect>
                          <a14:brightnessContrast bright="40000" contrast="2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t="1981" b="3323"/>
              <a:stretch/>
            </p:blipFill>
            <p:spPr>
              <a:xfrm flipH="1">
                <a:off x="5137296" y="6140210"/>
                <a:ext cx="825501" cy="677488"/>
              </a:xfrm>
              <a:prstGeom prst="rect">
                <a:avLst/>
              </a:prstGeom>
            </p:spPr>
          </p:pic>
          <p:sp>
            <p:nvSpPr>
              <p:cNvPr id="597" name="Triangle isocèle 596"/>
              <p:cNvSpPr/>
              <p:nvPr/>
            </p:nvSpPr>
            <p:spPr>
              <a:xfrm flipH="1">
                <a:off x="5651174" y="6471245"/>
                <a:ext cx="36000" cy="69850"/>
              </a:xfrm>
              <a:prstGeom prst="triangle">
                <a:avLst/>
              </a:prstGeom>
              <a:solidFill>
                <a:schemeClr val="tx1"/>
              </a:solidFill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>
                  <a:latin typeface="Helvetica"/>
                  <a:cs typeface="Helvetica"/>
                </a:endParaRPr>
              </a:p>
            </p:txBody>
          </p:sp>
          <p:sp>
            <p:nvSpPr>
              <p:cNvPr id="598" name="Triangle isocèle 597"/>
              <p:cNvSpPr/>
              <p:nvPr/>
            </p:nvSpPr>
            <p:spPr>
              <a:xfrm flipH="1">
                <a:off x="5825704" y="6614120"/>
                <a:ext cx="36000" cy="69850"/>
              </a:xfrm>
              <a:prstGeom prst="triangle">
                <a:avLst/>
              </a:prstGeom>
              <a:solidFill>
                <a:srgbClr val="FFFFFF"/>
              </a:solidFill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>
                  <a:latin typeface="Helvetica"/>
                  <a:cs typeface="Helvetica"/>
                </a:endParaRPr>
              </a:p>
            </p:txBody>
          </p:sp>
          <p:pic>
            <p:nvPicPr>
              <p:cNvPr id="599" name="Image 598" descr="MyoD-7.tif"/>
              <p:cNvPicPr>
                <a:picLocks noChangeAspect="1"/>
              </p:cNvPicPr>
              <p:nvPr/>
            </p:nvPicPr>
            <p:blipFill rotWithShape="1">
              <a:blip r:embed="rId40" cstate="screen">
                <a:extLst>
                  <a:ext uri="{BEBA8EAE-BF5A-486C-A8C5-ECC9F3942E4B}">
                    <a14:imgProps xmlns:a14="http://schemas.microsoft.com/office/drawing/2010/main">
                      <a14:imgLayer r:embed="rId41">
                        <a14:imgEffect>
                          <a14:brightnessContrast bright="40000" contrast="2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t="1980" b="3299"/>
              <a:stretch/>
            </p:blipFill>
            <p:spPr>
              <a:xfrm flipH="1">
                <a:off x="5984280" y="6140210"/>
                <a:ext cx="825501" cy="677666"/>
              </a:xfrm>
              <a:prstGeom prst="rect">
                <a:avLst/>
              </a:prstGeom>
            </p:spPr>
          </p:pic>
          <p:sp>
            <p:nvSpPr>
              <p:cNvPr id="600" name="Triangle isocèle 599"/>
              <p:cNvSpPr/>
              <p:nvPr/>
            </p:nvSpPr>
            <p:spPr>
              <a:xfrm flipH="1">
                <a:off x="6504825" y="6471245"/>
                <a:ext cx="36000" cy="69850"/>
              </a:xfrm>
              <a:prstGeom prst="triangle">
                <a:avLst/>
              </a:prstGeom>
              <a:solidFill>
                <a:schemeClr val="tx1"/>
              </a:solidFill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>
                  <a:latin typeface="Helvetica"/>
                  <a:cs typeface="Helvetica"/>
                </a:endParaRPr>
              </a:p>
            </p:txBody>
          </p:sp>
          <p:sp>
            <p:nvSpPr>
              <p:cNvPr id="601" name="Triangle isocèle 600"/>
              <p:cNvSpPr/>
              <p:nvPr/>
            </p:nvSpPr>
            <p:spPr>
              <a:xfrm flipH="1">
                <a:off x="6692414" y="6614120"/>
                <a:ext cx="36000" cy="69850"/>
              </a:xfrm>
              <a:prstGeom prst="triangle">
                <a:avLst/>
              </a:prstGeom>
              <a:solidFill>
                <a:srgbClr val="FFFFFF"/>
              </a:solidFill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>
                  <a:latin typeface="Helvetica"/>
                  <a:cs typeface="Helvetica"/>
                </a:endParaRPr>
              </a:p>
            </p:txBody>
          </p:sp>
          <p:pic>
            <p:nvPicPr>
              <p:cNvPr id="602" name="Image 601" descr="Hst-7.tif"/>
              <p:cNvPicPr>
                <a:picLocks noChangeAspect="1"/>
              </p:cNvPicPr>
              <p:nvPr/>
            </p:nvPicPr>
            <p:blipFill rotWithShape="1">
              <a:blip r:embed="rId42" cstate="screen">
                <a:extLst>
                  <a:ext uri="{BEBA8EAE-BF5A-486C-A8C5-ECC9F3942E4B}">
                    <a14:imgProps xmlns:a14="http://schemas.microsoft.com/office/drawing/2010/main">
                      <a14:imgLayer r:embed="rId43">
                        <a14:imgEffect>
                          <a14:brightnessContrast bright="40000" contrast="2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t="1981" b="3323"/>
              <a:stretch/>
            </p:blipFill>
            <p:spPr>
              <a:xfrm flipH="1">
                <a:off x="4291938" y="6140210"/>
                <a:ext cx="824817" cy="677488"/>
              </a:xfrm>
              <a:prstGeom prst="rect">
                <a:avLst/>
              </a:prstGeom>
            </p:spPr>
          </p:pic>
          <p:sp>
            <p:nvSpPr>
              <p:cNvPr id="603" name="Triangle isocèle 602"/>
              <p:cNvSpPr/>
              <p:nvPr/>
            </p:nvSpPr>
            <p:spPr>
              <a:xfrm flipH="1">
                <a:off x="4985991" y="6614120"/>
                <a:ext cx="36000" cy="69850"/>
              </a:xfrm>
              <a:prstGeom prst="triangle">
                <a:avLst/>
              </a:prstGeom>
              <a:solidFill>
                <a:srgbClr val="FFFFFF"/>
              </a:solidFill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>
                  <a:latin typeface="Helvetica"/>
                  <a:cs typeface="Helvetica"/>
                </a:endParaRPr>
              </a:p>
            </p:txBody>
          </p:sp>
          <p:sp>
            <p:nvSpPr>
              <p:cNvPr id="604" name="Triangle isocèle 603"/>
              <p:cNvSpPr/>
              <p:nvPr/>
            </p:nvSpPr>
            <p:spPr>
              <a:xfrm flipH="1">
                <a:off x="4815871" y="6471245"/>
                <a:ext cx="36000" cy="69850"/>
              </a:xfrm>
              <a:prstGeom prst="triangle">
                <a:avLst/>
              </a:prstGeom>
              <a:solidFill>
                <a:schemeClr val="tx1"/>
              </a:solidFill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>
                  <a:latin typeface="Helvetica"/>
                  <a:cs typeface="Helvetica"/>
                </a:endParaRPr>
              </a:p>
            </p:txBody>
          </p:sp>
          <p:pic>
            <p:nvPicPr>
              <p:cNvPr id="605" name="Picture 26" descr="Trop-15"/>
              <p:cNvPicPr>
                <a:picLocks noChangeAspect="1" noChangeArrowheads="1"/>
              </p:cNvPicPr>
              <p:nvPr/>
            </p:nvPicPr>
            <p:blipFill rotWithShape="1">
              <a:blip r:embed="rId44" cstate="screen">
                <a:extLst>
                  <a:ext uri="{BEBA8EAE-BF5A-486C-A8C5-ECC9F3942E4B}">
                    <a14:imgProps xmlns:a14="http://schemas.microsoft.com/office/drawing/2010/main">
                      <a14:imgLayer r:embed="rId45">
                        <a14:imgEffect>
                          <a14:brightnessContrast bright="40000" contrast="2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b="2615"/>
              <a:stretch/>
            </p:blipFill>
            <p:spPr bwMode="auto">
              <a:xfrm>
                <a:off x="5984282" y="6833960"/>
                <a:ext cx="827999" cy="70289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606" name="Picture 27" descr="Hst-15"/>
              <p:cNvPicPr>
                <a:picLocks noChangeAspect="1" noChangeArrowheads="1"/>
              </p:cNvPicPr>
              <p:nvPr/>
            </p:nvPicPr>
            <p:blipFill rotWithShape="1">
              <a:blip r:embed="rId46" cstate="screen">
                <a:extLst>
                  <a:ext uri="{BEBA8EAE-BF5A-486C-A8C5-ECC9F3942E4B}">
                    <a14:imgProps xmlns:a14="http://schemas.microsoft.com/office/drawing/2010/main">
                      <a14:imgLayer r:embed="rId47">
                        <a14:imgEffect>
                          <a14:brightnessContrast bright="40000" contrast="2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b="1685"/>
              <a:stretch/>
            </p:blipFill>
            <p:spPr bwMode="auto">
              <a:xfrm>
                <a:off x="4291940" y="6833961"/>
                <a:ext cx="827999" cy="70960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607" name="Picture 28" descr="1698B-15"/>
              <p:cNvPicPr>
                <a:picLocks noChangeAspect="1" noChangeArrowheads="1"/>
              </p:cNvPicPr>
              <p:nvPr/>
            </p:nvPicPr>
            <p:blipFill rotWithShape="1">
              <a:blip r:embed="rId48" cstate="screen">
                <a:extLst>
                  <a:ext uri="{BEBA8EAE-BF5A-486C-A8C5-ECC9F3942E4B}">
                    <a14:imgProps xmlns:a14="http://schemas.microsoft.com/office/drawing/2010/main">
                      <a14:imgLayer r:embed="rId49">
                        <a14:imgEffect>
                          <a14:brightnessContrast bright="40000" contrast="2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b="2615"/>
              <a:stretch/>
            </p:blipFill>
            <p:spPr bwMode="auto">
              <a:xfrm>
                <a:off x="5137298" y="6833959"/>
                <a:ext cx="827998" cy="7028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608" name="Triangle isocèle 607"/>
              <p:cNvSpPr/>
              <p:nvPr/>
            </p:nvSpPr>
            <p:spPr>
              <a:xfrm rot="16200000">
                <a:off x="5295543" y="7145816"/>
                <a:ext cx="36000" cy="69850"/>
              </a:xfrm>
              <a:prstGeom prst="triangle">
                <a:avLst/>
              </a:prstGeom>
              <a:solidFill>
                <a:srgbClr val="FFFFFF"/>
              </a:solidFill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>
                  <a:latin typeface="Helvetica"/>
                  <a:cs typeface="Helvetica"/>
                </a:endParaRPr>
              </a:p>
            </p:txBody>
          </p:sp>
          <p:sp>
            <p:nvSpPr>
              <p:cNvPr id="609" name="Triangle isocèle 608"/>
              <p:cNvSpPr/>
              <p:nvPr/>
            </p:nvSpPr>
            <p:spPr>
              <a:xfrm rot="16200000">
                <a:off x="6148201" y="7145816"/>
                <a:ext cx="36000" cy="69850"/>
              </a:xfrm>
              <a:prstGeom prst="triangle">
                <a:avLst/>
              </a:prstGeom>
              <a:solidFill>
                <a:srgbClr val="FFFFFF"/>
              </a:solidFill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>
                  <a:latin typeface="Helvetica"/>
                  <a:cs typeface="Helvetica"/>
                </a:endParaRPr>
              </a:p>
            </p:txBody>
          </p:sp>
          <p:sp>
            <p:nvSpPr>
              <p:cNvPr id="610" name="Triangle isocèle 609"/>
              <p:cNvSpPr/>
              <p:nvPr/>
            </p:nvSpPr>
            <p:spPr>
              <a:xfrm rot="16200000">
                <a:off x="4443856" y="7145816"/>
                <a:ext cx="36000" cy="69850"/>
              </a:xfrm>
              <a:prstGeom prst="triangle">
                <a:avLst/>
              </a:prstGeom>
              <a:solidFill>
                <a:srgbClr val="FFFFFF"/>
              </a:solidFill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>
                  <a:latin typeface="Helvetica"/>
                  <a:cs typeface="Helvetica"/>
                </a:endParaRPr>
              </a:p>
            </p:txBody>
          </p:sp>
          <p:sp>
            <p:nvSpPr>
              <p:cNvPr id="611" name="Text Box 20"/>
              <p:cNvSpPr txBox="1">
                <a:spLocks noChangeAspect="1" noChangeArrowheads="1"/>
              </p:cNvSpPr>
              <p:nvPr/>
            </p:nvSpPr>
            <p:spPr bwMode="auto">
              <a:xfrm>
                <a:off x="5068141" y="5393023"/>
                <a:ext cx="538611" cy="24622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9pPr>
              </a:lstStyle>
              <a:p>
                <a:pPr eaLnBrk="1" hangingPunct="1"/>
                <a:r>
                  <a:rPr lang="fr-FR" sz="1000" b="1" dirty="0">
                    <a:solidFill>
                      <a:srgbClr val="00BB00"/>
                    </a:solidFill>
                    <a:latin typeface="Helvetica"/>
                    <a:cs typeface="Helvetica"/>
                  </a:rPr>
                  <a:t>Pitx3</a:t>
                </a:r>
              </a:p>
            </p:txBody>
          </p:sp>
          <p:sp>
            <p:nvSpPr>
              <p:cNvPr id="612" name="Text Box 25"/>
              <p:cNvSpPr txBox="1">
                <a:spLocks noChangeAspect="1" noChangeArrowheads="1"/>
              </p:cNvSpPr>
              <p:nvPr/>
            </p:nvSpPr>
            <p:spPr bwMode="auto">
              <a:xfrm>
                <a:off x="4238344" y="5393023"/>
                <a:ext cx="506322" cy="24622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9pPr>
              </a:lstStyle>
              <a:p>
                <a:pPr eaLnBrk="1" hangingPunct="1"/>
                <a:r>
                  <a:rPr lang="fr-FR" sz="1000" b="1" dirty="0" err="1">
                    <a:solidFill>
                      <a:srgbClr val="3366FF"/>
                    </a:solidFill>
                    <a:latin typeface="Helvetica"/>
                    <a:cs typeface="Helvetica"/>
                  </a:rPr>
                  <a:t>DAPI</a:t>
                </a:r>
                <a:endParaRPr lang="fr-FR" sz="1000" b="1" dirty="0">
                  <a:solidFill>
                    <a:srgbClr val="3366FF"/>
                  </a:solidFill>
                  <a:latin typeface="Helvetica"/>
                  <a:cs typeface="Helvetica"/>
                </a:endParaRPr>
              </a:p>
            </p:txBody>
          </p:sp>
          <p:sp>
            <p:nvSpPr>
              <p:cNvPr id="613" name="Text Box 20"/>
              <p:cNvSpPr txBox="1">
                <a:spLocks noChangeAspect="1" noChangeArrowheads="1"/>
              </p:cNvSpPr>
              <p:nvPr/>
            </p:nvSpPr>
            <p:spPr bwMode="auto">
              <a:xfrm>
                <a:off x="5923496" y="5393023"/>
                <a:ext cx="645400" cy="24622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9pPr>
              </a:lstStyle>
              <a:p>
                <a:pPr eaLnBrk="1" hangingPunct="1"/>
                <a:r>
                  <a:rPr lang="fr-FR" sz="1000" b="1" dirty="0" err="1" smtClean="0">
                    <a:solidFill>
                      <a:srgbClr val="FF0000"/>
                    </a:solidFill>
                    <a:latin typeface="Helvetica"/>
                    <a:cs typeface="Helvetica"/>
                  </a:rPr>
                  <a:t>MyoD</a:t>
                </a:r>
                <a:endParaRPr lang="fr-FR" sz="1000" b="1" dirty="0">
                  <a:solidFill>
                    <a:srgbClr val="FF0000"/>
                  </a:solidFill>
                  <a:latin typeface="Helvetica"/>
                  <a:cs typeface="Helvetica"/>
                </a:endParaRPr>
              </a:p>
            </p:txBody>
          </p:sp>
          <p:sp>
            <p:nvSpPr>
              <p:cNvPr id="614" name="Text Box 20"/>
              <p:cNvSpPr txBox="1">
                <a:spLocks noChangeAspect="1" noChangeArrowheads="1"/>
              </p:cNvSpPr>
              <p:nvPr/>
            </p:nvSpPr>
            <p:spPr bwMode="auto">
              <a:xfrm>
                <a:off x="5068141" y="6099183"/>
                <a:ext cx="538611" cy="24622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9pPr>
              </a:lstStyle>
              <a:p>
                <a:pPr eaLnBrk="1" hangingPunct="1"/>
                <a:r>
                  <a:rPr lang="fr-FR" sz="1000" b="1" dirty="0">
                    <a:solidFill>
                      <a:srgbClr val="00BB00"/>
                    </a:solidFill>
                    <a:latin typeface="Helvetica"/>
                    <a:cs typeface="Helvetica"/>
                  </a:rPr>
                  <a:t>Pitx3</a:t>
                </a:r>
              </a:p>
            </p:txBody>
          </p:sp>
          <p:sp>
            <p:nvSpPr>
              <p:cNvPr id="615" name="Text Box 25"/>
              <p:cNvSpPr txBox="1">
                <a:spLocks noChangeAspect="1" noChangeArrowheads="1"/>
              </p:cNvSpPr>
              <p:nvPr/>
            </p:nvSpPr>
            <p:spPr bwMode="auto">
              <a:xfrm>
                <a:off x="4238344" y="6099183"/>
                <a:ext cx="506322" cy="24622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9pPr>
              </a:lstStyle>
              <a:p>
                <a:pPr eaLnBrk="1" hangingPunct="1"/>
                <a:r>
                  <a:rPr lang="fr-FR" sz="1000" b="1" dirty="0" err="1">
                    <a:solidFill>
                      <a:srgbClr val="3366FF"/>
                    </a:solidFill>
                    <a:latin typeface="Helvetica"/>
                    <a:cs typeface="Helvetica"/>
                  </a:rPr>
                  <a:t>DAPI</a:t>
                </a:r>
                <a:endParaRPr lang="fr-FR" sz="1000" b="1" dirty="0">
                  <a:solidFill>
                    <a:srgbClr val="3366FF"/>
                  </a:solidFill>
                  <a:latin typeface="Helvetica"/>
                  <a:cs typeface="Helvetica"/>
                </a:endParaRPr>
              </a:p>
            </p:txBody>
          </p:sp>
          <p:sp>
            <p:nvSpPr>
              <p:cNvPr id="616" name="Text Box 20"/>
              <p:cNvSpPr txBox="1">
                <a:spLocks noChangeAspect="1" noChangeArrowheads="1"/>
              </p:cNvSpPr>
              <p:nvPr/>
            </p:nvSpPr>
            <p:spPr bwMode="auto">
              <a:xfrm>
                <a:off x="5923496" y="6099183"/>
                <a:ext cx="831992" cy="24622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9pPr>
              </a:lstStyle>
              <a:p>
                <a:pPr eaLnBrk="1" hangingPunct="1"/>
                <a:r>
                  <a:rPr lang="fr-FR" sz="1000" b="1" dirty="0" err="1" smtClean="0">
                    <a:solidFill>
                      <a:srgbClr val="FF0000"/>
                    </a:solidFill>
                    <a:latin typeface="Helvetica"/>
                    <a:cs typeface="Helvetica"/>
                  </a:rPr>
                  <a:t>Myogenin</a:t>
                </a:r>
                <a:endParaRPr lang="fr-FR" sz="1000" b="1" dirty="0">
                  <a:solidFill>
                    <a:srgbClr val="FF0000"/>
                  </a:solidFill>
                  <a:latin typeface="Helvetica"/>
                  <a:cs typeface="Helvetica"/>
                </a:endParaRPr>
              </a:p>
            </p:txBody>
          </p:sp>
          <p:sp>
            <p:nvSpPr>
              <p:cNvPr id="617" name="Text Box 20"/>
              <p:cNvSpPr txBox="1">
                <a:spLocks noChangeAspect="1" noChangeArrowheads="1"/>
              </p:cNvSpPr>
              <p:nvPr/>
            </p:nvSpPr>
            <p:spPr bwMode="auto">
              <a:xfrm>
                <a:off x="5068141" y="6806234"/>
                <a:ext cx="538611" cy="24622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9pPr>
              </a:lstStyle>
              <a:p>
                <a:pPr eaLnBrk="1" hangingPunct="1"/>
                <a:r>
                  <a:rPr lang="fr-FR" sz="1000" b="1" dirty="0">
                    <a:solidFill>
                      <a:srgbClr val="00BB00"/>
                    </a:solidFill>
                    <a:latin typeface="Helvetica"/>
                    <a:cs typeface="Helvetica"/>
                  </a:rPr>
                  <a:t>Pitx3</a:t>
                </a:r>
              </a:p>
            </p:txBody>
          </p:sp>
          <p:sp>
            <p:nvSpPr>
              <p:cNvPr id="618" name="Text Box 25"/>
              <p:cNvSpPr txBox="1">
                <a:spLocks noChangeAspect="1" noChangeArrowheads="1"/>
              </p:cNvSpPr>
              <p:nvPr/>
            </p:nvSpPr>
            <p:spPr bwMode="auto">
              <a:xfrm>
                <a:off x="4238344" y="6806234"/>
                <a:ext cx="506322" cy="24622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9pPr>
              </a:lstStyle>
              <a:p>
                <a:pPr eaLnBrk="1" hangingPunct="1"/>
                <a:r>
                  <a:rPr lang="fr-FR" sz="1000" b="1" dirty="0" err="1">
                    <a:solidFill>
                      <a:srgbClr val="3366FF"/>
                    </a:solidFill>
                    <a:latin typeface="Helvetica"/>
                    <a:cs typeface="Helvetica"/>
                  </a:rPr>
                  <a:t>DAPI</a:t>
                </a:r>
                <a:endParaRPr lang="fr-FR" sz="1000" b="1" dirty="0">
                  <a:solidFill>
                    <a:srgbClr val="3366FF"/>
                  </a:solidFill>
                  <a:latin typeface="Helvetica"/>
                  <a:cs typeface="Helvetica"/>
                </a:endParaRPr>
              </a:p>
            </p:txBody>
          </p:sp>
          <p:sp>
            <p:nvSpPr>
              <p:cNvPr id="619" name="Text Box 20"/>
              <p:cNvSpPr txBox="1">
                <a:spLocks noChangeAspect="1" noChangeArrowheads="1"/>
              </p:cNvSpPr>
              <p:nvPr/>
            </p:nvSpPr>
            <p:spPr bwMode="auto">
              <a:xfrm>
                <a:off x="5923496" y="6806234"/>
                <a:ext cx="647037" cy="24622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9pPr>
              </a:lstStyle>
              <a:p>
                <a:pPr eaLnBrk="1" hangingPunct="1"/>
                <a:r>
                  <a:rPr lang="fr-FR" sz="1000" b="1" dirty="0" err="1" smtClean="0">
                    <a:solidFill>
                      <a:srgbClr val="FF0000"/>
                    </a:solidFill>
                    <a:latin typeface="Helvetica"/>
                    <a:cs typeface="Helvetica"/>
                  </a:rPr>
                  <a:t>TnT</a:t>
                </a:r>
                <a:endParaRPr lang="fr-FR" sz="1000" b="1" dirty="0">
                  <a:solidFill>
                    <a:srgbClr val="FF0000"/>
                  </a:solidFill>
                  <a:latin typeface="Helvetica"/>
                  <a:cs typeface="Helvetica"/>
                </a:endParaRPr>
              </a:p>
            </p:txBody>
          </p:sp>
          <p:grpSp>
            <p:nvGrpSpPr>
              <p:cNvPr id="620" name="Grouper 619"/>
              <p:cNvGrpSpPr/>
              <p:nvPr/>
            </p:nvGrpSpPr>
            <p:grpSpPr>
              <a:xfrm>
                <a:off x="4941151" y="6055632"/>
                <a:ext cx="1855552" cy="1449916"/>
                <a:chOff x="1015319" y="6729293"/>
                <a:chExt cx="1855552" cy="1449916"/>
              </a:xfrm>
            </p:grpSpPr>
            <p:cxnSp>
              <p:nvCxnSpPr>
                <p:cNvPr id="621" name="Connecteur droit 620"/>
                <p:cNvCxnSpPr/>
                <p:nvPr/>
              </p:nvCxnSpPr>
              <p:spPr>
                <a:xfrm>
                  <a:off x="1015319" y="6729293"/>
                  <a:ext cx="144000" cy="0"/>
                </a:xfrm>
                <a:prstGeom prst="line">
                  <a:avLst/>
                </a:prstGeom>
                <a:ln w="12700" cmpd="sng">
                  <a:solidFill>
                    <a:schemeClr val="bg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22" name="Connecteur droit 621"/>
                <p:cNvCxnSpPr/>
                <p:nvPr/>
              </p:nvCxnSpPr>
              <p:spPr>
                <a:xfrm>
                  <a:off x="1015319" y="7442609"/>
                  <a:ext cx="144000" cy="0"/>
                </a:xfrm>
                <a:prstGeom prst="line">
                  <a:avLst/>
                </a:prstGeom>
                <a:ln w="12700" cmpd="sng">
                  <a:solidFill>
                    <a:schemeClr val="bg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23" name="Connecteur droit 622"/>
                <p:cNvCxnSpPr/>
                <p:nvPr/>
              </p:nvCxnSpPr>
              <p:spPr>
                <a:xfrm>
                  <a:off x="1015319" y="8179209"/>
                  <a:ext cx="144000" cy="0"/>
                </a:xfrm>
                <a:prstGeom prst="line">
                  <a:avLst/>
                </a:prstGeom>
                <a:ln w="12700" cmpd="sng">
                  <a:solidFill>
                    <a:schemeClr val="bg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24" name="Connecteur droit 623"/>
                <p:cNvCxnSpPr/>
                <p:nvPr/>
              </p:nvCxnSpPr>
              <p:spPr>
                <a:xfrm>
                  <a:off x="1855890" y="6729293"/>
                  <a:ext cx="144000" cy="0"/>
                </a:xfrm>
                <a:prstGeom prst="line">
                  <a:avLst/>
                </a:prstGeom>
                <a:ln w="12700" cmpd="sng">
                  <a:solidFill>
                    <a:schemeClr val="bg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25" name="Connecteur droit 624"/>
                <p:cNvCxnSpPr/>
                <p:nvPr/>
              </p:nvCxnSpPr>
              <p:spPr>
                <a:xfrm>
                  <a:off x="1855890" y="7442609"/>
                  <a:ext cx="144000" cy="0"/>
                </a:xfrm>
                <a:prstGeom prst="line">
                  <a:avLst/>
                </a:prstGeom>
                <a:ln w="12700" cmpd="sng">
                  <a:solidFill>
                    <a:schemeClr val="bg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26" name="Connecteur droit 625"/>
                <p:cNvCxnSpPr/>
                <p:nvPr/>
              </p:nvCxnSpPr>
              <p:spPr>
                <a:xfrm>
                  <a:off x="1855890" y="8179209"/>
                  <a:ext cx="144000" cy="0"/>
                </a:xfrm>
                <a:prstGeom prst="line">
                  <a:avLst/>
                </a:prstGeom>
                <a:ln w="12700" cmpd="sng">
                  <a:solidFill>
                    <a:schemeClr val="bg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27" name="Connecteur droit 626"/>
                <p:cNvCxnSpPr/>
                <p:nvPr/>
              </p:nvCxnSpPr>
              <p:spPr>
                <a:xfrm>
                  <a:off x="2726871" y="6729293"/>
                  <a:ext cx="144000" cy="0"/>
                </a:xfrm>
                <a:prstGeom prst="line">
                  <a:avLst/>
                </a:prstGeom>
                <a:ln w="12700" cmpd="sng">
                  <a:solidFill>
                    <a:schemeClr val="bg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28" name="Connecteur droit 627"/>
                <p:cNvCxnSpPr/>
                <p:nvPr/>
              </p:nvCxnSpPr>
              <p:spPr>
                <a:xfrm>
                  <a:off x="2726871" y="7442609"/>
                  <a:ext cx="144000" cy="0"/>
                </a:xfrm>
                <a:prstGeom prst="line">
                  <a:avLst/>
                </a:prstGeom>
                <a:ln w="12700" cmpd="sng">
                  <a:solidFill>
                    <a:schemeClr val="bg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29" name="Connecteur droit 628"/>
                <p:cNvCxnSpPr/>
                <p:nvPr/>
              </p:nvCxnSpPr>
              <p:spPr>
                <a:xfrm>
                  <a:off x="2726871" y="8179209"/>
                  <a:ext cx="144000" cy="0"/>
                </a:xfrm>
                <a:prstGeom prst="line">
                  <a:avLst/>
                </a:prstGeom>
                <a:ln w="12700" cmpd="sng">
                  <a:solidFill>
                    <a:schemeClr val="bg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587" name="Text Box 59"/>
            <p:cNvSpPr txBox="1">
              <a:spLocks noChangeArrowheads="1"/>
            </p:cNvSpPr>
            <p:nvPr/>
          </p:nvSpPr>
          <p:spPr bwMode="auto">
            <a:xfrm rot="16200000">
              <a:off x="3887341" y="5603741"/>
              <a:ext cx="666618" cy="24622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anchor="ctr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2pPr>
              <a:lvl3pPr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3pPr>
              <a:lvl4pPr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4pPr>
              <a:lvl5pPr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9pPr>
            </a:lstStyle>
            <a:p>
              <a:pPr algn="ctr" fontAlgn="auto">
                <a:spcBef>
                  <a:spcPct val="50000"/>
                </a:spcBef>
                <a:spcAft>
                  <a:spcPts val="0"/>
                </a:spcAft>
                <a:defRPr/>
              </a:pPr>
              <a:r>
                <a:rPr lang="fr-FR" sz="1000" dirty="0" smtClean="0">
                  <a:latin typeface="Helvetica"/>
                  <a:cs typeface="Helvetica"/>
                </a:rPr>
                <a:t>D2</a:t>
              </a:r>
            </a:p>
          </p:txBody>
        </p:sp>
        <p:sp>
          <p:nvSpPr>
            <p:cNvPr id="588" name="Text Box 59"/>
            <p:cNvSpPr txBox="1">
              <a:spLocks noChangeArrowheads="1"/>
            </p:cNvSpPr>
            <p:nvPr/>
          </p:nvSpPr>
          <p:spPr bwMode="auto">
            <a:xfrm rot="5400000" flipV="1">
              <a:off x="3835586" y="6329349"/>
              <a:ext cx="753192" cy="24622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anchor="ctr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2pPr>
              <a:lvl3pPr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3pPr>
              <a:lvl4pPr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4pPr>
              <a:lvl5pPr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9pPr>
            </a:lstStyle>
            <a:p>
              <a:pPr algn="ctr" fontAlgn="auto">
                <a:spcBef>
                  <a:spcPct val="50000"/>
                </a:spcBef>
                <a:spcAft>
                  <a:spcPts val="0"/>
                </a:spcAft>
                <a:defRPr/>
              </a:pPr>
              <a:r>
                <a:rPr lang="fr-FR" sz="1000" dirty="0" smtClean="0">
                  <a:latin typeface="Helvetica"/>
                  <a:cs typeface="Helvetica"/>
                </a:rPr>
                <a:t>D4</a:t>
              </a:r>
            </a:p>
          </p:txBody>
        </p:sp>
        <p:sp>
          <p:nvSpPr>
            <p:cNvPr id="589" name="Text Box 59"/>
            <p:cNvSpPr txBox="1">
              <a:spLocks noChangeArrowheads="1"/>
            </p:cNvSpPr>
            <p:nvPr/>
          </p:nvSpPr>
          <p:spPr bwMode="auto">
            <a:xfrm rot="16200000">
              <a:off x="3844053" y="7015027"/>
              <a:ext cx="753192" cy="24622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anchor="ctr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2pPr>
              <a:lvl3pPr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3pPr>
              <a:lvl4pPr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4pPr>
              <a:lvl5pPr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9pPr>
            </a:lstStyle>
            <a:p>
              <a:pPr algn="ctr" fontAlgn="auto">
                <a:spcBef>
                  <a:spcPct val="50000"/>
                </a:spcBef>
                <a:spcAft>
                  <a:spcPts val="0"/>
                </a:spcAft>
                <a:defRPr/>
              </a:pPr>
              <a:r>
                <a:rPr lang="fr-FR" sz="1000" dirty="0" smtClean="0">
                  <a:latin typeface="Helvetica"/>
                  <a:cs typeface="Helvetica"/>
                </a:rPr>
                <a:t>D5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952978228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250</Words>
  <Application>Microsoft Macintosh PowerPoint</Application>
  <PresentationFormat>Présentation à l'écran (4:3)</PresentationFormat>
  <Paragraphs>156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2" baseType="lpstr">
      <vt:lpstr>Thème Office</vt:lpstr>
      <vt:lpstr>Présentation PowerPoint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subject/>
  <dc:creator>Aurore L'honoré</dc:creator>
  <cp:keywords/>
  <dc:description/>
  <cp:lastModifiedBy>Aurore L'honoré</cp:lastModifiedBy>
  <cp:revision>1</cp:revision>
  <dcterms:created xsi:type="dcterms:W3CDTF">2018-07-18T12:50:04Z</dcterms:created>
  <dcterms:modified xsi:type="dcterms:W3CDTF">2018-07-18T12:50:37Z</dcterms:modified>
  <cp:category/>
</cp:coreProperties>
</file>