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-1584" y="-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3386C6-FEEA-8F4C-97F2-5771B794DCFC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F5338-3EE1-A445-A9F0-18D5B5FFB5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190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ED8B6-6552-5847-881E-36CDF143F9D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0460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8304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925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2678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6452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40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630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0103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2364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239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1312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D4AD2-9565-E447-930C-1C954EBEE5DF}" type="datetimeFigureOut">
              <a:rPr lang="fr-FR" smtClean="0"/>
              <a:t>18/07/18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D1900-57EB-934D-A758-FE123ABED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831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jpeg"/><Relationship Id="rId20" Type="http://schemas.microsoft.com/office/2007/relationships/hdphoto" Target="../media/hdphoto8.wdp"/><Relationship Id="rId21" Type="http://schemas.openxmlformats.org/officeDocument/2006/relationships/image" Target="../media/image11.jpeg"/><Relationship Id="rId22" Type="http://schemas.openxmlformats.org/officeDocument/2006/relationships/image" Target="../media/image12.jpeg"/><Relationship Id="rId23" Type="http://schemas.openxmlformats.org/officeDocument/2006/relationships/image" Target="../media/image13.tiff"/><Relationship Id="rId24" Type="http://schemas.openxmlformats.org/officeDocument/2006/relationships/image" Target="../media/image14.jpeg"/><Relationship Id="rId25" Type="http://schemas.microsoft.com/office/2007/relationships/hdphoto" Target="../media/hdphoto9.wdp"/><Relationship Id="rId26" Type="http://schemas.openxmlformats.org/officeDocument/2006/relationships/image" Target="../media/image15.emf"/><Relationship Id="rId27" Type="http://schemas.openxmlformats.org/officeDocument/2006/relationships/image" Target="../media/image16.emf"/><Relationship Id="rId10" Type="http://schemas.microsoft.com/office/2007/relationships/hdphoto" Target="../media/hdphoto3.wdp"/><Relationship Id="rId11" Type="http://schemas.openxmlformats.org/officeDocument/2006/relationships/image" Target="../media/image6.jpeg"/><Relationship Id="rId12" Type="http://schemas.microsoft.com/office/2007/relationships/hdphoto" Target="../media/hdphoto4.wdp"/><Relationship Id="rId13" Type="http://schemas.openxmlformats.org/officeDocument/2006/relationships/image" Target="../media/image7.png"/><Relationship Id="rId14" Type="http://schemas.microsoft.com/office/2007/relationships/hdphoto" Target="../media/hdphoto5.wdp"/><Relationship Id="rId15" Type="http://schemas.openxmlformats.org/officeDocument/2006/relationships/image" Target="../media/image8.jpeg"/><Relationship Id="rId16" Type="http://schemas.microsoft.com/office/2007/relationships/hdphoto" Target="../media/hdphoto6.wdp"/><Relationship Id="rId17" Type="http://schemas.openxmlformats.org/officeDocument/2006/relationships/image" Target="../media/image9.png"/><Relationship Id="rId18" Type="http://schemas.microsoft.com/office/2007/relationships/hdphoto" Target="../media/hdphoto7.wdp"/><Relationship Id="rId19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5" Type="http://schemas.openxmlformats.org/officeDocument/2006/relationships/image" Target="../media/image3.png"/><Relationship Id="rId6" Type="http://schemas.microsoft.com/office/2007/relationships/hdphoto" Target="../media/hdphoto1.wdp"/><Relationship Id="rId7" Type="http://schemas.openxmlformats.org/officeDocument/2006/relationships/image" Target="../media/image4.png"/><Relationship Id="rId8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ZoneTexte 10"/>
          <p:cNvSpPr txBox="1">
            <a:spLocks noChangeArrowheads="1"/>
          </p:cNvSpPr>
          <p:nvPr/>
        </p:nvSpPr>
        <p:spPr bwMode="auto">
          <a:xfrm rot="16200000">
            <a:off x="2722159" y="1125489"/>
            <a:ext cx="20251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000" dirty="0" err="1">
                <a:latin typeface="Helvetica"/>
                <a:cs typeface="Helvetica"/>
              </a:rPr>
              <a:t>Mean</a:t>
            </a:r>
            <a:r>
              <a:rPr lang="fr-FR" sz="1000" dirty="0">
                <a:latin typeface="Helvetica"/>
                <a:cs typeface="Helvetica"/>
              </a:rPr>
              <a:t> </a:t>
            </a:r>
            <a:r>
              <a:rPr lang="fr-FR" sz="1000" dirty="0" err="1">
                <a:latin typeface="Helvetica"/>
                <a:cs typeface="Helvetica"/>
              </a:rPr>
              <a:t>myofiber</a:t>
            </a:r>
            <a:r>
              <a:rPr lang="fr-FR" sz="1000" dirty="0">
                <a:latin typeface="Helvetica"/>
                <a:cs typeface="Helvetica"/>
              </a:rPr>
              <a:t> CSA (</a:t>
            </a:r>
            <a:r>
              <a:rPr lang="fr-FR" sz="1000" dirty="0" smtClean="0">
                <a:latin typeface="Symbol" charset="2"/>
                <a:cs typeface="Symbol" charset="2"/>
              </a:rPr>
              <a:t>m</a:t>
            </a:r>
            <a:r>
              <a:rPr lang="fr-FR" sz="1000" dirty="0" smtClean="0">
                <a:latin typeface="Helvetica"/>
                <a:cs typeface="Helvetica"/>
              </a:rPr>
              <a:t>M</a:t>
            </a:r>
            <a:r>
              <a:rPr lang="fr-FR" sz="1000" baseline="30000" dirty="0" smtClean="0">
                <a:latin typeface="Helvetica"/>
                <a:cs typeface="Helvetica"/>
              </a:rPr>
              <a:t>2</a:t>
            </a:r>
            <a:r>
              <a:rPr lang="fr-FR" sz="1000" dirty="0" smtClean="0">
                <a:latin typeface="Helvetica"/>
                <a:cs typeface="Helvetica"/>
              </a:rPr>
              <a:t>)</a:t>
            </a:r>
            <a:endParaRPr lang="fr-FR" sz="1000" dirty="0">
              <a:latin typeface="Helvetica"/>
              <a:cs typeface="Helvetica"/>
            </a:endParaRPr>
          </a:p>
        </p:txBody>
      </p:sp>
      <p:sp>
        <p:nvSpPr>
          <p:cNvPr id="487" name="ZoneTexte 486"/>
          <p:cNvSpPr txBox="1"/>
          <p:nvPr/>
        </p:nvSpPr>
        <p:spPr>
          <a:xfrm>
            <a:off x="3413136" y="304255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/>
                <a:cs typeface="Arial"/>
              </a:rPr>
              <a:t>C</a:t>
            </a:r>
            <a:endParaRPr lang="fr-FR" sz="1400" b="1" dirty="0">
              <a:latin typeface="Arial"/>
              <a:cs typeface="Arial"/>
            </a:endParaRPr>
          </a:p>
        </p:txBody>
      </p:sp>
      <p:pic>
        <p:nvPicPr>
          <p:cNvPr id="488" name="Image 48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672" b="49918"/>
          <a:stretch/>
        </p:blipFill>
        <p:spPr>
          <a:xfrm>
            <a:off x="3857854" y="731889"/>
            <a:ext cx="1270000" cy="1577517"/>
          </a:xfrm>
          <a:prstGeom prst="rect">
            <a:avLst/>
          </a:prstGeom>
        </p:spPr>
      </p:pic>
      <p:sp>
        <p:nvSpPr>
          <p:cNvPr id="489" name="ZoneTexte 488"/>
          <p:cNvSpPr txBox="1"/>
          <p:nvPr/>
        </p:nvSpPr>
        <p:spPr>
          <a:xfrm>
            <a:off x="4529273" y="1501598"/>
            <a:ext cx="344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**</a:t>
            </a:r>
            <a:endParaRPr lang="fr-FR" sz="1600" dirty="0">
              <a:latin typeface="Helvetica"/>
              <a:cs typeface="Helvetica"/>
            </a:endParaRPr>
          </a:p>
        </p:txBody>
      </p:sp>
      <p:grpSp>
        <p:nvGrpSpPr>
          <p:cNvPr id="490" name="Grouper 489"/>
          <p:cNvGrpSpPr/>
          <p:nvPr/>
        </p:nvGrpSpPr>
        <p:grpSpPr>
          <a:xfrm>
            <a:off x="4253697" y="355318"/>
            <a:ext cx="874157" cy="384696"/>
            <a:chOff x="4019367" y="2300458"/>
            <a:chExt cx="874157" cy="384696"/>
          </a:xfrm>
        </p:grpSpPr>
        <p:sp>
          <p:nvSpPr>
            <p:cNvPr id="491" name="Rectangle 490"/>
            <p:cNvSpPr>
              <a:spLocks noChangeAspect="1"/>
            </p:cNvSpPr>
            <p:nvPr/>
          </p:nvSpPr>
          <p:spPr bwMode="auto">
            <a:xfrm>
              <a:off x="4019367" y="2388131"/>
              <a:ext cx="76200" cy="777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r-FR" sz="1000">
                <a:latin typeface="Helvetica"/>
                <a:ea typeface="ＭＳ Ｐゴシック" pitchFamily="-110" charset="-128"/>
                <a:cs typeface="Helvetica"/>
              </a:endParaRPr>
            </a:p>
          </p:txBody>
        </p:sp>
        <p:sp>
          <p:nvSpPr>
            <p:cNvPr id="492" name="ZoneTexte 133"/>
            <p:cNvSpPr txBox="1">
              <a:spLocks noChangeArrowheads="1"/>
            </p:cNvSpPr>
            <p:nvPr/>
          </p:nvSpPr>
          <p:spPr bwMode="auto">
            <a:xfrm>
              <a:off x="4042080" y="2300458"/>
              <a:ext cx="85144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fr-CA" sz="1000" i="1" dirty="0" smtClean="0">
                  <a:latin typeface="Helvetica"/>
                  <a:cs typeface="Helvetica"/>
                </a:rPr>
                <a:t>Pitx3</a:t>
              </a:r>
              <a:r>
                <a:rPr lang="fr-CA" sz="1000" i="1" baseline="30000" dirty="0">
                  <a:latin typeface="Helvetica"/>
                  <a:cs typeface="Helvetica"/>
                  <a:sym typeface="Symbol" charset="0"/>
                </a:rPr>
                <a:t>+</a:t>
              </a:r>
              <a:r>
                <a:rPr lang="fr-CA" sz="1000" i="1" baseline="30000" dirty="0" smtClean="0">
                  <a:latin typeface="Helvetica"/>
                  <a:cs typeface="Helvetica"/>
                </a:rPr>
                <a:t>/- </a:t>
              </a:r>
              <a:r>
                <a:rPr lang="fr-CA" sz="1000" dirty="0" smtClean="0">
                  <a:latin typeface="Helvetica"/>
                  <a:cs typeface="Helvetica"/>
                </a:rPr>
                <a:t>P15</a:t>
              </a:r>
              <a:endParaRPr lang="fr-CA" sz="1000" i="1" dirty="0">
                <a:latin typeface="Helvetica"/>
                <a:cs typeface="Helvetica"/>
              </a:endParaRPr>
            </a:p>
          </p:txBody>
        </p:sp>
        <p:sp>
          <p:nvSpPr>
            <p:cNvPr id="493" name="Rectangle 492"/>
            <p:cNvSpPr>
              <a:spLocks noChangeAspect="1"/>
            </p:cNvSpPr>
            <p:nvPr/>
          </p:nvSpPr>
          <p:spPr bwMode="auto">
            <a:xfrm>
              <a:off x="4019367" y="2534098"/>
              <a:ext cx="76200" cy="7620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r-FR" sz="1000">
                <a:latin typeface="Helvetica"/>
                <a:ea typeface="ＭＳ Ｐゴシック" pitchFamily="-110" charset="-128"/>
                <a:cs typeface="Helvetica"/>
              </a:endParaRPr>
            </a:p>
          </p:txBody>
        </p:sp>
        <p:sp>
          <p:nvSpPr>
            <p:cNvPr id="494" name="ZoneTexte 493"/>
            <p:cNvSpPr txBox="1">
              <a:spLocks noChangeArrowheads="1"/>
            </p:cNvSpPr>
            <p:nvPr/>
          </p:nvSpPr>
          <p:spPr bwMode="auto">
            <a:xfrm>
              <a:off x="4030628" y="2438933"/>
              <a:ext cx="85374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fr-CA" sz="1000" i="1" dirty="0" smtClean="0">
                  <a:latin typeface="Helvetica"/>
                  <a:cs typeface="Helvetica"/>
                </a:rPr>
                <a:t>Pitx3</a:t>
              </a:r>
              <a:r>
                <a:rPr lang="fr-CA" sz="1000" i="1" baseline="30000" dirty="0" smtClean="0">
                  <a:latin typeface="Helvetica"/>
                  <a:cs typeface="Helvetica"/>
                  <a:sym typeface="Symbol" charset="0"/>
                </a:rPr>
                <a:t>-</a:t>
              </a:r>
              <a:r>
                <a:rPr lang="fr-CA" sz="1000" i="1" baseline="30000" dirty="0">
                  <a:latin typeface="Helvetica"/>
                  <a:cs typeface="Helvetica"/>
                </a:rPr>
                <a:t>/</a:t>
              </a:r>
              <a:r>
                <a:rPr lang="fr-CA" sz="1000" i="1" baseline="30000" dirty="0" smtClean="0">
                  <a:latin typeface="Helvetica"/>
                  <a:cs typeface="Helvetica"/>
                </a:rPr>
                <a:t>-  </a:t>
              </a:r>
              <a:r>
                <a:rPr lang="fr-CA" sz="1000" dirty="0" smtClean="0">
                  <a:latin typeface="Helvetica"/>
                  <a:cs typeface="Helvetica"/>
                </a:rPr>
                <a:t>P15</a:t>
              </a:r>
              <a:endParaRPr lang="fr-CA" sz="1000" i="1" dirty="0">
                <a:latin typeface="Helvetica"/>
                <a:cs typeface="Helvetica"/>
              </a:endParaRPr>
            </a:p>
          </p:txBody>
        </p:sp>
      </p:grpSp>
      <p:sp>
        <p:nvSpPr>
          <p:cNvPr id="495" name="ZoneTexte 494"/>
          <p:cNvSpPr txBox="1"/>
          <p:nvPr/>
        </p:nvSpPr>
        <p:spPr>
          <a:xfrm>
            <a:off x="829548" y="2357003"/>
            <a:ext cx="8260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Helvetica"/>
                <a:cs typeface="Helvetica"/>
              </a:rPr>
              <a:t>Age (</a:t>
            </a:r>
            <a:r>
              <a:rPr lang="fr-FR" sz="1000" dirty="0" err="1" smtClean="0">
                <a:latin typeface="Helvetica"/>
                <a:cs typeface="Helvetica"/>
              </a:rPr>
              <a:t>Days</a:t>
            </a:r>
            <a:r>
              <a:rPr lang="fr-FR" sz="1000" dirty="0" smtClean="0">
                <a:latin typeface="Helvetica"/>
                <a:cs typeface="Helvetica"/>
              </a:rPr>
              <a:t>)</a:t>
            </a:r>
            <a:endParaRPr lang="fr-FR" sz="1000" dirty="0">
              <a:latin typeface="Helvetica"/>
              <a:cs typeface="Helvetica"/>
            </a:endParaRPr>
          </a:p>
        </p:txBody>
      </p:sp>
      <p:sp>
        <p:nvSpPr>
          <p:cNvPr id="496" name="ZoneTexte 495"/>
          <p:cNvSpPr txBox="1"/>
          <p:nvPr/>
        </p:nvSpPr>
        <p:spPr>
          <a:xfrm rot="16200000">
            <a:off x="-115644" y="1242092"/>
            <a:ext cx="71497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err="1" smtClean="0">
                <a:latin typeface="Helvetica"/>
                <a:cs typeface="Helvetica"/>
              </a:rPr>
              <a:t>Weight</a:t>
            </a:r>
            <a:r>
              <a:rPr lang="fr-FR" sz="900" dirty="0" smtClean="0">
                <a:latin typeface="Helvetica"/>
                <a:cs typeface="Helvetica"/>
              </a:rPr>
              <a:t> (g)</a:t>
            </a:r>
            <a:endParaRPr lang="fr-FR" sz="900" dirty="0">
              <a:latin typeface="Helvetica"/>
              <a:cs typeface="Helvetica"/>
            </a:endParaRPr>
          </a:p>
        </p:txBody>
      </p:sp>
      <p:sp>
        <p:nvSpPr>
          <p:cNvPr id="497" name="ZoneTexte 496"/>
          <p:cNvSpPr txBox="1"/>
          <p:nvPr/>
        </p:nvSpPr>
        <p:spPr>
          <a:xfrm>
            <a:off x="-17592" y="343267"/>
            <a:ext cx="307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/>
                <a:cs typeface="Arial"/>
              </a:rPr>
              <a:t>A</a:t>
            </a:r>
            <a:endParaRPr lang="fr-FR" sz="1400" b="1" dirty="0">
              <a:latin typeface="Arial"/>
              <a:cs typeface="Arial"/>
            </a:endParaRPr>
          </a:p>
        </p:txBody>
      </p:sp>
      <p:sp>
        <p:nvSpPr>
          <p:cNvPr id="498" name="ZoneTexte 133"/>
          <p:cNvSpPr txBox="1">
            <a:spLocks noChangeArrowheads="1"/>
          </p:cNvSpPr>
          <p:nvPr/>
        </p:nvSpPr>
        <p:spPr bwMode="auto">
          <a:xfrm>
            <a:off x="863341" y="611552"/>
            <a:ext cx="59212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fr-CA" sz="1000" i="1" dirty="0" smtClean="0">
                <a:latin typeface="Helvetica"/>
                <a:cs typeface="Helvetica"/>
              </a:rPr>
              <a:t>Pitx3</a:t>
            </a:r>
            <a:r>
              <a:rPr lang="fr-CA" sz="1000" i="1" baseline="30000" dirty="0">
                <a:latin typeface="Helvetica"/>
                <a:cs typeface="Helvetica"/>
                <a:sym typeface="Symbol" charset="0"/>
              </a:rPr>
              <a:t>+</a:t>
            </a:r>
            <a:r>
              <a:rPr lang="fr-CA" sz="1000" i="1" baseline="30000" dirty="0" smtClean="0">
                <a:latin typeface="Helvetica"/>
                <a:cs typeface="Helvetica"/>
              </a:rPr>
              <a:t>/-</a:t>
            </a:r>
            <a:endParaRPr lang="fr-CA" sz="1000" i="1" dirty="0">
              <a:latin typeface="Helvetica"/>
              <a:cs typeface="Helvetica"/>
            </a:endParaRPr>
          </a:p>
        </p:txBody>
      </p:sp>
      <p:sp>
        <p:nvSpPr>
          <p:cNvPr id="499" name="ZoneTexte 498"/>
          <p:cNvSpPr txBox="1">
            <a:spLocks noChangeArrowheads="1"/>
          </p:cNvSpPr>
          <p:nvPr/>
        </p:nvSpPr>
        <p:spPr bwMode="auto">
          <a:xfrm>
            <a:off x="861109" y="750027"/>
            <a:ext cx="57067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fr-CA" sz="1000" i="1" dirty="0" smtClean="0">
                <a:latin typeface="Helvetica"/>
                <a:cs typeface="Helvetica"/>
              </a:rPr>
              <a:t>Pitx3</a:t>
            </a:r>
            <a:r>
              <a:rPr lang="fr-CA" sz="1000" i="1" baseline="30000" dirty="0" smtClean="0">
                <a:latin typeface="Helvetica"/>
                <a:cs typeface="Helvetica"/>
                <a:sym typeface="Symbol" charset="0"/>
              </a:rPr>
              <a:t>-</a:t>
            </a:r>
            <a:r>
              <a:rPr lang="fr-CA" sz="1000" i="1" baseline="30000" dirty="0">
                <a:latin typeface="Helvetica"/>
                <a:cs typeface="Helvetica"/>
              </a:rPr>
              <a:t>/-</a:t>
            </a:r>
            <a:endParaRPr lang="fr-CA" sz="1000" i="1" dirty="0">
              <a:latin typeface="Helvetica"/>
              <a:cs typeface="Helvetica"/>
            </a:endParaRPr>
          </a:p>
        </p:txBody>
      </p:sp>
      <p:cxnSp>
        <p:nvCxnSpPr>
          <p:cNvPr id="500" name="Connecteur droit 499"/>
          <p:cNvCxnSpPr/>
          <p:nvPr/>
        </p:nvCxnSpPr>
        <p:spPr>
          <a:xfrm>
            <a:off x="829548" y="737327"/>
            <a:ext cx="11052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1" name="Connecteur droit 500"/>
          <p:cNvCxnSpPr/>
          <p:nvPr/>
        </p:nvCxnSpPr>
        <p:spPr>
          <a:xfrm>
            <a:off x="829548" y="875473"/>
            <a:ext cx="11052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02" name="Image 50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010"/>
          <a:stretch/>
        </p:blipFill>
        <p:spPr>
          <a:xfrm>
            <a:off x="345952" y="458257"/>
            <a:ext cx="1651000" cy="1842172"/>
          </a:xfrm>
          <a:prstGeom prst="rect">
            <a:avLst/>
          </a:prstGeom>
        </p:spPr>
      </p:pic>
      <p:sp>
        <p:nvSpPr>
          <p:cNvPr id="503" name="ZoneTexte 502"/>
          <p:cNvSpPr txBox="1"/>
          <p:nvPr/>
        </p:nvSpPr>
        <p:spPr>
          <a:xfrm>
            <a:off x="543275" y="2205046"/>
            <a:ext cx="2488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Helvetica"/>
                <a:cs typeface="Helvetica"/>
              </a:rPr>
              <a:t>0</a:t>
            </a:r>
            <a:endParaRPr lang="fr-FR" sz="900" dirty="0">
              <a:latin typeface="Helvetica"/>
              <a:cs typeface="Helvetica"/>
            </a:endParaRPr>
          </a:p>
        </p:txBody>
      </p:sp>
      <p:sp>
        <p:nvSpPr>
          <p:cNvPr id="504" name="ZoneTexte 503"/>
          <p:cNvSpPr txBox="1"/>
          <p:nvPr/>
        </p:nvSpPr>
        <p:spPr>
          <a:xfrm>
            <a:off x="820157" y="2205046"/>
            <a:ext cx="31304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Helvetica"/>
                <a:cs typeface="Helvetica"/>
              </a:rPr>
              <a:t>10</a:t>
            </a:r>
            <a:endParaRPr lang="fr-FR" sz="900" dirty="0">
              <a:latin typeface="Helvetica"/>
              <a:cs typeface="Helvetica"/>
            </a:endParaRPr>
          </a:p>
        </p:txBody>
      </p:sp>
      <p:sp>
        <p:nvSpPr>
          <p:cNvPr id="505" name="ZoneTexte 504"/>
          <p:cNvSpPr txBox="1"/>
          <p:nvPr/>
        </p:nvSpPr>
        <p:spPr>
          <a:xfrm>
            <a:off x="1134191" y="2205046"/>
            <a:ext cx="31304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Helvetica"/>
                <a:cs typeface="Helvetica"/>
              </a:rPr>
              <a:t>20</a:t>
            </a:r>
            <a:endParaRPr lang="fr-FR" sz="900" dirty="0">
              <a:latin typeface="Helvetica"/>
              <a:cs typeface="Helvetica"/>
            </a:endParaRPr>
          </a:p>
        </p:txBody>
      </p:sp>
      <p:sp>
        <p:nvSpPr>
          <p:cNvPr id="506" name="ZoneTexte 505"/>
          <p:cNvSpPr txBox="1"/>
          <p:nvPr/>
        </p:nvSpPr>
        <p:spPr>
          <a:xfrm>
            <a:off x="1431099" y="2205046"/>
            <a:ext cx="31304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Helvetica"/>
                <a:cs typeface="Helvetica"/>
              </a:rPr>
              <a:t>30</a:t>
            </a:r>
            <a:endParaRPr lang="fr-FR" sz="900" dirty="0">
              <a:latin typeface="Helvetica"/>
              <a:cs typeface="Helvetica"/>
            </a:endParaRPr>
          </a:p>
        </p:txBody>
      </p:sp>
      <p:sp>
        <p:nvSpPr>
          <p:cNvPr id="507" name="ZoneTexte 506"/>
          <p:cNvSpPr txBox="1"/>
          <p:nvPr/>
        </p:nvSpPr>
        <p:spPr>
          <a:xfrm>
            <a:off x="1743978" y="2200540"/>
            <a:ext cx="31304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Helvetica"/>
                <a:cs typeface="Helvetica"/>
              </a:rPr>
              <a:t>4</a:t>
            </a:r>
            <a:r>
              <a:rPr lang="fr-FR" sz="900" dirty="0" smtClean="0">
                <a:latin typeface="Helvetica"/>
                <a:cs typeface="Helvetica"/>
              </a:rPr>
              <a:t>0</a:t>
            </a:r>
            <a:endParaRPr lang="fr-FR" sz="900" dirty="0">
              <a:latin typeface="Helvetica"/>
              <a:cs typeface="Helvetica"/>
            </a:endParaRPr>
          </a:p>
        </p:txBody>
      </p:sp>
      <p:sp>
        <p:nvSpPr>
          <p:cNvPr id="508" name="ZoneTexte 507"/>
          <p:cNvSpPr txBox="1"/>
          <p:nvPr/>
        </p:nvSpPr>
        <p:spPr>
          <a:xfrm>
            <a:off x="1169164" y="1380535"/>
            <a:ext cx="264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</a:t>
            </a:r>
            <a:endParaRPr lang="fr-FR" sz="1600" dirty="0">
              <a:latin typeface="Helvetica"/>
              <a:cs typeface="Helvetica"/>
            </a:endParaRPr>
          </a:p>
        </p:txBody>
      </p:sp>
      <p:sp>
        <p:nvSpPr>
          <p:cNvPr id="509" name="ZoneTexte 508"/>
          <p:cNvSpPr txBox="1"/>
          <p:nvPr/>
        </p:nvSpPr>
        <p:spPr>
          <a:xfrm>
            <a:off x="1326098" y="1375518"/>
            <a:ext cx="264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</a:t>
            </a:r>
            <a:endParaRPr lang="fr-FR" sz="1600" dirty="0">
              <a:latin typeface="Helvetica"/>
              <a:cs typeface="Helvetica"/>
            </a:endParaRPr>
          </a:p>
        </p:txBody>
      </p:sp>
      <p:sp>
        <p:nvSpPr>
          <p:cNvPr id="510" name="ZoneTexte 509"/>
          <p:cNvSpPr txBox="1"/>
          <p:nvPr/>
        </p:nvSpPr>
        <p:spPr>
          <a:xfrm>
            <a:off x="1471780" y="1209406"/>
            <a:ext cx="264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</a:t>
            </a:r>
            <a:endParaRPr lang="fr-FR" sz="1600" dirty="0">
              <a:latin typeface="Helvetica"/>
              <a:cs typeface="Helvetica"/>
            </a:endParaRPr>
          </a:p>
        </p:txBody>
      </p:sp>
      <p:sp>
        <p:nvSpPr>
          <p:cNvPr id="511" name="ZoneTexte 510"/>
          <p:cNvSpPr txBox="1"/>
          <p:nvPr/>
        </p:nvSpPr>
        <p:spPr>
          <a:xfrm>
            <a:off x="1630770" y="1074244"/>
            <a:ext cx="264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Helvetica"/>
                <a:cs typeface="Helvetica"/>
              </a:rPr>
              <a:t>*</a:t>
            </a:r>
            <a:endParaRPr lang="fr-FR" sz="1600" dirty="0">
              <a:latin typeface="Helvetica"/>
              <a:cs typeface="Helvetica"/>
            </a:endParaRPr>
          </a:p>
        </p:txBody>
      </p:sp>
      <p:grpSp>
        <p:nvGrpSpPr>
          <p:cNvPr id="512" name="Grouper 511"/>
          <p:cNvGrpSpPr/>
          <p:nvPr/>
        </p:nvGrpSpPr>
        <p:grpSpPr>
          <a:xfrm>
            <a:off x="976837" y="471850"/>
            <a:ext cx="598448" cy="384696"/>
            <a:chOff x="4019367" y="2300458"/>
            <a:chExt cx="598448" cy="384696"/>
          </a:xfrm>
        </p:grpSpPr>
        <p:sp>
          <p:nvSpPr>
            <p:cNvPr id="513" name="Rectangle 512"/>
            <p:cNvSpPr>
              <a:spLocks noChangeAspect="1"/>
            </p:cNvSpPr>
            <p:nvPr/>
          </p:nvSpPr>
          <p:spPr bwMode="auto">
            <a:xfrm>
              <a:off x="4019367" y="2388131"/>
              <a:ext cx="76200" cy="777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r-FR" sz="1000">
                <a:latin typeface="Helvetica"/>
                <a:ea typeface="ＭＳ Ｐゴシック" pitchFamily="-110" charset="-128"/>
                <a:cs typeface="Helvetica"/>
              </a:endParaRPr>
            </a:p>
          </p:txBody>
        </p:sp>
        <p:sp>
          <p:nvSpPr>
            <p:cNvPr id="514" name="ZoneTexte 133"/>
            <p:cNvSpPr txBox="1">
              <a:spLocks noChangeArrowheads="1"/>
            </p:cNvSpPr>
            <p:nvPr/>
          </p:nvSpPr>
          <p:spPr bwMode="auto">
            <a:xfrm>
              <a:off x="4025686" y="2300458"/>
              <a:ext cx="59212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fr-CA" sz="1000" i="1" dirty="0" smtClean="0">
                  <a:latin typeface="Helvetica"/>
                  <a:cs typeface="Helvetica"/>
                </a:rPr>
                <a:t>Pitx3</a:t>
              </a:r>
              <a:r>
                <a:rPr lang="fr-CA" sz="1000" i="1" baseline="30000" dirty="0">
                  <a:latin typeface="Helvetica"/>
                  <a:cs typeface="Helvetica"/>
                  <a:sym typeface="Symbol" charset="0"/>
                </a:rPr>
                <a:t>+</a:t>
              </a:r>
              <a:r>
                <a:rPr lang="fr-CA" sz="1000" i="1" baseline="30000" dirty="0" smtClean="0">
                  <a:latin typeface="Helvetica"/>
                  <a:cs typeface="Helvetica"/>
                </a:rPr>
                <a:t>/-</a:t>
              </a:r>
              <a:endParaRPr lang="fr-CA" sz="1000" i="1" dirty="0">
                <a:latin typeface="Helvetica"/>
                <a:cs typeface="Helvetica"/>
              </a:endParaRPr>
            </a:p>
          </p:txBody>
        </p:sp>
        <p:sp>
          <p:nvSpPr>
            <p:cNvPr id="515" name="Rectangle 514"/>
            <p:cNvSpPr>
              <a:spLocks noChangeAspect="1"/>
            </p:cNvSpPr>
            <p:nvPr/>
          </p:nvSpPr>
          <p:spPr bwMode="auto">
            <a:xfrm>
              <a:off x="4019367" y="2534098"/>
              <a:ext cx="76200" cy="7620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r-FR" sz="1000">
                <a:latin typeface="Helvetica"/>
                <a:ea typeface="ＭＳ Ｐゴシック" pitchFamily="-110" charset="-128"/>
                <a:cs typeface="Helvetica"/>
              </a:endParaRPr>
            </a:p>
          </p:txBody>
        </p:sp>
        <p:sp>
          <p:nvSpPr>
            <p:cNvPr id="516" name="ZoneTexte 515"/>
            <p:cNvSpPr txBox="1">
              <a:spLocks noChangeArrowheads="1"/>
            </p:cNvSpPr>
            <p:nvPr/>
          </p:nvSpPr>
          <p:spPr bwMode="auto">
            <a:xfrm>
              <a:off x="4023454" y="2438933"/>
              <a:ext cx="57067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fr-CA" sz="1000" i="1" dirty="0" smtClean="0">
                  <a:latin typeface="Helvetica"/>
                  <a:cs typeface="Helvetica"/>
                </a:rPr>
                <a:t>Pitx3</a:t>
              </a:r>
              <a:r>
                <a:rPr lang="fr-CA" sz="1000" i="1" baseline="30000" dirty="0" smtClean="0">
                  <a:latin typeface="Helvetica"/>
                  <a:cs typeface="Helvetica"/>
                  <a:sym typeface="Symbol" charset="0"/>
                </a:rPr>
                <a:t>-</a:t>
              </a:r>
              <a:r>
                <a:rPr lang="fr-CA" sz="1000" i="1" baseline="30000" dirty="0">
                  <a:latin typeface="Helvetica"/>
                  <a:cs typeface="Helvetica"/>
                </a:rPr>
                <a:t>/-</a:t>
              </a:r>
              <a:endParaRPr lang="fr-CA" sz="1000" i="1" dirty="0">
                <a:latin typeface="Helvetica"/>
                <a:cs typeface="Helvetica"/>
              </a:endParaRPr>
            </a:p>
          </p:txBody>
        </p:sp>
      </p:grpSp>
      <p:sp>
        <p:nvSpPr>
          <p:cNvPr id="517" name="ZoneTexte 516"/>
          <p:cNvSpPr txBox="1"/>
          <p:nvPr/>
        </p:nvSpPr>
        <p:spPr>
          <a:xfrm>
            <a:off x="-17592" y="5021605"/>
            <a:ext cx="294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/>
                <a:cs typeface="Arial"/>
              </a:rPr>
              <a:t>F</a:t>
            </a:r>
            <a:endParaRPr lang="fr-FR" sz="1400" b="1" dirty="0">
              <a:latin typeface="Arial"/>
              <a:cs typeface="Arial"/>
            </a:endParaRPr>
          </a:p>
        </p:txBody>
      </p:sp>
      <p:grpSp>
        <p:nvGrpSpPr>
          <p:cNvPr id="518" name="Grouper 517"/>
          <p:cNvGrpSpPr/>
          <p:nvPr/>
        </p:nvGrpSpPr>
        <p:grpSpPr>
          <a:xfrm>
            <a:off x="338204" y="5110667"/>
            <a:ext cx="3431520" cy="1956246"/>
            <a:chOff x="110383" y="2663092"/>
            <a:chExt cx="3431520" cy="1956246"/>
          </a:xfrm>
        </p:grpSpPr>
        <p:grpSp>
          <p:nvGrpSpPr>
            <p:cNvPr id="519" name="Grouper 518"/>
            <p:cNvGrpSpPr/>
            <p:nvPr/>
          </p:nvGrpSpPr>
          <p:grpSpPr>
            <a:xfrm>
              <a:off x="110383" y="2663092"/>
              <a:ext cx="3431520" cy="1956246"/>
              <a:chOff x="121181" y="5344222"/>
              <a:chExt cx="3431520" cy="1956246"/>
            </a:xfrm>
          </p:grpSpPr>
          <p:grpSp>
            <p:nvGrpSpPr>
              <p:cNvPr id="526" name="Grouper 525"/>
              <p:cNvGrpSpPr/>
              <p:nvPr/>
            </p:nvGrpSpPr>
            <p:grpSpPr>
              <a:xfrm>
                <a:off x="467989" y="5449724"/>
                <a:ext cx="3084712" cy="1641601"/>
                <a:chOff x="6174143" y="4295034"/>
                <a:chExt cx="3084712" cy="1641601"/>
              </a:xfrm>
            </p:grpSpPr>
            <p:pic>
              <p:nvPicPr>
                <p:cNvPr id="530" name="Picture 109" descr="Pitx3-mdx-Dia8.tif"/>
                <p:cNvPicPr>
                  <a:picLocks noChangeAspect="1"/>
                </p:cNvPicPr>
                <p:nvPr/>
              </p:nvPicPr>
              <p:blipFill rotWithShape="1">
                <a:blip r:embed="rId5" cstate="screen"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sharpenSoften amount="50000"/>
                          </a14:imgEffect>
                          <a14:imgEffect>
                            <a14:brightnessContrast bright="20000"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 flipH="1" flipV="1">
                  <a:off x="6218760" y="5122078"/>
                  <a:ext cx="1005418" cy="807386"/>
                </a:xfrm>
                <a:prstGeom prst="rect">
                  <a:avLst/>
                </a:prstGeom>
              </p:spPr>
            </p:pic>
            <p:pic>
              <p:nvPicPr>
                <p:cNvPr id="531" name="Picture 131" descr="Pitx3hetero-mdx-dia13.tif"/>
                <p:cNvPicPr>
                  <a:picLocks noChangeAspect="1"/>
                </p:cNvPicPr>
                <p:nvPr/>
              </p:nvPicPr>
              <p:blipFill rotWithShape="1">
                <a:blip r:embed="rId7" cstate="screen"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sharpenSoften amount="50000"/>
                          </a14:imgEffect>
                          <a14:imgEffect>
                            <a14:brightnessContrast brigh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214599" y="4295035"/>
                  <a:ext cx="1009580" cy="810831"/>
                </a:xfrm>
                <a:prstGeom prst="rect">
                  <a:avLst/>
                </a:prstGeom>
              </p:spPr>
            </p:pic>
            <p:pic>
              <p:nvPicPr>
                <p:cNvPr id="532" name="Picture 136" descr="Pitx3-mdx-Dia8.tif"/>
                <p:cNvPicPr>
                  <a:picLocks noChangeAspect="1"/>
                </p:cNvPicPr>
                <p:nvPr/>
              </p:nvPicPr>
              <p:blipFill rotWithShape="1">
                <a:blip r:embed="rId9" cstate="screen">
                  <a:extLst>
                    <a:ext uri="{BEBA8EAE-BF5A-486C-A8C5-ECC9F3942E4B}">
                      <a14:imgProps xmlns:a14="http://schemas.microsoft.com/office/drawing/2010/main">
                        <a14:imgLayer r:embed="rId10">
                          <a14:imgEffect>
                            <a14:sharpenSoften amount="50000"/>
                          </a14:imgEffect>
                          <a14:imgEffect>
                            <a14:brightnessContrast bright="20000"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 flipH="1" flipV="1">
                  <a:off x="6646743" y="5141163"/>
                  <a:ext cx="569131" cy="391584"/>
                </a:xfrm>
                <a:prstGeom prst="rect">
                  <a:avLst/>
                </a:prstGeom>
                <a:ln w="6350" cmpd="sng">
                  <a:solidFill>
                    <a:schemeClr val="tx1"/>
                  </a:solidFill>
                </a:ln>
              </p:spPr>
            </p:pic>
            <p:pic>
              <p:nvPicPr>
                <p:cNvPr id="533" name="Picture 137" descr="Pitx3hetero-mdx-dia13.tif"/>
                <p:cNvPicPr>
                  <a:picLocks noChangeAspect="1"/>
                </p:cNvPicPr>
                <p:nvPr/>
              </p:nvPicPr>
              <p:blipFill rotWithShape="1">
                <a:blip r:embed="rId11" cstate="screen">
                  <a:extLst>
                    <a:ext uri="{BEBA8EAE-BF5A-486C-A8C5-ECC9F3942E4B}">
                      <a14:imgProps xmlns:a14="http://schemas.microsoft.com/office/drawing/2010/main">
                        <a14:imgLayer r:embed="rId12">
                          <a14:imgEffect>
                            <a14:sharpenSoften amount="5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647496" y="4314193"/>
                  <a:ext cx="569132" cy="385655"/>
                </a:xfrm>
                <a:prstGeom prst="rect">
                  <a:avLst/>
                </a:prstGeom>
                <a:ln w="6350" cmpd="sng">
                  <a:solidFill>
                    <a:srgbClr val="000000"/>
                  </a:solidFill>
                </a:ln>
              </p:spPr>
            </p:pic>
            <p:sp>
              <p:nvSpPr>
                <p:cNvPr id="534" name="TextBox 6"/>
                <p:cNvSpPr txBox="1"/>
                <p:nvPr/>
              </p:nvSpPr>
              <p:spPr>
                <a:xfrm>
                  <a:off x="6325334" y="5172880"/>
                  <a:ext cx="25453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chemeClr val="bg1"/>
                      </a:solidFill>
                      <a:latin typeface="Arial"/>
                      <a:cs typeface="Arial"/>
                    </a:rPr>
                    <a:t>*</a:t>
                  </a:r>
                  <a:endParaRPr lang="en-US" sz="1400" dirty="0">
                    <a:solidFill>
                      <a:schemeClr val="bg1"/>
                    </a:solidFill>
                    <a:latin typeface="Arial"/>
                    <a:cs typeface="Arial"/>
                  </a:endParaRPr>
                </a:p>
              </p:txBody>
            </p:sp>
            <p:grpSp>
              <p:nvGrpSpPr>
                <p:cNvPr id="535" name="Grouper 534"/>
                <p:cNvGrpSpPr/>
                <p:nvPr/>
              </p:nvGrpSpPr>
              <p:grpSpPr>
                <a:xfrm>
                  <a:off x="6174143" y="4891248"/>
                  <a:ext cx="344998" cy="230832"/>
                  <a:chOff x="3749187" y="2797063"/>
                  <a:chExt cx="344998" cy="230832"/>
                </a:xfrm>
              </p:grpSpPr>
              <p:sp>
                <p:nvSpPr>
                  <p:cNvPr id="555" name="Rectangle 554"/>
                  <p:cNvSpPr/>
                  <p:nvPr/>
                </p:nvSpPr>
                <p:spPr>
                  <a:xfrm>
                    <a:off x="3824470" y="2840479"/>
                    <a:ext cx="183568" cy="14400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900"/>
                  </a:p>
                </p:txBody>
              </p:sp>
              <p:sp>
                <p:nvSpPr>
                  <p:cNvPr id="556" name="ZoneTexte 555"/>
                  <p:cNvSpPr txBox="1"/>
                  <p:nvPr/>
                </p:nvSpPr>
                <p:spPr>
                  <a:xfrm>
                    <a:off x="3749187" y="2797063"/>
                    <a:ext cx="344998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900" b="1" dirty="0" smtClean="0">
                        <a:latin typeface="Arial"/>
                        <a:cs typeface="Arial"/>
                      </a:rPr>
                      <a:t>HE</a:t>
                    </a:r>
                    <a:endParaRPr lang="fr-FR" sz="900" b="1" dirty="0">
                      <a:latin typeface="Arial"/>
                      <a:cs typeface="Arial"/>
                    </a:endParaRPr>
                  </a:p>
                </p:txBody>
              </p:sp>
            </p:grpSp>
            <p:grpSp>
              <p:nvGrpSpPr>
                <p:cNvPr id="536" name="Grouper 535"/>
                <p:cNvGrpSpPr/>
                <p:nvPr/>
              </p:nvGrpSpPr>
              <p:grpSpPr>
                <a:xfrm>
                  <a:off x="6174143" y="5699058"/>
                  <a:ext cx="344998" cy="230832"/>
                  <a:chOff x="3749187" y="2797063"/>
                  <a:chExt cx="344998" cy="230832"/>
                </a:xfrm>
              </p:grpSpPr>
              <p:sp>
                <p:nvSpPr>
                  <p:cNvPr id="553" name="Rectangle 552"/>
                  <p:cNvSpPr/>
                  <p:nvPr/>
                </p:nvSpPr>
                <p:spPr>
                  <a:xfrm>
                    <a:off x="3824470" y="2840479"/>
                    <a:ext cx="183568" cy="14400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900"/>
                  </a:p>
                </p:txBody>
              </p:sp>
              <p:sp>
                <p:nvSpPr>
                  <p:cNvPr id="554" name="ZoneTexte 553"/>
                  <p:cNvSpPr txBox="1"/>
                  <p:nvPr/>
                </p:nvSpPr>
                <p:spPr>
                  <a:xfrm>
                    <a:off x="3749187" y="2797063"/>
                    <a:ext cx="344998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900" b="1" dirty="0" smtClean="0">
                        <a:latin typeface="Arial"/>
                        <a:cs typeface="Arial"/>
                      </a:rPr>
                      <a:t>HE</a:t>
                    </a:r>
                    <a:endParaRPr lang="fr-FR" sz="900" b="1" dirty="0">
                      <a:latin typeface="Arial"/>
                      <a:cs typeface="Arial"/>
                    </a:endParaRPr>
                  </a:p>
                </p:txBody>
              </p:sp>
            </p:grpSp>
            <p:pic>
              <p:nvPicPr>
                <p:cNvPr id="537" name="Image 536" descr="Pitx3hetero-mdx-dia-10x-VK2.tif"/>
                <p:cNvPicPr>
                  <a:picLocks noChangeAspect="1"/>
                </p:cNvPicPr>
                <p:nvPr/>
              </p:nvPicPr>
              <p:blipFill rotWithShape="1">
                <a:blip r:embed="rId13" cstate="screen">
                  <a:extLst>
                    <a:ext uri="{BEBA8EAE-BF5A-486C-A8C5-ECC9F3942E4B}">
                      <a14:imgProps xmlns:a14="http://schemas.microsoft.com/office/drawing/2010/main">
                        <a14:imgLayer r:embed="rId14">
                          <a14:imgEffect>
                            <a14:sharpenSoften amount="50000"/>
                          </a14:imgEffect>
                          <a14:imgEffect>
                            <a14:brightnessContrast bright="40000"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260454" y="4295034"/>
                  <a:ext cx="998401" cy="810832"/>
                </a:xfrm>
                <a:prstGeom prst="rect">
                  <a:avLst/>
                </a:prstGeom>
              </p:spPr>
            </p:pic>
            <p:pic>
              <p:nvPicPr>
                <p:cNvPr id="538" name="Image 537" descr="Pitx3-mdx-Dia1-10x-VK1.tif"/>
                <p:cNvPicPr>
                  <a:picLocks noChangeAspect="1"/>
                </p:cNvPicPr>
                <p:nvPr/>
              </p:nvPicPr>
              <p:blipFill rotWithShape="1">
                <a:blip r:embed="rId15" cstate="screen">
                  <a:extLst>
                    <a:ext uri="{BEBA8EAE-BF5A-486C-A8C5-ECC9F3942E4B}">
                      <a14:imgProps xmlns:a14="http://schemas.microsoft.com/office/drawing/2010/main">
                        <a14:imgLayer r:embed="rId16">
                          <a14:imgEffect>
                            <a14:brightnessContrast bright="40000" contrast="-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260454" y="5122078"/>
                  <a:ext cx="998401" cy="807812"/>
                </a:xfrm>
                <a:prstGeom prst="rect">
                  <a:avLst/>
                </a:prstGeom>
              </p:spPr>
            </p:pic>
            <p:grpSp>
              <p:nvGrpSpPr>
                <p:cNvPr id="539" name="Grouper 538"/>
                <p:cNvGrpSpPr/>
                <p:nvPr/>
              </p:nvGrpSpPr>
              <p:grpSpPr>
                <a:xfrm>
                  <a:off x="8200830" y="4897993"/>
                  <a:ext cx="351378" cy="230832"/>
                  <a:chOff x="3749187" y="2797063"/>
                  <a:chExt cx="351378" cy="230832"/>
                </a:xfrm>
              </p:grpSpPr>
              <p:sp>
                <p:nvSpPr>
                  <p:cNvPr id="551" name="Rectangle 550"/>
                  <p:cNvSpPr/>
                  <p:nvPr/>
                </p:nvSpPr>
                <p:spPr>
                  <a:xfrm>
                    <a:off x="3824470" y="2840479"/>
                    <a:ext cx="183568" cy="14400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900"/>
                  </a:p>
                </p:txBody>
              </p:sp>
              <p:sp>
                <p:nvSpPr>
                  <p:cNvPr id="552" name="ZoneTexte 551"/>
                  <p:cNvSpPr txBox="1"/>
                  <p:nvPr/>
                </p:nvSpPr>
                <p:spPr>
                  <a:xfrm>
                    <a:off x="3749187" y="2797063"/>
                    <a:ext cx="351378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900" b="1" dirty="0" smtClean="0">
                        <a:latin typeface="Arial"/>
                        <a:cs typeface="Arial"/>
                      </a:rPr>
                      <a:t>VK</a:t>
                    </a:r>
                    <a:endParaRPr lang="fr-FR" sz="900" b="1" dirty="0">
                      <a:latin typeface="Arial"/>
                      <a:cs typeface="Arial"/>
                    </a:endParaRPr>
                  </a:p>
                </p:txBody>
              </p:sp>
            </p:grpSp>
            <p:grpSp>
              <p:nvGrpSpPr>
                <p:cNvPr id="540" name="Grouper 539"/>
                <p:cNvGrpSpPr/>
                <p:nvPr/>
              </p:nvGrpSpPr>
              <p:grpSpPr>
                <a:xfrm>
                  <a:off x="8200830" y="5705803"/>
                  <a:ext cx="351378" cy="230832"/>
                  <a:chOff x="3749187" y="2797063"/>
                  <a:chExt cx="351378" cy="230832"/>
                </a:xfrm>
              </p:grpSpPr>
              <p:sp>
                <p:nvSpPr>
                  <p:cNvPr id="549" name="Rectangle 548"/>
                  <p:cNvSpPr/>
                  <p:nvPr/>
                </p:nvSpPr>
                <p:spPr>
                  <a:xfrm>
                    <a:off x="3824470" y="2840479"/>
                    <a:ext cx="183568" cy="14400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900"/>
                  </a:p>
                </p:txBody>
              </p:sp>
              <p:sp>
                <p:nvSpPr>
                  <p:cNvPr id="550" name="ZoneTexte 549"/>
                  <p:cNvSpPr txBox="1"/>
                  <p:nvPr/>
                </p:nvSpPr>
                <p:spPr>
                  <a:xfrm>
                    <a:off x="3749187" y="2797063"/>
                    <a:ext cx="351378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900" b="1" dirty="0" smtClean="0">
                        <a:latin typeface="Arial"/>
                        <a:cs typeface="Arial"/>
                      </a:rPr>
                      <a:t>VK</a:t>
                    </a:r>
                    <a:endParaRPr lang="fr-FR" sz="900" b="1" dirty="0">
                      <a:latin typeface="Arial"/>
                      <a:cs typeface="Arial"/>
                    </a:endParaRPr>
                  </a:p>
                </p:txBody>
              </p:sp>
            </p:grpSp>
            <p:pic>
              <p:nvPicPr>
                <p:cNvPr id="541" name="Image 540" descr="Pitx3-mdx-Dia1-10x-RS2.tif"/>
                <p:cNvPicPr>
                  <a:picLocks noChangeAspect="1"/>
                </p:cNvPicPr>
                <p:nvPr/>
              </p:nvPicPr>
              <p:blipFill rotWithShape="1">
                <a:blip r:embed="rId17" cstate="screen">
                  <a:extLst>
                    <a:ext uri="{BEBA8EAE-BF5A-486C-A8C5-ECC9F3942E4B}">
                      <a14:imgProps xmlns:a14="http://schemas.microsoft.com/office/drawing/2010/main">
                        <a14:imgLayer r:embed="rId18">
                          <a14:imgEffect>
                            <a14:sharpenSoften amount="50000"/>
                          </a14:imgEffect>
                          <a14:imgEffect>
                            <a14:brightnessContrast bright="20000"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244430" y="5122078"/>
                  <a:ext cx="984285" cy="804637"/>
                </a:xfrm>
                <a:prstGeom prst="rect">
                  <a:avLst/>
                </a:prstGeom>
              </p:spPr>
            </p:pic>
            <p:pic>
              <p:nvPicPr>
                <p:cNvPr id="542" name="Image 541" descr="Pitx3hetero-mdx-dia-10x-RS1.tif"/>
                <p:cNvPicPr>
                  <a:picLocks noChangeAspect="1"/>
                </p:cNvPicPr>
                <p:nvPr/>
              </p:nvPicPr>
              <p:blipFill rotWithShape="1">
                <a:blip r:embed="rId19" cstate="screen">
                  <a:extLst>
                    <a:ext uri="{BEBA8EAE-BF5A-486C-A8C5-ECC9F3942E4B}">
                      <a14:imgProps xmlns:a14="http://schemas.microsoft.com/office/drawing/2010/main">
                        <a14:imgLayer r:embed="rId20">
                          <a14:imgEffect>
                            <a14:sharpenSoften amount="50000"/>
                          </a14:imgEffect>
                          <a14:imgEffect>
                            <a14:brightnessContrast bright="2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244458" y="4295035"/>
                  <a:ext cx="984257" cy="810831"/>
                </a:xfrm>
                <a:prstGeom prst="rect">
                  <a:avLst/>
                </a:prstGeom>
              </p:spPr>
            </p:pic>
            <p:grpSp>
              <p:nvGrpSpPr>
                <p:cNvPr id="543" name="Grouper 542"/>
                <p:cNvGrpSpPr/>
                <p:nvPr/>
              </p:nvGrpSpPr>
              <p:grpSpPr>
                <a:xfrm>
                  <a:off x="7201326" y="4891248"/>
                  <a:ext cx="344998" cy="230832"/>
                  <a:chOff x="3749187" y="2797063"/>
                  <a:chExt cx="344998" cy="230832"/>
                </a:xfrm>
              </p:grpSpPr>
              <p:sp>
                <p:nvSpPr>
                  <p:cNvPr id="547" name="Rectangle 546"/>
                  <p:cNvSpPr/>
                  <p:nvPr/>
                </p:nvSpPr>
                <p:spPr>
                  <a:xfrm>
                    <a:off x="3824470" y="2840479"/>
                    <a:ext cx="183568" cy="14400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900"/>
                  </a:p>
                </p:txBody>
              </p:sp>
              <p:sp>
                <p:nvSpPr>
                  <p:cNvPr id="548" name="ZoneTexte 547"/>
                  <p:cNvSpPr txBox="1"/>
                  <p:nvPr/>
                </p:nvSpPr>
                <p:spPr>
                  <a:xfrm>
                    <a:off x="3749187" y="2797063"/>
                    <a:ext cx="344998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900" b="1" dirty="0" smtClean="0">
                        <a:latin typeface="Arial"/>
                        <a:cs typeface="Arial"/>
                      </a:rPr>
                      <a:t>RS</a:t>
                    </a:r>
                    <a:endParaRPr lang="fr-FR" sz="900" b="1" dirty="0">
                      <a:latin typeface="Arial"/>
                      <a:cs typeface="Arial"/>
                    </a:endParaRPr>
                  </a:p>
                </p:txBody>
              </p:sp>
            </p:grpSp>
            <p:grpSp>
              <p:nvGrpSpPr>
                <p:cNvPr id="544" name="Grouper 543"/>
                <p:cNvGrpSpPr/>
                <p:nvPr/>
              </p:nvGrpSpPr>
              <p:grpSpPr>
                <a:xfrm>
                  <a:off x="7201326" y="5699058"/>
                  <a:ext cx="344998" cy="230832"/>
                  <a:chOff x="3749187" y="2797063"/>
                  <a:chExt cx="344998" cy="230832"/>
                </a:xfrm>
              </p:grpSpPr>
              <p:sp>
                <p:nvSpPr>
                  <p:cNvPr id="545" name="Rectangle 544"/>
                  <p:cNvSpPr/>
                  <p:nvPr/>
                </p:nvSpPr>
                <p:spPr>
                  <a:xfrm>
                    <a:off x="3824470" y="2840479"/>
                    <a:ext cx="183568" cy="14400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900"/>
                  </a:p>
                </p:txBody>
              </p:sp>
              <p:sp>
                <p:nvSpPr>
                  <p:cNvPr id="546" name="ZoneTexte 545"/>
                  <p:cNvSpPr txBox="1"/>
                  <p:nvPr/>
                </p:nvSpPr>
                <p:spPr>
                  <a:xfrm>
                    <a:off x="3749187" y="2797063"/>
                    <a:ext cx="344998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900" b="1" dirty="0" smtClean="0">
                        <a:latin typeface="Arial"/>
                        <a:cs typeface="Arial"/>
                      </a:rPr>
                      <a:t>RS</a:t>
                    </a:r>
                    <a:endParaRPr lang="fr-FR" sz="900" b="1" dirty="0">
                      <a:latin typeface="Arial"/>
                      <a:cs typeface="Arial"/>
                    </a:endParaRPr>
                  </a:p>
                </p:txBody>
              </p:sp>
            </p:grpSp>
          </p:grpSp>
          <p:sp>
            <p:nvSpPr>
              <p:cNvPr id="527" name="ZoneTexte 18"/>
              <p:cNvSpPr txBox="1">
                <a:spLocks noChangeArrowheads="1"/>
              </p:cNvSpPr>
              <p:nvPr/>
            </p:nvSpPr>
            <p:spPr bwMode="auto">
              <a:xfrm rot="16200000">
                <a:off x="-192860" y="5658264"/>
                <a:ext cx="1028193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fr-FR" sz="1000" i="1" dirty="0" smtClean="0">
                    <a:latin typeface="Helvetica"/>
                    <a:cs typeface="Helvetica"/>
                  </a:rPr>
                  <a:t>Pitx3</a:t>
                </a:r>
                <a:r>
                  <a:rPr lang="fr-FR" sz="1000" i="1" baseline="30000" dirty="0" smtClean="0">
                    <a:latin typeface="Helvetica"/>
                    <a:cs typeface="Helvetica"/>
                  </a:rPr>
                  <a:t>+/-</a:t>
                </a:r>
                <a:r>
                  <a:rPr lang="fr-FR" sz="1000" i="1" dirty="0" smtClean="0">
                    <a:latin typeface="Helvetica"/>
                    <a:cs typeface="Helvetica"/>
                  </a:rPr>
                  <a:t>:</a:t>
                </a:r>
              </a:p>
              <a:p>
                <a:pPr algn="ctr" eaLnBrk="1" hangingPunct="1"/>
                <a:r>
                  <a:rPr lang="fr-FR" sz="1000" i="1" dirty="0" smtClean="0">
                    <a:latin typeface="Helvetica"/>
                    <a:cs typeface="Helvetica"/>
                  </a:rPr>
                  <a:t>mdx/mdx</a:t>
                </a:r>
                <a:endParaRPr lang="fr-FR" sz="1000" i="1" dirty="0">
                  <a:latin typeface="Helvetica"/>
                  <a:cs typeface="Helvetica"/>
                </a:endParaRPr>
              </a:p>
            </p:txBody>
          </p:sp>
          <p:sp>
            <p:nvSpPr>
              <p:cNvPr id="528" name="ZoneTexte 19"/>
              <p:cNvSpPr txBox="1">
                <a:spLocks noChangeArrowheads="1"/>
              </p:cNvSpPr>
              <p:nvPr/>
            </p:nvSpPr>
            <p:spPr bwMode="auto">
              <a:xfrm rot="16200000">
                <a:off x="-105413" y="6503362"/>
                <a:ext cx="853298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fr-FR" sz="1000" i="1" dirty="0" smtClean="0">
                    <a:latin typeface="Helvetica"/>
                    <a:cs typeface="Helvetica"/>
                  </a:rPr>
                  <a:t>Pitx3</a:t>
                </a:r>
                <a:r>
                  <a:rPr lang="fr-FR" sz="1000" i="1" baseline="30000" dirty="0" smtClean="0">
                    <a:latin typeface="Helvetica"/>
                    <a:cs typeface="Helvetica"/>
                  </a:rPr>
                  <a:t>-/-</a:t>
                </a:r>
                <a:r>
                  <a:rPr lang="fr-FR" sz="1000" i="1" dirty="0" smtClean="0">
                    <a:latin typeface="Helvetica"/>
                    <a:cs typeface="Helvetica"/>
                  </a:rPr>
                  <a:t>:</a:t>
                </a:r>
              </a:p>
              <a:p>
                <a:pPr algn="ctr" eaLnBrk="1" hangingPunct="1"/>
                <a:r>
                  <a:rPr lang="fr-FR" sz="1000" i="1" dirty="0" smtClean="0">
                    <a:latin typeface="Helvetica"/>
                    <a:cs typeface="Helvetica"/>
                  </a:rPr>
                  <a:t>mdx/mdx</a:t>
                </a:r>
                <a:endParaRPr lang="fr-FR" sz="1000" i="1" dirty="0">
                  <a:latin typeface="Helvetica"/>
                  <a:cs typeface="Helvetica"/>
                </a:endParaRPr>
              </a:p>
            </p:txBody>
          </p:sp>
          <p:sp>
            <p:nvSpPr>
              <p:cNvPr id="529" name="ZoneTexte 528"/>
              <p:cNvSpPr txBox="1"/>
              <p:nvPr/>
            </p:nvSpPr>
            <p:spPr>
              <a:xfrm>
                <a:off x="510390" y="7120469"/>
                <a:ext cx="3024000" cy="179999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fr-FR" sz="900" dirty="0" smtClean="0">
                    <a:latin typeface="Arial"/>
                    <a:cs typeface="Arial"/>
                  </a:rPr>
                  <a:t>8 </a:t>
                </a:r>
                <a:r>
                  <a:rPr lang="fr-FR" sz="900" dirty="0" err="1" smtClean="0">
                    <a:latin typeface="Arial"/>
                    <a:cs typeface="Arial"/>
                  </a:rPr>
                  <a:t>month-old</a:t>
                </a:r>
                <a:endParaRPr lang="fr-FR" sz="900" dirty="0">
                  <a:latin typeface="Arial"/>
                  <a:cs typeface="Arial"/>
                </a:endParaRPr>
              </a:p>
            </p:txBody>
          </p:sp>
        </p:grpSp>
        <p:cxnSp>
          <p:nvCxnSpPr>
            <p:cNvPr id="520" name="Connecteur droit 519"/>
            <p:cNvCxnSpPr/>
            <p:nvPr/>
          </p:nvCxnSpPr>
          <p:spPr>
            <a:xfrm>
              <a:off x="1330609" y="3539244"/>
              <a:ext cx="144000" cy="0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1" name="Connecteur droit 520"/>
            <p:cNvCxnSpPr/>
            <p:nvPr/>
          </p:nvCxnSpPr>
          <p:spPr>
            <a:xfrm>
              <a:off x="2344751" y="3539244"/>
              <a:ext cx="144000" cy="0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2" name="Connecteur droit 521"/>
            <p:cNvCxnSpPr/>
            <p:nvPr/>
          </p:nvCxnSpPr>
          <p:spPr>
            <a:xfrm>
              <a:off x="3334270" y="3539244"/>
              <a:ext cx="144000" cy="0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Connecteur droit 522"/>
            <p:cNvCxnSpPr/>
            <p:nvPr/>
          </p:nvCxnSpPr>
          <p:spPr>
            <a:xfrm>
              <a:off x="1333245" y="4353458"/>
              <a:ext cx="144000" cy="0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4" name="Connecteur droit 523"/>
            <p:cNvCxnSpPr/>
            <p:nvPr/>
          </p:nvCxnSpPr>
          <p:spPr>
            <a:xfrm>
              <a:off x="2347387" y="4353458"/>
              <a:ext cx="144000" cy="0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Connecteur droit 524"/>
            <p:cNvCxnSpPr/>
            <p:nvPr/>
          </p:nvCxnSpPr>
          <p:spPr>
            <a:xfrm>
              <a:off x="3336906" y="4353458"/>
              <a:ext cx="144000" cy="0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7" name="Grouper 556"/>
          <p:cNvGrpSpPr/>
          <p:nvPr/>
        </p:nvGrpSpPr>
        <p:grpSpPr>
          <a:xfrm>
            <a:off x="2026795" y="312061"/>
            <a:ext cx="1280139" cy="2145504"/>
            <a:chOff x="3718409" y="123500"/>
            <a:chExt cx="1280139" cy="2145504"/>
          </a:xfrm>
        </p:grpSpPr>
        <p:sp>
          <p:nvSpPr>
            <p:cNvPr id="558" name="ZoneTexte 557"/>
            <p:cNvSpPr txBox="1"/>
            <p:nvPr/>
          </p:nvSpPr>
          <p:spPr>
            <a:xfrm>
              <a:off x="3718409" y="123500"/>
              <a:ext cx="3143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latin typeface="Arial"/>
                  <a:cs typeface="Arial"/>
                </a:rPr>
                <a:t>B</a:t>
              </a:r>
              <a:endParaRPr lang="fr-FR" sz="1400" b="1" dirty="0">
                <a:latin typeface="Arial"/>
                <a:cs typeface="Arial"/>
              </a:endParaRPr>
            </a:p>
          </p:txBody>
        </p:sp>
        <p:pic>
          <p:nvPicPr>
            <p:cNvPr id="559" name="Image 558" descr="photo control 3.tif"/>
            <p:cNvPicPr>
              <a:picLocks noChangeAspect="1"/>
            </p:cNvPicPr>
            <p:nvPr/>
          </p:nvPicPr>
          <p:blipFill rotWithShape="1"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90724" y="398418"/>
              <a:ext cx="914988" cy="756000"/>
            </a:xfrm>
            <a:prstGeom prst="rect">
              <a:avLst/>
            </a:prstGeom>
          </p:spPr>
        </p:pic>
        <p:pic>
          <p:nvPicPr>
            <p:cNvPr id="560" name="Image 559" descr="photo feuille 8.tif"/>
            <p:cNvPicPr>
              <a:picLocks noChangeAspect="1"/>
            </p:cNvPicPr>
            <p:nvPr/>
          </p:nvPicPr>
          <p:blipFill rotWithShape="1"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90724" y="1315944"/>
              <a:ext cx="915128" cy="756000"/>
            </a:xfrm>
            <a:prstGeom prst="rect">
              <a:avLst/>
            </a:prstGeom>
          </p:spPr>
        </p:pic>
        <p:sp>
          <p:nvSpPr>
            <p:cNvPr id="561" name="ZoneTexte 560"/>
            <p:cNvSpPr txBox="1">
              <a:spLocks noChangeArrowheads="1"/>
            </p:cNvSpPr>
            <p:nvPr/>
          </p:nvSpPr>
          <p:spPr bwMode="auto">
            <a:xfrm>
              <a:off x="4167088" y="212916"/>
              <a:ext cx="65078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000" i="1" dirty="0" smtClean="0">
                  <a:latin typeface="Helvetica"/>
                  <a:cs typeface="Helvetica"/>
                </a:rPr>
                <a:t>Pitx3 </a:t>
              </a:r>
              <a:r>
                <a:rPr lang="fr-FR" sz="1000" i="1" baseline="30000" dirty="0" smtClean="0">
                  <a:latin typeface="Helvetica"/>
                  <a:cs typeface="Helvetica"/>
                </a:rPr>
                <a:t>+/-</a:t>
              </a:r>
              <a:endParaRPr lang="fr-FR" sz="1000" i="1" dirty="0">
                <a:latin typeface="Helvetica"/>
                <a:cs typeface="Helvetica"/>
              </a:endParaRPr>
            </a:p>
          </p:txBody>
        </p:sp>
        <p:sp>
          <p:nvSpPr>
            <p:cNvPr id="562" name="ZoneTexte 561"/>
            <p:cNvSpPr txBox="1">
              <a:spLocks noChangeArrowheads="1"/>
            </p:cNvSpPr>
            <p:nvPr/>
          </p:nvSpPr>
          <p:spPr bwMode="auto">
            <a:xfrm>
              <a:off x="4149605" y="1125443"/>
              <a:ext cx="68574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000" i="1" dirty="0" smtClean="0">
                  <a:latin typeface="Helvetica"/>
                  <a:cs typeface="Helvetica"/>
                </a:rPr>
                <a:t>Pitx3 </a:t>
              </a:r>
              <a:r>
                <a:rPr lang="fr-FR" sz="1000" i="1" baseline="30000" dirty="0" smtClean="0">
                  <a:latin typeface="Helvetica"/>
                  <a:cs typeface="Helvetica"/>
                </a:rPr>
                <a:t>-/-</a:t>
              </a:r>
              <a:endParaRPr lang="fr-FR" sz="1000" i="1" dirty="0">
                <a:latin typeface="Helvetica"/>
                <a:cs typeface="Helvetica"/>
              </a:endParaRPr>
            </a:p>
          </p:txBody>
        </p:sp>
        <p:pic>
          <p:nvPicPr>
            <p:cNvPr id="563" name="Image 562" descr="photo control 3.tif"/>
            <p:cNvPicPr>
              <a:picLocks noChangeAspect="1"/>
            </p:cNvPicPr>
            <p:nvPr/>
          </p:nvPicPr>
          <p:blipFill rotWithShape="1">
            <a:blip r:embed="rId2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84697" y="717460"/>
              <a:ext cx="417233" cy="433383"/>
            </a:xfrm>
            <a:prstGeom prst="rect">
              <a:avLst/>
            </a:prstGeom>
            <a:ln w="6350" cmpd="sng">
              <a:solidFill>
                <a:srgbClr val="262626"/>
              </a:solidFill>
            </a:ln>
          </p:spPr>
        </p:pic>
        <p:pic>
          <p:nvPicPr>
            <p:cNvPr id="564" name="Image 563" descr="photo feuille 8.tif"/>
            <p:cNvPicPr>
              <a:picLocks noChangeAspect="1"/>
            </p:cNvPicPr>
            <p:nvPr/>
          </p:nvPicPr>
          <p:blipFill rotWithShape="1">
            <a:blip r:embed="rId24" cstate="print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83244" y="1639974"/>
              <a:ext cx="416570" cy="422621"/>
            </a:xfrm>
            <a:prstGeom prst="rect">
              <a:avLst/>
            </a:prstGeom>
            <a:ln w="6350" cmpd="sng">
              <a:solidFill>
                <a:srgbClr val="262626"/>
              </a:solidFill>
            </a:ln>
          </p:spPr>
        </p:pic>
        <p:sp>
          <p:nvSpPr>
            <p:cNvPr id="565" name="ZoneTexte 564"/>
            <p:cNvSpPr txBox="1">
              <a:spLocks noChangeArrowheads="1"/>
            </p:cNvSpPr>
            <p:nvPr/>
          </p:nvSpPr>
          <p:spPr bwMode="auto">
            <a:xfrm>
              <a:off x="3863109" y="2022783"/>
              <a:ext cx="1135439" cy="2462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FR" sz="1000" dirty="0" smtClean="0">
                  <a:latin typeface="Helvetica"/>
                  <a:cs typeface="Helvetica"/>
                </a:rPr>
                <a:t>TA 15 </a:t>
              </a:r>
              <a:r>
                <a:rPr lang="fr-FR" sz="1000" dirty="0" err="1" smtClean="0">
                  <a:latin typeface="Helvetica"/>
                  <a:cs typeface="Helvetica"/>
                </a:rPr>
                <a:t>days-old</a:t>
              </a:r>
              <a:endParaRPr lang="fr-FR" sz="1000" dirty="0">
                <a:latin typeface="Helvetica"/>
                <a:cs typeface="Helvetica"/>
              </a:endParaRPr>
            </a:p>
          </p:txBody>
        </p:sp>
        <p:grpSp>
          <p:nvGrpSpPr>
            <p:cNvPr id="566" name="Grouper 565"/>
            <p:cNvGrpSpPr/>
            <p:nvPr/>
          </p:nvGrpSpPr>
          <p:grpSpPr>
            <a:xfrm>
              <a:off x="3942468" y="937027"/>
              <a:ext cx="344998" cy="230832"/>
              <a:chOff x="3749187" y="2797063"/>
              <a:chExt cx="344998" cy="230832"/>
            </a:xfrm>
          </p:grpSpPr>
          <p:sp>
            <p:nvSpPr>
              <p:cNvPr id="572" name="Rectangle 571"/>
              <p:cNvSpPr/>
              <p:nvPr/>
            </p:nvSpPr>
            <p:spPr>
              <a:xfrm>
                <a:off x="3824470" y="2840479"/>
                <a:ext cx="183568" cy="1440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900"/>
              </a:p>
            </p:txBody>
          </p:sp>
          <p:sp>
            <p:nvSpPr>
              <p:cNvPr id="573" name="ZoneTexte 572"/>
              <p:cNvSpPr txBox="1"/>
              <p:nvPr/>
            </p:nvSpPr>
            <p:spPr>
              <a:xfrm>
                <a:off x="3749187" y="2797063"/>
                <a:ext cx="34499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 smtClean="0">
                    <a:latin typeface="Arial"/>
                    <a:cs typeface="Arial"/>
                  </a:rPr>
                  <a:t>HE</a:t>
                </a:r>
                <a:endParaRPr lang="fr-FR" sz="900" b="1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567" name="Grouper 566"/>
            <p:cNvGrpSpPr/>
            <p:nvPr/>
          </p:nvGrpSpPr>
          <p:grpSpPr>
            <a:xfrm>
              <a:off x="3942468" y="1852787"/>
              <a:ext cx="344998" cy="230832"/>
              <a:chOff x="3749187" y="2797063"/>
              <a:chExt cx="344998" cy="230832"/>
            </a:xfrm>
          </p:grpSpPr>
          <p:sp>
            <p:nvSpPr>
              <p:cNvPr id="570" name="Rectangle 569"/>
              <p:cNvSpPr/>
              <p:nvPr/>
            </p:nvSpPr>
            <p:spPr>
              <a:xfrm>
                <a:off x="3824470" y="2840479"/>
                <a:ext cx="183568" cy="1440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900"/>
              </a:p>
            </p:txBody>
          </p:sp>
          <p:sp>
            <p:nvSpPr>
              <p:cNvPr id="571" name="ZoneTexte 570"/>
              <p:cNvSpPr txBox="1"/>
              <p:nvPr/>
            </p:nvSpPr>
            <p:spPr>
              <a:xfrm>
                <a:off x="3749187" y="2797063"/>
                <a:ext cx="34499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 smtClean="0">
                    <a:latin typeface="Arial"/>
                    <a:cs typeface="Arial"/>
                  </a:rPr>
                  <a:t>HE</a:t>
                </a:r>
                <a:endParaRPr lang="fr-FR" sz="900" b="1" dirty="0">
                  <a:latin typeface="Arial"/>
                  <a:cs typeface="Arial"/>
                </a:endParaRPr>
              </a:p>
            </p:txBody>
          </p:sp>
        </p:grpSp>
        <p:cxnSp>
          <p:nvCxnSpPr>
            <p:cNvPr id="568" name="Connecteur droit 567"/>
            <p:cNvCxnSpPr/>
            <p:nvPr/>
          </p:nvCxnSpPr>
          <p:spPr>
            <a:xfrm>
              <a:off x="4017683" y="454055"/>
              <a:ext cx="144000" cy="0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Connecteur droit 568"/>
            <p:cNvCxnSpPr/>
            <p:nvPr/>
          </p:nvCxnSpPr>
          <p:spPr>
            <a:xfrm>
              <a:off x="4020319" y="1361406"/>
              <a:ext cx="144000" cy="0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4" name="Grouper 573"/>
          <p:cNvGrpSpPr/>
          <p:nvPr/>
        </p:nvGrpSpPr>
        <p:grpSpPr>
          <a:xfrm>
            <a:off x="392670" y="2907573"/>
            <a:ext cx="1936485" cy="1776630"/>
            <a:chOff x="4224606" y="2749157"/>
            <a:chExt cx="1936485" cy="1776630"/>
          </a:xfrm>
        </p:grpSpPr>
        <p:pic>
          <p:nvPicPr>
            <p:cNvPr id="575" name="Image 574"/>
            <p:cNvPicPr>
              <a:picLocks noChangeAspect="1"/>
            </p:cNvPicPr>
            <p:nvPr/>
          </p:nvPicPr>
          <p:blipFill rotWithShape="1"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48188"/>
            <a:stretch/>
          </p:blipFill>
          <p:spPr>
            <a:xfrm>
              <a:off x="4224606" y="2749157"/>
              <a:ext cx="1879600" cy="1776630"/>
            </a:xfrm>
            <a:prstGeom prst="rect">
              <a:avLst/>
            </a:prstGeom>
          </p:spPr>
        </p:pic>
        <p:sp>
          <p:nvSpPr>
            <p:cNvPr id="576" name="ZoneTexte 575"/>
            <p:cNvSpPr txBox="1"/>
            <p:nvPr/>
          </p:nvSpPr>
          <p:spPr>
            <a:xfrm>
              <a:off x="4595390" y="3282442"/>
              <a:ext cx="4242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sp>
          <p:nvSpPr>
            <p:cNvPr id="577" name="ZoneTexte 576"/>
            <p:cNvSpPr txBox="1"/>
            <p:nvPr/>
          </p:nvSpPr>
          <p:spPr>
            <a:xfrm>
              <a:off x="5736876" y="4103468"/>
              <a:ext cx="4242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sp>
          <p:nvSpPr>
            <p:cNvPr id="578" name="ZoneTexte 577"/>
            <p:cNvSpPr txBox="1"/>
            <p:nvPr/>
          </p:nvSpPr>
          <p:spPr>
            <a:xfrm>
              <a:off x="4496794" y="4167196"/>
              <a:ext cx="29579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00" dirty="0" smtClean="0">
                  <a:latin typeface="Helvetica"/>
                  <a:cs typeface="Helvetica"/>
                </a:rPr>
                <a:t>ND</a:t>
              </a:r>
              <a:endParaRPr lang="fr-FR" sz="600" dirty="0">
                <a:latin typeface="Helvetica"/>
                <a:cs typeface="Helvetica"/>
              </a:endParaRPr>
            </a:p>
          </p:txBody>
        </p:sp>
        <p:sp>
          <p:nvSpPr>
            <p:cNvPr id="579" name="ZoneTexte 578"/>
            <p:cNvSpPr txBox="1"/>
            <p:nvPr/>
          </p:nvSpPr>
          <p:spPr>
            <a:xfrm>
              <a:off x="5021364" y="3344513"/>
              <a:ext cx="3443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</a:t>
              </a:r>
              <a:endParaRPr lang="fr-FR" sz="1600" dirty="0">
                <a:latin typeface="Helvetica"/>
                <a:cs typeface="Helvetica"/>
              </a:endParaRPr>
            </a:p>
          </p:txBody>
        </p:sp>
      </p:grpSp>
      <p:sp>
        <p:nvSpPr>
          <p:cNvPr id="580" name="ZoneTexte 579"/>
          <p:cNvSpPr txBox="1"/>
          <p:nvPr/>
        </p:nvSpPr>
        <p:spPr>
          <a:xfrm rot="16200000">
            <a:off x="-460157" y="3610425"/>
            <a:ext cx="15444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err="1" smtClean="0">
                <a:latin typeface="Helvetica"/>
                <a:cs typeface="Helvetica"/>
              </a:rPr>
              <a:t>Myofiber</a:t>
            </a:r>
            <a:r>
              <a:rPr lang="fr-FR" sz="900" dirty="0" smtClean="0">
                <a:latin typeface="Helvetica"/>
                <a:cs typeface="Helvetica"/>
              </a:rPr>
              <a:t> </a:t>
            </a:r>
            <a:r>
              <a:rPr lang="fr-FR" sz="900" dirty="0" err="1" smtClean="0">
                <a:latin typeface="Helvetica"/>
                <a:cs typeface="Helvetica"/>
              </a:rPr>
              <a:t>number</a:t>
            </a:r>
            <a:r>
              <a:rPr lang="fr-FR" sz="900" dirty="0" smtClean="0">
                <a:latin typeface="Helvetica"/>
                <a:cs typeface="Helvetica"/>
              </a:rPr>
              <a:t>/ total (%)</a:t>
            </a:r>
            <a:endParaRPr lang="fr-FR" sz="900" dirty="0">
              <a:latin typeface="Helvetica"/>
              <a:cs typeface="Helvetica"/>
            </a:endParaRPr>
          </a:p>
        </p:txBody>
      </p:sp>
      <p:grpSp>
        <p:nvGrpSpPr>
          <p:cNvPr id="581" name="Grouper 580"/>
          <p:cNvGrpSpPr/>
          <p:nvPr/>
        </p:nvGrpSpPr>
        <p:grpSpPr>
          <a:xfrm>
            <a:off x="1146966" y="2823111"/>
            <a:ext cx="601290" cy="388357"/>
            <a:chOff x="4916600" y="7575188"/>
            <a:chExt cx="601290" cy="388357"/>
          </a:xfrm>
        </p:grpSpPr>
        <p:sp>
          <p:nvSpPr>
            <p:cNvPr id="582" name="Rectangle 581"/>
            <p:cNvSpPr>
              <a:spLocks noChangeAspect="1"/>
            </p:cNvSpPr>
            <p:nvPr/>
          </p:nvSpPr>
          <p:spPr bwMode="auto">
            <a:xfrm>
              <a:off x="4916600" y="7669211"/>
              <a:ext cx="76200" cy="77788"/>
            </a:xfrm>
            <a:prstGeom prst="rect">
              <a:avLst/>
            </a:prstGeom>
            <a:solidFill>
              <a:srgbClr val="BFBFBF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r-FR" sz="900" i="1">
                <a:latin typeface="Helvetica"/>
                <a:ea typeface="ＭＳ Ｐゴシック" pitchFamily="-110" charset="-128"/>
                <a:cs typeface="Helvetica"/>
              </a:endParaRPr>
            </a:p>
          </p:txBody>
        </p:sp>
        <p:sp>
          <p:nvSpPr>
            <p:cNvPr id="583" name="ZoneTexte 133"/>
            <p:cNvSpPr txBox="1">
              <a:spLocks noChangeArrowheads="1"/>
            </p:cNvSpPr>
            <p:nvPr/>
          </p:nvSpPr>
          <p:spPr bwMode="auto">
            <a:xfrm>
              <a:off x="4962645" y="7575188"/>
              <a:ext cx="555245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just"/>
              <a:r>
                <a:rPr lang="fr-CA" sz="900" i="1" dirty="0" smtClean="0">
                  <a:latin typeface="Helvetica"/>
                  <a:cs typeface="Helvetica"/>
                </a:rPr>
                <a:t>Pitx3</a:t>
              </a:r>
              <a:r>
                <a:rPr lang="fr-FR" sz="900" i="1" baseline="30000" dirty="0">
                  <a:latin typeface="Helvetica"/>
                  <a:cs typeface="Helvetica"/>
                </a:rPr>
                <a:t>+/-</a:t>
              </a:r>
              <a:endParaRPr lang="fr-FR" sz="900" i="1" dirty="0">
                <a:latin typeface="Helvetica"/>
                <a:cs typeface="Helvetica"/>
              </a:endParaRPr>
            </a:p>
            <a:p>
              <a:pPr algn="just"/>
              <a:endParaRPr lang="fr-CA" sz="900" i="1" baseline="30000" dirty="0">
                <a:latin typeface="Helvetica"/>
                <a:cs typeface="Helvetica"/>
              </a:endParaRPr>
            </a:p>
          </p:txBody>
        </p:sp>
        <p:sp>
          <p:nvSpPr>
            <p:cNvPr id="584" name="Rectangle 583"/>
            <p:cNvSpPr>
              <a:spLocks noChangeAspect="1"/>
            </p:cNvSpPr>
            <p:nvPr/>
          </p:nvSpPr>
          <p:spPr bwMode="auto">
            <a:xfrm>
              <a:off x="4916600" y="7821528"/>
              <a:ext cx="76200" cy="76200"/>
            </a:xfrm>
            <a:prstGeom prst="rect">
              <a:avLst/>
            </a:pr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r-FR" sz="900" i="1">
                <a:latin typeface="Helvetica"/>
                <a:ea typeface="ＭＳ Ｐゴシック" pitchFamily="-110" charset="-128"/>
                <a:cs typeface="Helvetica"/>
              </a:endParaRPr>
            </a:p>
          </p:txBody>
        </p:sp>
        <p:sp>
          <p:nvSpPr>
            <p:cNvPr id="585" name="ZoneTexte 134"/>
            <p:cNvSpPr txBox="1">
              <a:spLocks noChangeArrowheads="1"/>
            </p:cNvSpPr>
            <p:nvPr/>
          </p:nvSpPr>
          <p:spPr bwMode="auto">
            <a:xfrm>
              <a:off x="4954297" y="7732713"/>
              <a:ext cx="53732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just"/>
              <a:r>
                <a:rPr lang="fr-CA" sz="900" i="1" dirty="0" smtClean="0">
                  <a:latin typeface="Helvetica"/>
                  <a:cs typeface="Helvetica"/>
                </a:rPr>
                <a:t>Pitx3</a:t>
              </a:r>
              <a:r>
                <a:rPr lang="fr-CA" sz="900" i="1" baseline="30000" dirty="0" smtClean="0">
                  <a:latin typeface="Helvetica"/>
                  <a:cs typeface="Helvetica"/>
                </a:rPr>
                <a:t>-/-</a:t>
              </a:r>
              <a:endParaRPr lang="fr-CA" sz="900" i="1" dirty="0">
                <a:latin typeface="Helvetica"/>
                <a:cs typeface="Helvetica"/>
              </a:endParaRPr>
            </a:p>
          </p:txBody>
        </p:sp>
      </p:grpSp>
      <p:sp>
        <p:nvSpPr>
          <p:cNvPr id="586" name="ZoneTexte 10"/>
          <p:cNvSpPr txBox="1">
            <a:spLocks noChangeArrowheads="1"/>
          </p:cNvSpPr>
          <p:nvPr/>
        </p:nvSpPr>
        <p:spPr bwMode="auto">
          <a:xfrm>
            <a:off x="484842" y="4634464"/>
            <a:ext cx="249288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900" dirty="0" err="1" smtClean="0">
                <a:latin typeface="Helvetica"/>
                <a:cs typeface="Helvetica"/>
              </a:rPr>
              <a:t>Uninjured</a:t>
            </a:r>
            <a:r>
              <a:rPr lang="fr-FR" sz="900" dirty="0" smtClean="0">
                <a:latin typeface="Helvetica"/>
                <a:cs typeface="Helvetica"/>
              </a:rPr>
              <a:t> </a:t>
            </a:r>
            <a:r>
              <a:rPr lang="fr-FR" sz="900" dirty="0" err="1" smtClean="0">
                <a:latin typeface="Helvetica"/>
                <a:cs typeface="Helvetica"/>
              </a:rPr>
              <a:t>Myofiber</a:t>
            </a:r>
            <a:r>
              <a:rPr lang="fr-FR" sz="900" dirty="0" smtClean="0">
                <a:latin typeface="Helvetica"/>
                <a:cs typeface="Helvetica"/>
              </a:rPr>
              <a:t> </a:t>
            </a:r>
            <a:r>
              <a:rPr lang="fr-FR" sz="900" dirty="0">
                <a:latin typeface="Helvetica"/>
                <a:cs typeface="Helvetica"/>
              </a:rPr>
              <a:t>CSA </a:t>
            </a:r>
            <a:r>
              <a:rPr lang="fr-FR" sz="900" dirty="0" smtClean="0">
                <a:latin typeface="Helvetica"/>
                <a:cs typeface="Helvetica"/>
              </a:rPr>
              <a:t>(10</a:t>
            </a:r>
            <a:r>
              <a:rPr lang="fr-FR" sz="1000" baseline="30000" dirty="0" smtClean="0">
                <a:latin typeface="Symbol" charset="0"/>
              </a:rPr>
              <a:t>-5</a:t>
            </a:r>
            <a:r>
              <a:rPr lang="fr-FR" sz="1000" dirty="0" smtClean="0">
                <a:latin typeface="Arial" charset="0"/>
                <a:cs typeface="Arial" charset="0"/>
              </a:rPr>
              <a:t>M</a:t>
            </a:r>
            <a:r>
              <a:rPr lang="fr-FR" sz="1000" baseline="30000" dirty="0" smtClean="0">
                <a:latin typeface="Arial" charset="0"/>
                <a:cs typeface="Arial" charset="0"/>
              </a:rPr>
              <a:t>2</a:t>
            </a:r>
            <a:r>
              <a:rPr lang="fr-FR" sz="1000" dirty="0" smtClean="0">
                <a:latin typeface="Arial" charset="0"/>
                <a:cs typeface="Arial" charset="0"/>
              </a:rPr>
              <a:t>)</a:t>
            </a:r>
            <a:endParaRPr lang="fr-FR" sz="1000" dirty="0">
              <a:latin typeface="Arial" charset="0"/>
              <a:cs typeface="Arial" charset="0"/>
            </a:endParaRPr>
          </a:p>
        </p:txBody>
      </p:sp>
      <p:sp>
        <p:nvSpPr>
          <p:cNvPr id="587" name="ZoneTexte 586"/>
          <p:cNvSpPr txBox="1"/>
          <p:nvPr/>
        </p:nvSpPr>
        <p:spPr>
          <a:xfrm>
            <a:off x="675817" y="4449736"/>
            <a:ext cx="4156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Arial"/>
                <a:cs typeface="Arial"/>
              </a:rPr>
              <a:t>0-50</a:t>
            </a:r>
            <a:endParaRPr lang="fr-FR" sz="900" dirty="0">
              <a:latin typeface="Arial"/>
              <a:cs typeface="Arial"/>
            </a:endParaRPr>
          </a:p>
        </p:txBody>
      </p:sp>
      <p:sp>
        <p:nvSpPr>
          <p:cNvPr id="588" name="ZoneTexte 587"/>
          <p:cNvSpPr txBox="1"/>
          <p:nvPr/>
        </p:nvSpPr>
        <p:spPr>
          <a:xfrm>
            <a:off x="1024554" y="4449736"/>
            <a:ext cx="47985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Arial"/>
                <a:cs typeface="Arial"/>
              </a:rPr>
              <a:t>5</a:t>
            </a:r>
            <a:r>
              <a:rPr lang="fr-FR" sz="900" dirty="0" smtClean="0">
                <a:latin typeface="Arial"/>
                <a:cs typeface="Arial"/>
              </a:rPr>
              <a:t>0-70</a:t>
            </a:r>
            <a:endParaRPr lang="fr-FR" sz="900" dirty="0">
              <a:latin typeface="Arial"/>
              <a:cs typeface="Arial"/>
            </a:endParaRPr>
          </a:p>
        </p:txBody>
      </p:sp>
      <p:sp>
        <p:nvSpPr>
          <p:cNvPr id="589" name="ZoneTexte 588"/>
          <p:cNvSpPr txBox="1"/>
          <p:nvPr/>
        </p:nvSpPr>
        <p:spPr>
          <a:xfrm>
            <a:off x="1401492" y="4449736"/>
            <a:ext cx="47985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Arial"/>
                <a:cs typeface="Arial"/>
              </a:rPr>
              <a:t>7</a:t>
            </a:r>
            <a:r>
              <a:rPr lang="fr-FR" sz="900" dirty="0" smtClean="0">
                <a:latin typeface="Arial"/>
                <a:cs typeface="Arial"/>
              </a:rPr>
              <a:t>0-90</a:t>
            </a:r>
            <a:endParaRPr lang="fr-FR" sz="900" dirty="0">
              <a:latin typeface="Arial"/>
              <a:cs typeface="Arial"/>
            </a:endParaRPr>
          </a:p>
        </p:txBody>
      </p:sp>
      <p:sp>
        <p:nvSpPr>
          <p:cNvPr id="590" name="ZoneTexte 589"/>
          <p:cNvSpPr txBox="1"/>
          <p:nvPr/>
        </p:nvSpPr>
        <p:spPr>
          <a:xfrm>
            <a:off x="1827916" y="4449736"/>
            <a:ext cx="37638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Arial"/>
                <a:cs typeface="Arial"/>
              </a:rPr>
              <a:t>≥90</a:t>
            </a:r>
            <a:endParaRPr lang="fr-FR" sz="900" dirty="0">
              <a:latin typeface="Arial"/>
              <a:cs typeface="Arial"/>
            </a:endParaRPr>
          </a:p>
        </p:txBody>
      </p:sp>
      <p:sp>
        <p:nvSpPr>
          <p:cNvPr id="591" name="ZoneTexte 590"/>
          <p:cNvSpPr txBox="1"/>
          <p:nvPr/>
        </p:nvSpPr>
        <p:spPr>
          <a:xfrm>
            <a:off x="-17592" y="2640809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/>
                <a:cs typeface="Arial"/>
              </a:rPr>
              <a:t>D</a:t>
            </a:r>
            <a:endParaRPr lang="fr-FR" sz="1400" b="1" dirty="0">
              <a:latin typeface="Arial"/>
              <a:cs typeface="Arial"/>
            </a:endParaRPr>
          </a:p>
        </p:txBody>
      </p:sp>
      <p:grpSp>
        <p:nvGrpSpPr>
          <p:cNvPr id="592" name="Grouper 591"/>
          <p:cNvGrpSpPr/>
          <p:nvPr/>
        </p:nvGrpSpPr>
        <p:grpSpPr>
          <a:xfrm>
            <a:off x="2424665" y="2637600"/>
            <a:ext cx="3052983" cy="2239876"/>
            <a:chOff x="2534736" y="2400539"/>
            <a:chExt cx="3052983" cy="2239876"/>
          </a:xfrm>
        </p:grpSpPr>
        <p:pic>
          <p:nvPicPr>
            <p:cNvPr id="593" name="Image 592"/>
            <p:cNvPicPr>
              <a:picLocks noChangeAspect="1"/>
            </p:cNvPicPr>
            <p:nvPr/>
          </p:nvPicPr>
          <p:blipFill rotWithShape="1"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44766"/>
            <a:stretch/>
          </p:blipFill>
          <p:spPr>
            <a:xfrm>
              <a:off x="2963961" y="2679936"/>
              <a:ext cx="1930400" cy="1739658"/>
            </a:xfrm>
            <a:prstGeom prst="rect">
              <a:avLst/>
            </a:prstGeom>
          </p:spPr>
        </p:pic>
        <p:grpSp>
          <p:nvGrpSpPr>
            <p:cNvPr id="594" name="Grouper 593"/>
            <p:cNvGrpSpPr/>
            <p:nvPr/>
          </p:nvGrpSpPr>
          <p:grpSpPr>
            <a:xfrm>
              <a:off x="3758174" y="2569116"/>
              <a:ext cx="601290" cy="388357"/>
              <a:chOff x="4916600" y="7575188"/>
              <a:chExt cx="601290" cy="388357"/>
            </a:xfrm>
          </p:grpSpPr>
          <p:sp>
            <p:nvSpPr>
              <p:cNvPr id="608" name="Rectangle 607"/>
              <p:cNvSpPr>
                <a:spLocks noChangeAspect="1"/>
              </p:cNvSpPr>
              <p:nvPr/>
            </p:nvSpPr>
            <p:spPr bwMode="auto">
              <a:xfrm>
                <a:off x="4916600" y="7669211"/>
                <a:ext cx="76200" cy="7778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bg1">
                    <a:lumMod val="8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 sz="1000">
                  <a:latin typeface="Helvetica"/>
                  <a:ea typeface="ＭＳ Ｐゴシック" pitchFamily="-110" charset="-128"/>
                  <a:cs typeface="Helvetica"/>
                </a:endParaRPr>
              </a:p>
            </p:txBody>
          </p:sp>
          <p:sp>
            <p:nvSpPr>
              <p:cNvPr id="609" name="ZoneTexte 133"/>
              <p:cNvSpPr txBox="1">
                <a:spLocks noChangeArrowheads="1"/>
              </p:cNvSpPr>
              <p:nvPr/>
            </p:nvSpPr>
            <p:spPr bwMode="auto">
              <a:xfrm>
                <a:off x="4962645" y="7575188"/>
                <a:ext cx="555245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just"/>
                <a:r>
                  <a:rPr lang="fr-CA" sz="900" i="1" dirty="0" smtClean="0">
                    <a:latin typeface="Helvetica"/>
                    <a:cs typeface="Helvetica"/>
                  </a:rPr>
                  <a:t>Pitx3</a:t>
                </a:r>
                <a:r>
                  <a:rPr lang="fr-FR" sz="900" i="1" baseline="30000" dirty="0">
                    <a:latin typeface="Helvetica"/>
                    <a:cs typeface="Helvetica"/>
                  </a:rPr>
                  <a:t>+/-</a:t>
                </a:r>
                <a:endParaRPr lang="fr-FR" sz="900" i="1" dirty="0">
                  <a:latin typeface="Helvetica"/>
                  <a:cs typeface="Helvetica"/>
                </a:endParaRPr>
              </a:p>
              <a:p>
                <a:pPr algn="just"/>
                <a:endParaRPr lang="fr-CA" sz="900" i="1" baseline="30000" dirty="0">
                  <a:latin typeface="Helvetica"/>
                  <a:cs typeface="Helvetica"/>
                </a:endParaRPr>
              </a:p>
            </p:txBody>
          </p:sp>
          <p:sp>
            <p:nvSpPr>
              <p:cNvPr id="610" name="Rectangle 609"/>
              <p:cNvSpPr>
                <a:spLocks noChangeAspect="1"/>
              </p:cNvSpPr>
              <p:nvPr/>
            </p:nvSpPr>
            <p:spPr bwMode="auto">
              <a:xfrm>
                <a:off x="4916600" y="7821528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 sz="1000">
                  <a:latin typeface="Helvetica"/>
                  <a:ea typeface="ＭＳ Ｐゴシック" pitchFamily="-110" charset="-128"/>
                  <a:cs typeface="Helvetica"/>
                </a:endParaRPr>
              </a:p>
            </p:txBody>
          </p:sp>
          <p:sp>
            <p:nvSpPr>
              <p:cNvPr id="611" name="ZoneTexte 134"/>
              <p:cNvSpPr txBox="1">
                <a:spLocks noChangeArrowheads="1"/>
              </p:cNvSpPr>
              <p:nvPr/>
            </p:nvSpPr>
            <p:spPr bwMode="auto">
              <a:xfrm>
                <a:off x="4954297" y="7732713"/>
                <a:ext cx="537327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just"/>
                <a:r>
                  <a:rPr lang="fr-CA" sz="900" i="1" dirty="0" smtClean="0">
                    <a:latin typeface="Helvetica"/>
                    <a:cs typeface="Helvetica"/>
                  </a:rPr>
                  <a:t>Pitx3</a:t>
                </a:r>
                <a:r>
                  <a:rPr lang="fr-CA" sz="900" i="1" baseline="30000" dirty="0" smtClean="0">
                    <a:latin typeface="Helvetica"/>
                    <a:cs typeface="Helvetica"/>
                  </a:rPr>
                  <a:t>-/-</a:t>
                </a:r>
                <a:endParaRPr lang="fr-CA" sz="900" i="1" dirty="0">
                  <a:latin typeface="Helvetica"/>
                  <a:cs typeface="Helvetica"/>
                </a:endParaRPr>
              </a:p>
            </p:txBody>
          </p:sp>
        </p:grpSp>
        <p:sp>
          <p:nvSpPr>
            <p:cNvPr id="595" name="ZoneTexte 594"/>
            <p:cNvSpPr txBox="1"/>
            <p:nvPr/>
          </p:nvSpPr>
          <p:spPr>
            <a:xfrm>
              <a:off x="3722313" y="3125663"/>
              <a:ext cx="3443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sp>
          <p:nvSpPr>
            <p:cNvPr id="596" name="ZoneTexte 595"/>
            <p:cNvSpPr txBox="1"/>
            <p:nvPr/>
          </p:nvSpPr>
          <p:spPr>
            <a:xfrm>
              <a:off x="4479591" y="3967398"/>
              <a:ext cx="4242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sp>
          <p:nvSpPr>
            <p:cNvPr id="597" name="ZoneTexte 596"/>
            <p:cNvSpPr txBox="1"/>
            <p:nvPr/>
          </p:nvSpPr>
          <p:spPr>
            <a:xfrm>
              <a:off x="3169035" y="4081950"/>
              <a:ext cx="29579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00" dirty="0" smtClean="0">
                  <a:latin typeface="Helvetica"/>
                  <a:cs typeface="Helvetica"/>
                </a:rPr>
                <a:t>ND</a:t>
              </a:r>
              <a:endParaRPr lang="fr-FR" sz="600" dirty="0">
                <a:latin typeface="Helvetica"/>
                <a:cs typeface="Helvetica"/>
              </a:endParaRPr>
            </a:p>
          </p:txBody>
        </p:sp>
        <p:sp>
          <p:nvSpPr>
            <p:cNvPr id="598" name="ZoneTexte 597"/>
            <p:cNvSpPr txBox="1"/>
            <p:nvPr/>
          </p:nvSpPr>
          <p:spPr>
            <a:xfrm>
              <a:off x="3274165" y="2722970"/>
              <a:ext cx="4242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sp>
          <p:nvSpPr>
            <p:cNvPr id="599" name="ZoneTexte 598"/>
            <p:cNvSpPr txBox="1"/>
            <p:nvPr/>
          </p:nvSpPr>
          <p:spPr>
            <a:xfrm>
              <a:off x="4110303" y="4001148"/>
              <a:ext cx="3443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Helvetica"/>
                  <a:cs typeface="Helvetica"/>
                </a:rPr>
                <a:t>**</a:t>
              </a:r>
              <a:endParaRPr lang="fr-FR" sz="1600" dirty="0">
                <a:latin typeface="Helvetica"/>
                <a:cs typeface="Helvetica"/>
              </a:endParaRPr>
            </a:p>
          </p:txBody>
        </p:sp>
        <p:sp>
          <p:nvSpPr>
            <p:cNvPr id="600" name="ZoneTexte 599"/>
            <p:cNvSpPr txBox="1"/>
            <p:nvPr/>
          </p:nvSpPr>
          <p:spPr>
            <a:xfrm>
              <a:off x="4536155" y="4094650"/>
              <a:ext cx="29579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00" dirty="0" smtClean="0">
                  <a:latin typeface="Helvetica"/>
                  <a:cs typeface="Helvetica"/>
                </a:rPr>
                <a:t>ND</a:t>
              </a:r>
              <a:endParaRPr lang="fr-FR" sz="600" dirty="0">
                <a:latin typeface="Helvetica"/>
                <a:cs typeface="Helvetica"/>
              </a:endParaRPr>
            </a:p>
          </p:txBody>
        </p:sp>
        <p:sp>
          <p:nvSpPr>
            <p:cNvPr id="601" name="ZoneTexte 600"/>
            <p:cNvSpPr txBox="1"/>
            <p:nvPr/>
          </p:nvSpPr>
          <p:spPr>
            <a:xfrm rot="16200000">
              <a:off x="2054653" y="3399600"/>
              <a:ext cx="154446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err="1" smtClean="0">
                  <a:latin typeface="Helvetica"/>
                  <a:cs typeface="Helvetica"/>
                </a:rPr>
                <a:t>Myofiber</a:t>
              </a:r>
              <a:r>
                <a:rPr lang="fr-FR" sz="900" dirty="0" smtClean="0">
                  <a:latin typeface="Helvetica"/>
                  <a:cs typeface="Helvetica"/>
                </a:rPr>
                <a:t> </a:t>
              </a:r>
              <a:r>
                <a:rPr lang="fr-FR" sz="900" dirty="0" err="1" smtClean="0">
                  <a:latin typeface="Helvetica"/>
                  <a:cs typeface="Helvetica"/>
                </a:rPr>
                <a:t>number</a:t>
              </a:r>
              <a:r>
                <a:rPr lang="fr-FR" sz="900" dirty="0" smtClean="0">
                  <a:latin typeface="Helvetica"/>
                  <a:cs typeface="Helvetica"/>
                </a:rPr>
                <a:t>/ total (%)</a:t>
              </a:r>
              <a:endParaRPr lang="fr-FR" sz="900" dirty="0">
                <a:latin typeface="Helvetica"/>
                <a:cs typeface="Helvetica"/>
              </a:endParaRPr>
            </a:p>
          </p:txBody>
        </p:sp>
        <p:sp>
          <p:nvSpPr>
            <p:cNvPr id="602" name="ZoneTexte 10"/>
            <p:cNvSpPr txBox="1">
              <a:spLocks noChangeArrowheads="1"/>
            </p:cNvSpPr>
            <p:nvPr/>
          </p:nvSpPr>
          <p:spPr bwMode="auto">
            <a:xfrm>
              <a:off x="3094838" y="4394194"/>
              <a:ext cx="24928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000" dirty="0" smtClean="0">
                  <a:latin typeface="Arial" charset="0"/>
                  <a:cs typeface="Arial" charset="0"/>
                </a:rPr>
                <a:t> D63 </a:t>
              </a:r>
              <a:r>
                <a:rPr lang="fr-FR" sz="1000" dirty="0" err="1" smtClean="0">
                  <a:latin typeface="Arial" charset="0"/>
                  <a:cs typeface="Arial" charset="0"/>
                </a:rPr>
                <a:t>Myofiber</a:t>
              </a:r>
              <a:r>
                <a:rPr lang="fr-FR" sz="1000" dirty="0" smtClean="0">
                  <a:latin typeface="Arial" charset="0"/>
                  <a:cs typeface="Arial" charset="0"/>
                </a:rPr>
                <a:t> </a:t>
              </a:r>
              <a:r>
                <a:rPr lang="fr-FR" sz="1000" dirty="0">
                  <a:latin typeface="Arial" charset="0"/>
                  <a:cs typeface="Arial" charset="0"/>
                </a:rPr>
                <a:t>CSA </a:t>
              </a:r>
              <a:r>
                <a:rPr lang="fr-FR" sz="1000" dirty="0" smtClean="0">
                  <a:latin typeface="Arial" charset="0"/>
                  <a:cs typeface="Arial" charset="0"/>
                </a:rPr>
                <a:t>(</a:t>
              </a:r>
              <a:r>
                <a:rPr lang="fr-FR" sz="1000" dirty="0" smtClean="0">
                  <a:latin typeface="Symbol" charset="0"/>
                </a:rPr>
                <a:t>10</a:t>
              </a:r>
              <a:r>
                <a:rPr lang="fr-FR" sz="1000" baseline="30000" dirty="0" smtClean="0">
                  <a:latin typeface="Symbol" charset="0"/>
                </a:rPr>
                <a:t>-5</a:t>
              </a:r>
              <a:r>
                <a:rPr lang="fr-FR" sz="1000" dirty="0" smtClean="0">
                  <a:latin typeface="Arial" charset="0"/>
                  <a:cs typeface="Arial" charset="0"/>
                </a:rPr>
                <a:t>M</a:t>
              </a:r>
              <a:r>
                <a:rPr lang="fr-FR" sz="1000" baseline="30000" dirty="0" smtClean="0">
                  <a:latin typeface="Arial" charset="0"/>
                  <a:cs typeface="Arial" charset="0"/>
                </a:rPr>
                <a:t>2</a:t>
              </a:r>
              <a:r>
                <a:rPr lang="fr-FR" sz="1000" dirty="0" smtClean="0">
                  <a:latin typeface="Arial" charset="0"/>
                  <a:cs typeface="Arial" charset="0"/>
                </a:rPr>
                <a:t>)</a:t>
              </a:r>
              <a:endParaRPr lang="fr-FR" sz="1000" dirty="0">
                <a:latin typeface="Arial" charset="0"/>
                <a:cs typeface="Arial" charset="0"/>
              </a:endParaRPr>
            </a:p>
          </p:txBody>
        </p:sp>
        <p:sp>
          <p:nvSpPr>
            <p:cNvPr id="603" name="ZoneTexte 602"/>
            <p:cNvSpPr txBox="1"/>
            <p:nvPr/>
          </p:nvSpPr>
          <p:spPr>
            <a:xfrm>
              <a:off x="3196917" y="4209466"/>
              <a:ext cx="41566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Arial"/>
                  <a:cs typeface="Arial"/>
                </a:rPr>
                <a:t>0-50</a:t>
              </a:r>
              <a:endParaRPr lang="fr-FR" sz="900" dirty="0">
                <a:latin typeface="Arial"/>
                <a:cs typeface="Arial"/>
              </a:endParaRPr>
            </a:p>
          </p:txBody>
        </p:sp>
        <p:sp>
          <p:nvSpPr>
            <p:cNvPr id="604" name="ZoneTexte 603"/>
            <p:cNvSpPr txBox="1"/>
            <p:nvPr/>
          </p:nvSpPr>
          <p:spPr>
            <a:xfrm>
              <a:off x="3558354" y="4209466"/>
              <a:ext cx="47985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>
                  <a:latin typeface="Arial"/>
                  <a:cs typeface="Arial"/>
                </a:rPr>
                <a:t>5</a:t>
              </a:r>
              <a:r>
                <a:rPr lang="fr-FR" sz="900" dirty="0" smtClean="0">
                  <a:latin typeface="Arial"/>
                  <a:cs typeface="Arial"/>
                </a:rPr>
                <a:t>0-70</a:t>
              </a:r>
              <a:endParaRPr lang="fr-FR" sz="900" dirty="0">
                <a:latin typeface="Arial"/>
                <a:cs typeface="Arial"/>
              </a:endParaRPr>
            </a:p>
          </p:txBody>
        </p:sp>
        <p:sp>
          <p:nvSpPr>
            <p:cNvPr id="605" name="ZoneTexte 604"/>
            <p:cNvSpPr txBox="1"/>
            <p:nvPr/>
          </p:nvSpPr>
          <p:spPr>
            <a:xfrm>
              <a:off x="3947992" y="4209466"/>
              <a:ext cx="47985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>
                  <a:latin typeface="Arial"/>
                  <a:cs typeface="Arial"/>
                </a:rPr>
                <a:t>7</a:t>
              </a:r>
              <a:r>
                <a:rPr lang="fr-FR" sz="900" dirty="0" smtClean="0">
                  <a:latin typeface="Arial"/>
                  <a:cs typeface="Arial"/>
                </a:rPr>
                <a:t>0-90</a:t>
              </a:r>
              <a:endParaRPr lang="fr-FR" sz="900" dirty="0">
                <a:latin typeface="Arial"/>
                <a:cs typeface="Arial"/>
              </a:endParaRPr>
            </a:p>
          </p:txBody>
        </p:sp>
        <p:sp>
          <p:nvSpPr>
            <p:cNvPr id="606" name="ZoneTexte 605"/>
            <p:cNvSpPr txBox="1"/>
            <p:nvPr/>
          </p:nvSpPr>
          <p:spPr>
            <a:xfrm>
              <a:off x="4399816" y="4209466"/>
              <a:ext cx="37638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Arial"/>
                  <a:cs typeface="Arial"/>
                </a:rPr>
                <a:t>≥90</a:t>
              </a:r>
              <a:endParaRPr lang="fr-FR" sz="900" dirty="0">
                <a:latin typeface="Arial"/>
                <a:cs typeface="Arial"/>
              </a:endParaRPr>
            </a:p>
          </p:txBody>
        </p:sp>
        <p:sp>
          <p:nvSpPr>
            <p:cNvPr id="607" name="ZoneTexte 606"/>
            <p:cNvSpPr txBox="1"/>
            <p:nvPr/>
          </p:nvSpPr>
          <p:spPr>
            <a:xfrm>
              <a:off x="2534736" y="2400539"/>
              <a:ext cx="3044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latin typeface="Arial"/>
                  <a:cs typeface="Arial"/>
                </a:rPr>
                <a:t>E</a:t>
              </a:r>
              <a:endParaRPr lang="fr-FR" sz="1400" b="1" dirty="0">
                <a:latin typeface="Arial"/>
                <a:cs typeface="Arial"/>
              </a:endParaRPr>
            </a:p>
          </p:txBody>
        </p:sp>
      </p:grpSp>
      <p:sp>
        <p:nvSpPr>
          <p:cNvPr id="612" name="ZoneTexte 611"/>
          <p:cNvSpPr txBox="1"/>
          <p:nvPr/>
        </p:nvSpPr>
        <p:spPr>
          <a:xfrm>
            <a:off x="4613938" y="-46356"/>
            <a:ext cx="2339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Arial"/>
                <a:cs typeface="Arial"/>
              </a:rPr>
              <a:t>Figure </a:t>
            </a:r>
            <a:r>
              <a:rPr lang="fr-FR" sz="1200" b="1" dirty="0">
                <a:latin typeface="Arial"/>
                <a:cs typeface="Arial"/>
              </a:rPr>
              <a:t>2</a:t>
            </a:r>
            <a:r>
              <a:rPr lang="fr-FR" sz="1200" b="1" dirty="0" smtClean="0">
                <a:latin typeface="Arial"/>
                <a:cs typeface="Arial"/>
              </a:rPr>
              <a:t>- figure </a:t>
            </a:r>
            <a:r>
              <a:rPr lang="fr-FR" sz="1200" b="1" dirty="0" err="1" smtClean="0">
                <a:latin typeface="Arial"/>
                <a:cs typeface="Arial"/>
              </a:rPr>
              <a:t>supplement</a:t>
            </a:r>
            <a:r>
              <a:rPr lang="fr-FR" sz="1200" b="1" dirty="0" smtClean="0">
                <a:latin typeface="Arial"/>
                <a:cs typeface="Arial"/>
              </a:rPr>
              <a:t> </a:t>
            </a:r>
            <a:r>
              <a:rPr lang="fr-FR" sz="1200" b="1" dirty="0">
                <a:latin typeface="Arial"/>
                <a:cs typeface="Arial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91543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196</Words>
  <Application>Microsoft Macintosh PowerPoint</Application>
  <PresentationFormat>Présentation à l'écran (4:3)</PresentationFormat>
  <Paragraphs>70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Aurore L'honoré</dc:creator>
  <cp:keywords/>
  <dc:description/>
  <cp:lastModifiedBy>Aurore L'honoré</cp:lastModifiedBy>
  <cp:revision>3</cp:revision>
  <dcterms:created xsi:type="dcterms:W3CDTF">2018-07-18T12:50:04Z</dcterms:created>
  <dcterms:modified xsi:type="dcterms:W3CDTF">2018-07-18T12:51:34Z</dcterms:modified>
  <cp:category/>
</cp:coreProperties>
</file>