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296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386C6-FEEA-8F4C-97F2-5771B794DCFC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338-3EE1-A445-A9F0-18D5B5FFB5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19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1.png"/><Relationship Id="rId21" Type="http://schemas.openxmlformats.org/officeDocument/2006/relationships/image" Target="../media/image12.png"/><Relationship Id="rId22" Type="http://schemas.openxmlformats.org/officeDocument/2006/relationships/image" Target="../media/image13.emf"/><Relationship Id="rId23" Type="http://schemas.openxmlformats.org/officeDocument/2006/relationships/image" Target="../media/image14.emf"/><Relationship Id="rId24" Type="http://schemas.openxmlformats.org/officeDocument/2006/relationships/image" Target="../media/image15.png"/><Relationship Id="rId25" Type="http://schemas.openxmlformats.org/officeDocument/2006/relationships/image" Target="../media/image16.emf"/><Relationship Id="rId26" Type="http://schemas.openxmlformats.org/officeDocument/2006/relationships/image" Target="../media/image17.png"/><Relationship Id="rId27" Type="http://schemas.microsoft.com/office/2007/relationships/hdphoto" Target="../media/hdphoto9.wdp"/><Relationship Id="rId28" Type="http://schemas.openxmlformats.org/officeDocument/2006/relationships/image" Target="../media/image18.png"/><Relationship Id="rId29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30" Type="http://schemas.microsoft.com/office/2007/relationships/hdphoto" Target="../media/hdphoto10.wdp"/><Relationship Id="rId31" Type="http://schemas.openxmlformats.org/officeDocument/2006/relationships/image" Target="../media/image20.jpeg"/><Relationship Id="rId32" Type="http://schemas.microsoft.com/office/2007/relationships/hdphoto" Target="../media/hdphoto11.wdp"/><Relationship Id="rId9" Type="http://schemas.microsoft.com/office/2007/relationships/hdphoto" Target="../media/hdphoto3.wdp"/><Relationship Id="rId6" Type="http://schemas.openxmlformats.org/officeDocument/2006/relationships/image" Target="../media/image4.jpeg"/><Relationship Id="rId7" Type="http://schemas.microsoft.com/office/2007/relationships/hdphoto" Target="../media/hdphoto2.wdp"/><Relationship Id="rId8" Type="http://schemas.openxmlformats.org/officeDocument/2006/relationships/image" Target="../media/image5.jpeg"/><Relationship Id="rId33" Type="http://schemas.openxmlformats.org/officeDocument/2006/relationships/image" Target="../media/image21.jpeg"/><Relationship Id="rId34" Type="http://schemas.microsoft.com/office/2007/relationships/hdphoto" Target="../media/hdphoto12.wdp"/><Relationship Id="rId35" Type="http://schemas.openxmlformats.org/officeDocument/2006/relationships/image" Target="../media/image22.jpeg"/><Relationship Id="rId36" Type="http://schemas.microsoft.com/office/2007/relationships/hdphoto" Target="../media/hdphoto13.wdp"/><Relationship Id="rId10" Type="http://schemas.openxmlformats.org/officeDocument/2006/relationships/image" Target="../media/image6.jpeg"/><Relationship Id="rId11" Type="http://schemas.microsoft.com/office/2007/relationships/hdphoto" Target="../media/hdphoto4.wdp"/><Relationship Id="rId12" Type="http://schemas.openxmlformats.org/officeDocument/2006/relationships/image" Target="../media/image7.jpeg"/><Relationship Id="rId13" Type="http://schemas.microsoft.com/office/2007/relationships/hdphoto" Target="../media/hdphoto5.wdp"/><Relationship Id="rId14" Type="http://schemas.openxmlformats.org/officeDocument/2006/relationships/image" Target="../media/image8.jpeg"/><Relationship Id="rId15" Type="http://schemas.microsoft.com/office/2007/relationships/hdphoto" Target="../media/hdphoto6.wdp"/><Relationship Id="rId16" Type="http://schemas.openxmlformats.org/officeDocument/2006/relationships/image" Target="../media/image9.jpeg"/><Relationship Id="rId17" Type="http://schemas.microsoft.com/office/2007/relationships/hdphoto" Target="../media/hdphoto7.wdp"/><Relationship Id="rId18" Type="http://schemas.openxmlformats.org/officeDocument/2006/relationships/image" Target="../media/image10.jpeg"/><Relationship Id="rId19" Type="http://schemas.microsoft.com/office/2007/relationships/hdphoto" Target="../media/hdphoto8.wdp"/><Relationship Id="rId37" Type="http://schemas.openxmlformats.org/officeDocument/2006/relationships/image" Target="../media/image23.emf"/><Relationship Id="rId38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b="67025"/>
          <a:stretch/>
        </p:blipFill>
        <p:spPr>
          <a:xfrm>
            <a:off x="5054835" y="5147381"/>
            <a:ext cx="1612900" cy="155786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3839" b="62849"/>
          <a:stretch/>
        </p:blipFill>
        <p:spPr>
          <a:xfrm>
            <a:off x="3675821" y="5106506"/>
            <a:ext cx="1294520" cy="151452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211175" y="2721257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G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4943758" y="251796"/>
            <a:ext cx="1807635" cy="2491354"/>
            <a:chOff x="177788" y="1845358"/>
            <a:chExt cx="1807635" cy="2491354"/>
          </a:xfrm>
        </p:grpSpPr>
        <p:pic>
          <p:nvPicPr>
            <p:cNvPr id="9" name="Image 21" descr="1215 (HOpitx3 floxflox pitx2) 96h hst 16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98052" y="2055129"/>
              <a:ext cx="787371" cy="68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Image 9" descr="1209 (ctrl HH no cre) 96h hst 11.jp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8919" y="2055129"/>
              <a:ext cx="782529" cy="68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Image 22" descr="1215 (HOpitx3 floxflox pitx2) 96h myog 16.jpg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98052" y="2753629"/>
              <a:ext cx="780345" cy="68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Image 11" descr="1209 (ctrl HH no cre) 96h myog 11.jpg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8919" y="2752876"/>
              <a:ext cx="787276" cy="68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420271" y="4156713"/>
              <a:ext cx="1547998" cy="179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 smtClean="0">
                  <a:latin typeface="Helvetica"/>
                  <a:cs typeface="Helvetica"/>
                </a:rPr>
                <a:t>D4</a:t>
              </a:r>
              <a:endParaRPr lang="en-US" sz="900" dirty="0">
                <a:latin typeface="Helvetica"/>
                <a:cs typeface="Helvetica"/>
              </a:endParaRPr>
            </a:p>
          </p:txBody>
        </p:sp>
        <p:sp>
          <p:nvSpPr>
            <p:cNvPr id="14" name="ZoneTexte 39"/>
            <p:cNvSpPr txBox="1">
              <a:spLocks noChangeArrowheads="1"/>
            </p:cNvSpPr>
            <p:nvPr/>
          </p:nvSpPr>
          <p:spPr bwMode="auto">
            <a:xfrm rot="16200000">
              <a:off x="-88035" y="2958083"/>
              <a:ext cx="78309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000" b="1" dirty="0" err="1" smtClean="0">
                  <a:solidFill>
                    <a:srgbClr val="00BB00"/>
                  </a:solidFill>
                  <a:latin typeface="Helvetica"/>
                  <a:ea typeface="Arial" pitchFamily="27" charset="0"/>
                  <a:cs typeface="Helvetica"/>
                </a:rPr>
                <a:t>Myogenin</a:t>
              </a:r>
              <a:endParaRPr lang="fr-FR" sz="1000" b="1" dirty="0">
                <a:solidFill>
                  <a:srgbClr val="00BB00"/>
                </a:solidFill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15" name="ZoneTexte 34"/>
            <p:cNvSpPr txBox="1">
              <a:spLocks noChangeArrowheads="1"/>
            </p:cNvSpPr>
            <p:nvPr/>
          </p:nvSpPr>
          <p:spPr bwMode="auto">
            <a:xfrm rot="16200000">
              <a:off x="70317" y="2251015"/>
              <a:ext cx="49105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000" b="1" dirty="0" err="1">
                  <a:solidFill>
                    <a:srgbClr val="3366FF"/>
                  </a:solidFill>
                  <a:latin typeface="Helvetica"/>
                  <a:ea typeface="Arial" pitchFamily="27" charset="0"/>
                  <a:cs typeface="Helvetica"/>
                </a:rPr>
                <a:t>DAPI</a:t>
              </a:r>
              <a:endParaRPr lang="fr-FR" sz="1000" b="1" dirty="0">
                <a:solidFill>
                  <a:srgbClr val="3366FF"/>
                </a:solidFill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16" name="ZoneTexte 50"/>
            <p:cNvSpPr txBox="1">
              <a:spLocks noChangeArrowheads="1"/>
            </p:cNvSpPr>
            <p:nvPr/>
          </p:nvSpPr>
          <p:spPr bwMode="auto">
            <a:xfrm>
              <a:off x="556234" y="1845358"/>
              <a:ext cx="58964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000" i="1" dirty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1000" i="1" baseline="30000" dirty="0">
                  <a:latin typeface="Helvetica"/>
                  <a:ea typeface="Arial" pitchFamily="27" charset="0"/>
                  <a:cs typeface="Helvetica"/>
                </a:rPr>
                <a:t>+/-</a:t>
              </a:r>
            </a:p>
          </p:txBody>
        </p:sp>
        <p:sp>
          <p:nvSpPr>
            <p:cNvPr id="17" name="ZoneTexte 51"/>
            <p:cNvSpPr txBox="1">
              <a:spLocks noChangeArrowheads="1"/>
            </p:cNvSpPr>
            <p:nvPr/>
          </p:nvSpPr>
          <p:spPr bwMode="auto">
            <a:xfrm>
              <a:off x="1338613" y="1845358"/>
              <a:ext cx="56818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000" i="1" dirty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1000" i="1" baseline="30000" dirty="0">
                  <a:latin typeface="Helvetica"/>
                  <a:ea typeface="Arial" pitchFamily="27" charset="0"/>
                  <a:cs typeface="Helvetica"/>
                </a:rPr>
                <a:t>-/-</a:t>
              </a:r>
            </a:p>
          </p:txBody>
        </p:sp>
        <p:pic>
          <p:nvPicPr>
            <p:cNvPr id="18" name="Image 23" descr="1215 (HOpitx3 floxflox pitx2) 96h tropT 16.jpg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1211"/>
            <a:stretch/>
          </p:blipFill>
          <p:spPr bwMode="auto">
            <a:xfrm>
              <a:off x="1200435" y="3451139"/>
              <a:ext cx="777533" cy="68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Image 18" descr="1209 (ctrl HH no cre) 96h tropT 11.jpg"/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9144" y="3452945"/>
              <a:ext cx="787062" cy="68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ZoneTexte 39"/>
            <p:cNvSpPr txBox="1">
              <a:spLocks noChangeArrowheads="1"/>
            </p:cNvSpPr>
            <p:nvPr/>
          </p:nvSpPr>
          <p:spPr bwMode="auto">
            <a:xfrm rot="16200000">
              <a:off x="-122680" y="3677391"/>
              <a:ext cx="84715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000" b="1" dirty="0" err="1" smtClean="0">
                  <a:solidFill>
                    <a:srgbClr val="FF0000"/>
                  </a:solidFill>
                  <a:latin typeface="Helvetica"/>
                  <a:ea typeface="Arial" pitchFamily="27" charset="0"/>
                  <a:cs typeface="Helvetica"/>
                </a:rPr>
                <a:t>Troponin T</a:t>
              </a:r>
              <a:endParaRPr lang="fr-FR" sz="1000" b="1" dirty="0">
                <a:solidFill>
                  <a:srgbClr val="FF0000"/>
                </a:solidFill>
                <a:latin typeface="Helvetica"/>
                <a:ea typeface="Arial" pitchFamily="27" charset="0"/>
                <a:cs typeface="Helvetica"/>
              </a:endParaRPr>
            </a:p>
          </p:txBody>
        </p:sp>
        <p:cxnSp>
          <p:nvCxnSpPr>
            <p:cNvPr id="21" name="Connecteur droit 20"/>
            <p:cNvCxnSpPr/>
            <p:nvPr/>
          </p:nvCxnSpPr>
          <p:spPr>
            <a:xfrm>
              <a:off x="1050283" y="2694226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>
              <a:off x="1050283" y="3392726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>
              <a:off x="1050283" y="4091226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>
              <a:off x="1835821" y="2694226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>
              <a:off x="1835821" y="3392726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1844288" y="4091226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/>
          <p:cNvSpPr txBox="1"/>
          <p:nvPr/>
        </p:nvSpPr>
        <p:spPr>
          <a:xfrm>
            <a:off x="-32211" y="194736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A</a:t>
            </a:r>
            <a:endParaRPr lang="fr-FR" sz="1400" b="1" dirty="0">
              <a:latin typeface="Helvetica"/>
              <a:cs typeface="Helvetica"/>
            </a:endParaRPr>
          </a:p>
        </p:txBody>
      </p:sp>
      <p:pic>
        <p:nvPicPr>
          <p:cNvPr id="28" name="Image 6" descr="1209 (ctrl HH no cre) 72h hst 6.jpg"/>
          <p:cNvPicPr>
            <a:picLocks noChangeAspect="1"/>
          </p:cNvPicPr>
          <p:nvPr/>
        </p:nvPicPr>
        <p:blipFill>
          <a:blip r:embed="rId16" cstate="screen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7220" y="709220"/>
            <a:ext cx="741715" cy="64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ZoneTexte 39"/>
          <p:cNvSpPr txBox="1">
            <a:spLocks noChangeArrowheads="1"/>
          </p:cNvSpPr>
          <p:nvPr/>
        </p:nvSpPr>
        <p:spPr bwMode="auto">
          <a:xfrm rot="16200000">
            <a:off x="1400775" y="1560436"/>
            <a:ext cx="7830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 dirty="0" err="1" smtClean="0">
                <a:solidFill>
                  <a:srgbClr val="00BB00"/>
                </a:solidFill>
                <a:latin typeface="Helvetica"/>
                <a:ea typeface="Arial" pitchFamily="27" charset="0"/>
                <a:cs typeface="Helvetica"/>
              </a:rPr>
              <a:t>Myogenin</a:t>
            </a:r>
            <a:endParaRPr lang="fr-FR" sz="1000" b="1" dirty="0">
              <a:solidFill>
                <a:srgbClr val="00BB00"/>
              </a:solidFill>
              <a:latin typeface="Helvetica"/>
              <a:ea typeface="Arial" pitchFamily="27" charset="0"/>
              <a:cs typeface="Helvetica"/>
            </a:endParaRPr>
          </a:p>
        </p:txBody>
      </p:sp>
      <p:sp>
        <p:nvSpPr>
          <p:cNvPr id="30" name="TextBox 12"/>
          <p:cNvSpPr txBox="1"/>
          <p:nvPr/>
        </p:nvSpPr>
        <p:spPr>
          <a:xfrm>
            <a:off x="1881401" y="2042408"/>
            <a:ext cx="1511998" cy="179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 smtClean="0">
                <a:latin typeface="Helvetica"/>
                <a:cs typeface="Helvetica"/>
              </a:rPr>
              <a:t>D3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31" name="ZoneTexte 34"/>
          <p:cNvSpPr txBox="1">
            <a:spLocks noChangeArrowheads="1"/>
          </p:cNvSpPr>
          <p:nvPr/>
        </p:nvSpPr>
        <p:spPr bwMode="auto">
          <a:xfrm rot="16200000">
            <a:off x="1559127" y="938232"/>
            <a:ext cx="491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 dirty="0" err="1">
                <a:solidFill>
                  <a:srgbClr val="3366FF"/>
                </a:solidFill>
                <a:latin typeface="Helvetica"/>
                <a:ea typeface="Arial" pitchFamily="27" charset="0"/>
                <a:cs typeface="Helvetica"/>
              </a:rPr>
              <a:t>DAPI</a:t>
            </a:r>
            <a:endParaRPr lang="fr-FR" sz="1000" b="1" dirty="0">
              <a:solidFill>
                <a:srgbClr val="3366FF"/>
              </a:solidFill>
              <a:latin typeface="Helvetica"/>
              <a:ea typeface="Arial" pitchFamily="27" charset="0"/>
              <a:cs typeface="Helvetica"/>
            </a:endParaRPr>
          </a:p>
        </p:txBody>
      </p:sp>
      <p:sp>
        <p:nvSpPr>
          <p:cNvPr id="32" name="ZoneTexte 50"/>
          <p:cNvSpPr txBox="1">
            <a:spLocks noChangeArrowheads="1"/>
          </p:cNvSpPr>
          <p:nvPr/>
        </p:nvSpPr>
        <p:spPr bwMode="auto">
          <a:xfrm>
            <a:off x="2017861" y="459315"/>
            <a:ext cx="63099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100" i="1" dirty="0">
                <a:latin typeface="Helvetica"/>
                <a:ea typeface="Arial" pitchFamily="27" charset="0"/>
                <a:cs typeface="Helvetica"/>
              </a:rPr>
              <a:t>Pitx3</a:t>
            </a:r>
            <a:r>
              <a:rPr lang="fr-FR" sz="1100" i="1" baseline="30000" dirty="0">
                <a:latin typeface="Helvetica"/>
                <a:ea typeface="Arial" pitchFamily="27" charset="0"/>
                <a:cs typeface="Helvetica"/>
              </a:rPr>
              <a:t>+/-</a:t>
            </a:r>
          </a:p>
        </p:txBody>
      </p:sp>
      <p:sp>
        <p:nvSpPr>
          <p:cNvPr id="33" name="ZoneTexte 51"/>
          <p:cNvSpPr txBox="1">
            <a:spLocks noChangeArrowheads="1"/>
          </p:cNvSpPr>
          <p:nvPr/>
        </p:nvSpPr>
        <p:spPr bwMode="auto">
          <a:xfrm>
            <a:off x="2740973" y="459315"/>
            <a:ext cx="60739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100" i="1" dirty="0">
                <a:latin typeface="Helvetica"/>
                <a:ea typeface="Arial" pitchFamily="27" charset="0"/>
                <a:cs typeface="Helvetica"/>
              </a:rPr>
              <a:t>Pitx3</a:t>
            </a:r>
            <a:r>
              <a:rPr lang="fr-FR" sz="1100" i="1" baseline="30000" dirty="0">
                <a:latin typeface="Helvetica"/>
                <a:ea typeface="Arial" pitchFamily="27" charset="0"/>
                <a:cs typeface="Helvetica"/>
              </a:rPr>
              <a:t>-/-</a:t>
            </a:r>
          </a:p>
        </p:txBody>
      </p:sp>
      <p:pic>
        <p:nvPicPr>
          <p:cNvPr id="34" name="Image 8" descr="1209 (ctrl HH no cre) 72h Myog 6.jpg"/>
          <p:cNvPicPr>
            <a:picLocks noChangeAspect="1"/>
          </p:cNvPicPr>
          <p:nvPr/>
        </p:nvPicPr>
        <p:blipFill>
          <a:blip r:embed="rId18" cstate="screen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000" y="1371334"/>
            <a:ext cx="743145" cy="64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ZoneTexte 34"/>
          <p:cNvSpPr txBox="1"/>
          <p:nvPr/>
        </p:nvSpPr>
        <p:spPr>
          <a:xfrm>
            <a:off x="1577779" y="194736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B</a:t>
            </a:r>
            <a:endParaRPr lang="fr-FR" sz="1400" b="1" dirty="0">
              <a:latin typeface="Helvetica"/>
              <a:cs typeface="Helvetica"/>
            </a:endParaRPr>
          </a:p>
        </p:txBody>
      </p:sp>
      <p:pic>
        <p:nvPicPr>
          <p:cNvPr id="36" name="Picture 12" descr="Hst-2-HPitx3HPax3-D3"/>
          <p:cNvPicPr>
            <a:picLocks noChangeAspect="1" noChangeArrowheads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5689" y="708546"/>
            <a:ext cx="749805" cy="65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3" descr="Myog-2-HPitx3HPax3-D3"/>
          <p:cNvPicPr>
            <a:picLocks noChangeAspect="1" noChangeArrowheads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5689" y="1373519"/>
            <a:ext cx="749121" cy="64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716"/>
          <a:stretch/>
        </p:blipFill>
        <p:spPr>
          <a:xfrm>
            <a:off x="3793009" y="537791"/>
            <a:ext cx="1117600" cy="1582081"/>
          </a:xfrm>
          <a:prstGeom prst="rect">
            <a:avLst/>
          </a:prstGeom>
        </p:spPr>
      </p:pic>
      <p:sp>
        <p:nvSpPr>
          <p:cNvPr id="39" name="TextBox 53"/>
          <p:cNvSpPr txBox="1">
            <a:spLocks noChangeArrowheads="1"/>
          </p:cNvSpPr>
          <p:nvPr/>
        </p:nvSpPr>
        <p:spPr bwMode="auto">
          <a:xfrm>
            <a:off x="4074766" y="1997392"/>
            <a:ext cx="4982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 err="1" smtClean="0">
                <a:latin typeface="Helvetica"/>
                <a:cs typeface="Helvetica"/>
              </a:rPr>
              <a:t>Myog</a:t>
            </a:r>
            <a:endParaRPr lang="en-US" sz="1000" dirty="0">
              <a:latin typeface="Helvetica"/>
              <a:cs typeface="Helvetica"/>
            </a:endParaRPr>
          </a:p>
        </p:txBody>
      </p:sp>
      <p:grpSp>
        <p:nvGrpSpPr>
          <p:cNvPr id="40" name="Grouper 39"/>
          <p:cNvGrpSpPr/>
          <p:nvPr/>
        </p:nvGrpSpPr>
        <p:grpSpPr>
          <a:xfrm>
            <a:off x="4210931" y="348474"/>
            <a:ext cx="749300" cy="391158"/>
            <a:chOff x="1621739" y="4061126"/>
            <a:chExt cx="749300" cy="391158"/>
          </a:xfrm>
        </p:grpSpPr>
        <p:sp>
          <p:nvSpPr>
            <p:cNvPr id="41" name="Rectangle 40"/>
            <p:cNvSpPr/>
            <p:nvPr/>
          </p:nvSpPr>
          <p:spPr bwMode="auto">
            <a:xfrm>
              <a:off x="1621741" y="4293418"/>
              <a:ext cx="108000" cy="1000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42" name="ZoneTexte 15"/>
            <p:cNvSpPr txBox="1">
              <a:spLocks noChangeArrowheads="1"/>
            </p:cNvSpPr>
            <p:nvPr/>
          </p:nvSpPr>
          <p:spPr bwMode="auto">
            <a:xfrm>
              <a:off x="1684907" y="4221452"/>
              <a:ext cx="6861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1621739" y="4133090"/>
              <a:ext cx="108000" cy="1016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44" name="ZoneTexte 16"/>
            <p:cNvSpPr txBox="1">
              <a:spLocks noChangeArrowheads="1"/>
            </p:cNvSpPr>
            <p:nvPr/>
          </p:nvSpPr>
          <p:spPr bwMode="auto">
            <a:xfrm>
              <a:off x="1697461" y="4061126"/>
              <a:ext cx="55337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+/-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4284535" y="711683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cxnSp>
        <p:nvCxnSpPr>
          <p:cNvPr id="46" name="Connecteur droit 45"/>
          <p:cNvCxnSpPr/>
          <p:nvPr/>
        </p:nvCxnSpPr>
        <p:spPr>
          <a:xfrm>
            <a:off x="2480888" y="1314270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2480888" y="1968320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3238909" y="1314270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3243142" y="1968320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68"/>
          <p:cNvSpPr txBox="1">
            <a:spLocks noChangeArrowheads="1"/>
          </p:cNvSpPr>
          <p:nvPr/>
        </p:nvSpPr>
        <p:spPr bwMode="auto">
          <a:xfrm rot="16200000">
            <a:off x="2929327" y="1128259"/>
            <a:ext cx="15102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Positive cells/ </a:t>
            </a:r>
            <a:r>
              <a:rPr lang="en-US" sz="1000" dirty="0" smtClean="0">
                <a:latin typeface="Helvetica"/>
                <a:cs typeface="Helvetica"/>
              </a:rPr>
              <a:t>total  </a:t>
            </a:r>
            <a:r>
              <a:rPr lang="en-US" sz="1000" dirty="0">
                <a:latin typeface="Helvetica"/>
                <a:cs typeface="Helvetica"/>
              </a:rPr>
              <a:t>(%)</a:t>
            </a:r>
          </a:p>
        </p:txBody>
      </p:sp>
      <p:grpSp>
        <p:nvGrpSpPr>
          <p:cNvPr id="51" name="Grouper 50"/>
          <p:cNvGrpSpPr/>
          <p:nvPr/>
        </p:nvGrpSpPr>
        <p:grpSpPr>
          <a:xfrm>
            <a:off x="74315" y="2969707"/>
            <a:ext cx="1603117" cy="1665247"/>
            <a:chOff x="74315" y="2978179"/>
            <a:chExt cx="1603117" cy="1665247"/>
          </a:xfrm>
        </p:grpSpPr>
        <p:pic>
          <p:nvPicPr>
            <p:cNvPr id="52" name="Image 51"/>
            <p:cNvPicPr>
              <a:picLocks noChangeAspect="1"/>
            </p:cNvPicPr>
            <p:nvPr/>
          </p:nvPicPr>
          <p:blipFill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52879"/>
            <a:stretch/>
          </p:blipFill>
          <p:spPr>
            <a:xfrm>
              <a:off x="318532" y="2978179"/>
              <a:ext cx="1358900" cy="1514042"/>
            </a:xfrm>
            <a:prstGeom prst="rect">
              <a:avLst/>
            </a:prstGeom>
          </p:spPr>
        </p:pic>
        <p:sp>
          <p:nvSpPr>
            <p:cNvPr id="53" name="TextBox 53"/>
            <p:cNvSpPr txBox="1">
              <a:spLocks noChangeArrowheads="1"/>
            </p:cNvSpPr>
            <p:nvPr/>
          </p:nvSpPr>
          <p:spPr bwMode="auto">
            <a:xfrm>
              <a:off x="571191" y="4389319"/>
              <a:ext cx="49825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Myog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54" name="TextBox 53"/>
            <p:cNvSpPr txBox="1">
              <a:spLocks noChangeArrowheads="1"/>
            </p:cNvSpPr>
            <p:nvPr/>
          </p:nvSpPr>
          <p:spPr bwMode="auto">
            <a:xfrm>
              <a:off x="1160028" y="4397205"/>
              <a:ext cx="41265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TnT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grpSp>
          <p:nvGrpSpPr>
            <p:cNvPr id="55" name="Grouper 54"/>
            <p:cNvGrpSpPr/>
            <p:nvPr/>
          </p:nvGrpSpPr>
          <p:grpSpPr>
            <a:xfrm>
              <a:off x="1081891" y="4411754"/>
              <a:ext cx="515973" cy="80467"/>
              <a:chOff x="5207613" y="1899942"/>
              <a:chExt cx="515973" cy="80467"/>
            </a:xfrm>
          </p:grpSpPr>
          <p:cxnSp>
            <p:nvCxnSpPr>
              <p:cNvPr id="59" name="Connecteur droit 58"/>
              <p:cNvCxnSpPr/>
              <p:nvPr/>
            </p:nvCxnSpPr>
            <p:spPr>
              <a:xfrm>
                <a:off x="5207613" y="1908409"/>
                <a:ext cx="0" cy="7200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/>
              <p:cNvCxnSpPr/>
              <p:nvPr/>
            </p:nvCxnSpPr>
            <p:spPr>
              <a:xfrm>
                <a:off x="5723586" y="1899942"/>
                <a:ext cx="0" cy="7200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ZoneTexte 55"/>
            <p:cNvSpPr txBox="1"/>
            <p:nvPr/>
          </p:nvSpPr>
          <p:spPr>
            <a:xfrm>
              <a:off x="723316" y="3128047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1246861" y="3298460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8" name="TextBox 68"/>
            <p:cNvSpPr txBox="1">
              <a:spLocks noChangeArrowheads="1"/>
            </p:cNvSpPr>
            <p:nvPr/>
          </p:nvSpPr>
          <p:spPr bwMode="auto">
            <a:xfrm rot="16200000">
              <a:off x="-557680" y="3633633"/>
              <a:ext cx="151021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Positive cells/ </a:t>
              </a:r>
              <a:r>
                <a:rPr lang="en-US" sz="1000" dirty="0" smtClean="0">
                  <a:latin typeface="Helvetica"/>
                  <a:cs typeface="Helvetica"/>
                </a:rPr>
                <a:t>total  </a:t>
              </a:r>
              <a:r>
                <a:rPr lang="en-US" sz="1000" dirty="0">
                  <a:latin typeface="Helvetica"/>
                  <a:cs typeface="Helvetica"/>
                </a:rPr>
                <a:t>(%)</a:t>
              </a:r>
            </a:p>
          </p:txBody>
        </p:sp>
      </p:grpSp>
      <p:sp>
        <p:nvSpPr>
          <p:cNvPr id="61" name="ZoneTexte 60"/>
          <p:cNvSpPr txBox="1"/>
          <p:nvPr/>
        </p:nvSpPr>
        <p:spPr>
          <a:xfrm>
            <a:off x="-32211" y="2721257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E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62" name="Grouper 61"/>
          <p:cNvGrpSpPr/>
          <p:nvPr/>
        </p:nvGrpSpPr>
        <p:grpSpPr>
          <a:xfrm>
            <a:off x="-84758" y="821984"/>
            <a:ext cx="1697174" cy="1273111"/>
            <a:chOff x="-110160" y="457916"/>
            <a:chExt cx="1697174" cy="1273111"/>
          </a:xfrm>
        </p:grpSpPr>
        <p:grpSp>
          <p:nvGrpSpPr>
            <p:cNvPr id="63" name="Grouper 62"/>
            <p:cNvGrpSpPr/>
            <p:nvPr/>
          </p:nvGrpSpPr>
          <p:grpSpPr>
            <a:xfrm>
              <a:off x="-110160" y="457916"/>
              <a:ext cx="1697174" cy="1273111"/>
              <a:chOff x="-2111729" y="720907"/>
              <a:chExt cx="1697174" cy="1273111"/>
            </a:xfrm>
          </p:grpSpPr>
          <p:pic>
            <p:nvPicPr>
              <p:cNvPr id="65" name="Image 64" descr="cartoon_mouse.png"/>
              <p:cNvPicPr>
                <a:picLocks noChangeAspect="1"/>
              </p:cNvPicPr>
              <p:nvPr/>
            </p:nvPicPr>
            <p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893172" y="720907"/>
                <a:ext cx="433906" cy="428120"/>
              </a:xfrm>
              <a:prstGeom prst="rect">
                <a:avLst/>
              </a:prstGeom>
            </p:spPr>
          </p:pic>
          <p:sp>
            <p:nvSpPr>
              <p:cNvPr id="66" name="ZoneTexte 65"/>
              <p:cNvSpPr txBox="1"/>
              <p:nvPr/>
            </p:nvSpPr>
            <p:spPr>
              <a:xfrm>
                <a:off x="-1462771" y="741660"/>
                <a:ext cx="104821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A" sz="900" i="1" dirty="0" smtClean="0">
                    <a:latin typeface="Helvetica"/>
                    <a:cs typeface="Helvetica"/>
                  </a:rPr>
                  <a:t>Pitx3</a:t>
                </a:r>
                <a:r>
                  <a:rPr lang="fr-FR" sz="900" i="1" baseline="30000" dirty="0">
                    <a:latin typeface="Helvetica"/>
                    <a:ea typeface="Arial" pitchFamily="27" charset="0"/>
                    <a:cs typeface="Helvetica"/>
                  </a:rPr>
                  <a:t>+/</a:t>
                </a:r>
                <a:r>
                  <a:rPr lang="fr-FR" sz="900" i="1" baseline="30000" dirty="0" smtClean="0">
                    <a:latin typeface="Helvetica"/>
                    <a:ea typeface="Arial" pitchFamily="27" charset="0"/>
                    <a:cs typeface="Helvetica"/>
                  </a:rPr>
                  <a:t>-</a:t>
                </a:r>
                <a:r>
                  <a:rPr lang="fr-FR" sz="900" i="1" dirty="0" smtClean="0">
                    <a:latin typeface="Helvetica"/>
                    <a:ea typeface="Arial" pitchFamily="27" charset="0"/>
                    <a:cs typeface="Helvetica"/>
                  </a:rPr>
                  <a:t>:</a:t>
                </a:r>
                <a:r>
                  <a:rPr lang="fr-CA" sz="900" i="1" dirty="0" smtClean="0">
                    <a:latin typeface="Helvetica"/>
                    <a:cs typeface="Helvetica"/>
                  </a:rPr>
                  <a:t>Pax3</a:t>
                </a:r>
                <a:r>
                  <a:rPr lang="fr-CA" sz="900" i="1" baseline="30000" dirty="0" smtClean="0">
                    <a:latin typeface="Helvetica"/>
                    <a:cs typeface="Helvetica"/>
                  </a:rPr>
                  <a:t>GFP</a:t>
                </a:r>
                <a:r>
                  <a:rPr lang="fr-CA" sz="900" i="1" baseline="30000" dirty="0">
                    <a:latin typeface="Helvetica"/>
                    <a:cs typeface="Helvetica"/>
                  </a:rPr>
                  <a:t>/</a:t>
                </a:r>
                <a:r>
                  <a:rPr lang="fr-CA" sz="900" i="1" baseline="30000" dirty="0" smtClean="0">
                    <a:latin typeface="Helvetica"/>
                    <a:cs typeface="Helvetica"/>
                  </a:rPr>
                  <a:t>+</a:t>
                </a:r>
                <a:r>
                  <a:rPr lang="fr-FR" sz="900" i="1" dirty="0" smtClean="0">
                    <a:latin typeface="Helvetica"/>
                    <a:cs typeface="Helvetica"/>
                  </a:rPr>
                  <a:t> </a:t>
                </a:r>
                <a:endParaRPr lang="fr-FR" sz="9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-1747393" y="1763186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D0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cxnSp>
            <p:nvCxnSpPr>
              <p:cNvPr id="68" name="Connecteur droit 67"/>
              <p:cNvCxnSpPr/>
              <p:nvPr/>
            </p:nvCxnSpPr>
            <p:spPr>
              <a:xfrm>
                <a:off x="-1596107" y="1719133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/>
              <p:cNvCxnSpPr/>
              <p:nvPr/>
            </p:nvCxnSpPr>
            <p:spPr>
              <a:xfrm>
                <a:off x="-1603454" y="1716592"/>
                <a:ext cx="933172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56"/>
              <p:cNvSpPr txBox="1">
                <a:spLocks noChangeArrowheads="1"/>
              </p:cNvSpPr>
              <p:nvPr/>
            </p:nvSpPr>
            <p:spPr bwMode="auto">
              <a:xfrm>
                <a:off x="-2111729" y="1205358"/>
                <a:ext cx="118044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Helvetica"/>
                    <a:ea typeface="Arial" pitchFamily="28" charset="0"/>
                    <a:cs typeface="Helvetica"/>
                  </a:rPr>
                  <a:t>GFP+ Purification</a:t>
                </a:r>
              </a:p>
              <a:p>
                <a:pPr algn="ctr"/>
                <a:r>
                  <a:rPr lang="en-US" sz="800" b="1" dirty="0">
                    <a:latin typeface="Helvetica"/>
                    <a:ea typeface="Arial" pitchFamily="28" charset="0"/>
                    <a:cs typeface="Helvetica"/>
                  </a:rPr>
                  <a:t>and culture</a:t>
                </a:r>
                <a:r>
                  <a:rPr lang="en-US" sz="800" b="1" dirty="0" smtClean="0">
                    <a:latin typeface="Helvetica"/>
                    <a:ea typeface="Arial" pitchFamily="28" charset="0"/>
                    <a:cs typeface="Helvetica"/>
                  </a:rPr>
                  <a:t> </a:t>
                </a:r>
              </a:p>
            </p:txBody>
          </p:sp>
          <p:cxnSp>
            <p:nvCxnSpPr>
              <p:cNvPr id="71" name="Connecteur droit 70"/>
              <p:cNvCxnSpPr/>
              <p:nvPr/>
            </p:nvCxnSpPr>
            <p:spPr>
              <a:xfrm>
                <a:off x="-674610" y="1716592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ZoneTexte 71"/>
              <p:cNvSpPr txBox="1"/>
              <p:nvPr/>
            </p:nvSpPr>
            <p:spPr>
              <a:xfrm>
                <a:off x="-862456" y="1763186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D4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3" name="Triangle isocèle 72"/>
              <p:cNvSpPr/>
              <p:nvPr/>
            </p:nvSpPr>
            <p:spPr>
              <a:xfrm flipH="1" flipV="1">
                <a:off x="-723722" y="1543912"/>
                <a:ext cx="63500" cy="108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atin typeface="Helvetica"/>
                  <a:cs typeface="Helvetica"/>
                </a:endParaRPr>
              </a:p>
            </p:txBody>
          </p:sp>
          <p:sp>
            <p:nvSpPr>
              <p:cNvPr id="74" name="TextBox 56"/>
              <p:cNvSpPr txBox="1">
                <a:spLocks noChangeArrowheads="1"/>
              </p:cNvSpPr>
              <p:nvPr/>
            </p:nvSpPr>
            <p:spPr bwMode="auto">
              <a:xfrm>
                <a:off x="-1108804" y="1286133"/>
                <a:ext cx="60665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800" b="1" dirty="0" err="1" smtClean="0">
                    <a:solidFill>
                      <a:srgbClr val="000000"/>
                    </a:solidFill>
                    <a:latin typeface="Helvetica"/>
                    <a:ea typeface="Arial" pitchFamily="28" charset="0"/>
                    <a:cs typeface="Helvetica"/>
                  </a:rPr>
                  <a:t>Analysis</a:t>
                </a:r>
                <a:endParaRPr lang="en-US" sz="800" b="1" dirty="0">
                  <a:solidFill>
                    <a:srgbClr val="000000"/>
                  </a:solidFill>
                  <a:latin typeface="Helvetica"/>
                  <a:ea typeface="Arial" pitchFamily="28" charset="0"/>
                  <a:cs typeface="Helvetica"/>
                </a:endParaRPr>
              </a:p>
            </p:txBody>
          </p:sp>
          <p:sp>
            <p:nvSpPr>
              <p:cNvPr id="75" name="Triangle isocèle 74"/>
              <p:cNvSpPr/>
              <p:nvPr/>
            </p:nvSpPr>
            <p:spPr>
              <a:xfrm flipH="1" flipV="1">
                <a:off x="-963783" y="1543912"/>
                <a:ext cx="63500" cy="108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atin typeface="Helvetica"/>
                  <a:cs typeface="Helvetica"/>
                </a:endParaRPr>
              </a:p>
            </p:txBody>
          </p:sp>
          <p:sp>
            <p:nvSpPr>
              <p:cNvPr id="76" name="Triangle isocèle 75"/>
              <p:cNvSpPr/>
              <p:nvPr/>
            </p:nvSpPr>
            <p:spPr>
              <a:xfrm flipH="1" flipV="1">
                <a:off x="-1627918" y="1543912"/>
                <a:ext cx="63500" cy="108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atin typeface="Helvetica"/>
                  <a:cs typeface="Helvetica"/>
                </a:endParaRPr>
              </a:p>
            </p:txBody>
          </p:sp>
          <p:grpSp>
            <p:nvGrpSpPr>
              <p:cNvPr id="77" name="Grouper 76"/>
              <p:cNvGrpSpPr/>
              <p:nvPr/>
            </p:nvGrpSpPr>
            <p:grpSpPr>
              <a:xfrm>
                <a:off x="-939342" y="1463478"/>
                <a:ext cx="252000" cy="63500"/>
                <a:chOff x="1681117" y="752044"/>
                <a:chExt cx="335253" cy="63500"/>
              </a:xfrm>
            </p:grpSpPr>
            <p:cxnSp>
              <p:nvCxnSpPr>
                <p:cNvPr id="80" name="Connecteur droit 79"/>
                <p:cNvCxnSpPr/>
                <p:nvPr/>
              </p:nvCxnSpPr>
              <p:spPr>
                <a:xfrm>
                  <a:off x="1681117" y="753240"/>
                  <a:ext cx="335253" cy="903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Connecteur droit 80"/>
                <p:cNvCxnSpPr/>
                <p:nvPr/>
              </p:nvCxnSpPr>
              <p:spPr>
                <a:xfrm>
                  <a:off x="1687295" y="752044"/>
                  <a:ext cx="0" cy="6350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Connecteur droit 81"/>
                <p:cNvCxnSpPr/>
                <p:nvPr/>
              </p:nvCxnSpPr>
              <p:spPr>
                <a:xfrm>
                  <a:off x="2008187" y="752044"/>
                  <a:ext cx="0" cy="6350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8" name="ZoneTexte 77"/>
              <p:cNvSpPr txBox="1"/>
              <p:nvPr/>
            </p:nvSpPr>
            <p:spPr>
              <a:xfrm>
                <a:off x="-1093063" y="1763186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D3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cxnSp>
            <p:nvCxnSpPr>
              <p:cNvPr id="79" name="Connecteur droit 78"/>
              <p:cNvCxnSpPr/>
              <p:nvPr/>
            </p:nvCxnSpPr>
            <p:spPr>
              <a:xfrm>
                <a:off x="-925218" y="1719133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ZoneTexte 63"/>
            <p:cNvSpPr txBox="1"/>
            <p:nvPr/>
          </p:nvSpPr>
          <p:spPr>
            <a:xfrm>
              <a:off x="538798" y="631069"/>
              <a:ext cx="10482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-/-</a:t>
              </a:r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:</a:t>
              </a:r>
              <a:r>
                <a:rPr lang="fr-CA" sz="900" i="1" dirty="0" smtClean="0">
                  <a:latin typeface="Helvetica"/>
                  <a:cs typeface="Helvetica"/>
                </a:rPr>
                <a:t>Pax3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GFP</a:t>
              </a:r>
              <a:r>
                <a:rPr lang="fr-CA" sz="900" i="1" baseline="30000" dirty="0">
                  <a:latin typeface="Helvetica"/>
                  <a:cs typeface="Helvetica"/>
                </a:rPr>
                <a:t>/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+</a:t>
              </a:r>
              <a:r>
                <a:rPr lang="fr-FR" sz="900" i="1" dirty="0" smtClean="0">
                  <a:latin typeface="Helvetica"/>
                  <a:cs typeface="Helvetica"/>
                </a:rPr>
                <a:t> 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</p:grpSp>
      <p:pic>
        <p:nvPicPr>
          <p:cNvPr id="83" name="Image 82"/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8710"/>
          <a:stretch/>
        </p:blipFill>
        <p:spPr>
          <a:xfrm>
            <a:off x="2126175" y="2982838"/>
            <a:ext cx="1625600" cy="1529920"/>
          </a:xfrm>
          <a:prstGeom prst="rect">
            <a:avLst/>
          </a:prstGeom>
        </p:spPr>
      </p:pic>
      <p:sp>
        <p:nvSpPr>
          <p:cNvPr id="84" name="ZoneTexte 83"/>
          <p:cNvSpPr txBox="1"/>
          <p:nvPr/>
        </p:nvSpPr>
        <p:spPr>
          <a:xfrm rot="16200000">
            <a:off x="1716627" y="3578359"/>
            <a:ext cx="890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>
                <a:latin typeface="Helvetica"/>
                <a:cs typeface="Helvetica"/>
              </a:rPr>
              <a:t>Cell</a:t>
            </a:r>
            <a:r>
              <a:rPr lang="fr-FR" sz="1000" dirty="0">
                <a:latin typeface="Helvetica"/>
                <a:cs typeface="Helvetica"/>
              </a:rPr>
              <a:t> </a:t>
            </a:r>
            <a:r>
              <a:rPr lang="fr-FR" sz="1000" dirty="0" err="1">
                <a:latin typeface="Helvetica"/>
                <a:cs typeface="Helvetica"/>
              </a:rPr>
              <a:t>Rox</a:t>
            </a:r>
            <a:r>
              <a:rPr lang="fr-FR" sz="1000" dirty="0">
                <a:latin typeface="Helvetica"/>
                <a:cs typeface="Helvetica"/>
              </a:rPr>
              <a:t> (</a:t>
            </a:r>
            <a:r>
              <a:rPr lang="fr-FR" sz="1000" dirty="0" err="1">
                <a:latin typeface="Helvetica"/>
                <a:cs typeface="Helvetica"/>
              </a:rPr>
              <a:t>f.l</a:t>
            </a:r>
            <a:r>
              <a:rPr lang="fr-FR" sz="1000" dirty="0">
                <a:latin typeface="Helvetica"/>
                <a:cs typeface="Helvetica"/>
              </a:rPr>
              <a:t>)</a:t>
            </a:r>
          </a:p>
        </p:txBody>
      </p:sp>
      <p:grpSp>
        <p:nvGrpSpPr>
          <p:cNvPr id="85" name="Grouper 84"/>
          <p:cNvGrpSpPr/>
          <p:nvPr/>
        </p:nvGrpSpPr>
        <p:grpSpPr>
          <a:xfrm>
            <a:off x="2597288" y="2895960"/>
            <a:ext cx="569277" cy="374764"/>
            <a:chOff x="2597288" y="2819767"/>
            <a:chExt cx="569277" cy="374764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597288" y="3036559"/>
              <a:ext cx="90412" cy="10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2597288" y="2898084"/>
              <a:ext cx="90412" cy="10001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88" name="ZoneTexte 16"/>
            <p:cNvSpPr txBox="1">
              <a:spLocks noChangeArrowheads="1"/>
            </p:cNvSpPr>
            <p:nvPr/>
          </p:nvSpPr>
          <p:spPr bwMode="auto">
            <a:xfrm>
              <a:off x="2614637" y="2819767"/>
              <a:ext cx="55192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+/-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89" name="ZoneTexte 16"/>
            <p:cNvSpPr txBox="1">
              <a:spLocks noChangeArrowheads="1"/>
            </p:cNvSpPr>
            <p:nvPr/>
          </p:nvSpPr>
          <p:spPr bwMode="auto">
            <a:xfrm>
              <a:off x="2616997" y="2963699"/>
              <a:ext cx="53261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grpSp>
        <p:nvGrpSpPr>
          <p:cNvPr id="90" name="Grouper 89"/>
          <p:cNvGrpSpPr/>
          <p:nvPr/>
        </p:nvGrpSpPr>
        <p:grpSpPr>
          <a:xfrm>
            <a:off x="3133469" y="2895960"/>
            <a:ext cx="922803" cy="383232"/>
            <a:chOff x="3133469" y="2821106"/>
            <a:chExt cx="922803" cy="383232"/>
          </a:xfrm>
        </p:grpSpPr>
        <p:sp>
          <p:nvSpPr>
            <p:cNvPr id="91" name="Rectangle 90"/>
            <p:cNvSpPr/>
            <p:nvPr/>
          </p:nvSpPr>
          <p:spPr bwMode="auto">
            <a:xfrm>
              <a:off x="3133469" y="2885499"/>
              <a:ext cx="90412" cy="101600"/>
            </a:xfrm>
            <a:prstGeom prst="rect">
              <a:avLst/>
            </a:prstGeom>
            <a:solidFill>
              <a:srgbClr val="008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92" name="ZoneTexte 16"/>
            <p:cNvSpPr txBox="1">
              <a:spLocks noChangeArrowheads="1"/>
            </p:cNvSpPr>
            <p:nvPr/>
          </p:nvSpPr>
          <p:spPr bwMode="auto">
            <a:xfrm>
              <a:off x="3153172" y="2821106"/>
              <a:ext cx="8304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/-</a:t>
              </a:r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+</a:t>
              </a:r>
              <a:r>
                <a:rPr lang="fr-FR" sz="900" dirty="0">
                  <a:latin typeface="Helvetica"/>
                  <a:ea typeface="Arial" pitchFamily="27" charset="0"/>
                  <a:cs typeface="Helvetica"/>
                </a:rPr>
                <a:t>NAC</a:t>
              </a: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3133469" y="3037899"/>
              <a:ext cx="90412" cy="101600"/>
            </a:xfrm>
            <a:prstGeom prst="rect">
              <a:avLst/>
            </a:prstGeom>
            <a:solidFill>
              <a:srgbClr val="1584F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94" name="ZoneTexte 16"/>
            <p:cNvSpPr txBox="1">
              <a:spLocks noChangeArrowheads="1"/>
            </p:cNvSpPr>
            <p:nvPr/>
          </p:nvSpPr>
          <p:spPr bwMode="auto">
            <a:xfrm>
              <a:off x="3153166" y="2973506"/>
              <a:ext cx="90310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/-</a:t>
              </a:r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+</a:t>
              </a:r>
              <a:r>
                <a:rPr lang="fr-FR" sz="900" dirty="0" err="1" smtClean="0">
                  <a:latin typeface="Helvetica"/>
                  <a:ea typeface="Arial" pitchFamily="27" charset="0"/>
                  <a:cs typeface="Helvetica"/>
                </a:rPr>
                <a:t>Trolox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95" name="ZoneTexte 94"/>
          <p:cNvSpPr txBox="1"/>
          <p:nvPr/>
        </p:nvSpPr>
        <p:spPr>
          <a:xfrm>
            <a:off x="2736158" y="3190288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3217804" y="3329962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-49145" y="4612773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H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488205" y="194736"/>
            <a:ext cx="3143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C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151" name="ZoneTexte 150"/>
          <p:cNvSpPr txBox="1"/>
          <p:nvPr/>
        </p:nvSpPr>
        <p:spPr>
          <a:xfrm>
            <a:off x="1895898" y="2721257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F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152" name="ZoneTexte 151"/>
          <p:cNvSpPr txBox="1"/>
          <p:nvPr/>
        </p:nvSpPr>
        <p:spPr>
          <a:xfrm rot="16200000">
            <a:off x="2547576" y="5441617"/>
            <a:ext cx="4860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JUNK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153" name="ZoneTexte 152"/>
          <p:cNvSpPr txBox="1"/>
          <p:nvPr/>
        </p:nvSpPr>
        <p:spPr>
          <a:xfrm rot="16200000">
            <a:off x="2483387" y="6132598"/>
            <a:ext cx="550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err="1" smtClean="0">
                <a:latin typeface="Helvetica"/>
                <a:cs typeface="Helvetica"/>
              </a:rPr>
              <a:t>pJUNK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154" name="Grouper 153"/>
          <p:cNvGrpSpPr/>
          <p:nvPr/>
        </p:nvGrpSpPr>
        <p:grpSpPr>
          <a:xfrm>
            <a:off x="2871727" y="5228461"/>
            <a:ext cx="747374" cy="1345311"/>
            <a:chOff x="1948873" y="5012558"/>
            <a:chExt cx="747374" cy="1345311"/>
          </a:xfrm>
        </p:grpSpPr>
        <p:pic>
          <p:nvPicPr>
            <p:cNvPr id="155" name="Image 154"/>
            <p:cNvPicPr>
              <a:picLocks noChangeAspect="1"/>
            </p:cNvPicPr>
            <p:nvPr/>
          </p:nvPicPr>
          <p:blipFill rotWithShape="1"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sharpenSoften amount="50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 l="4660" t="18813" r="2868" b="19940"/>
            <a:stretch/>
          </p:blipFill>
          <p:spPr>
            <a:xfrm>
              <a:off x="1953692" y="5691564"/>
              <a:ext cx="742555" cy="666305"/>
            </a:xfrm>
            <a:prstGeom prst="rect">
              <a:avLst/>
            </a:prstGeom>
          </p:spPr>
        </p:pic>
        <p:pic>
          <p:nvPicPr>
            <p:cNvPr id="156" name="Image 155"/>
            <p:cNvPicPr>
              <a:picLocks noChangeAspect="1"/>
            </p:cNvPicPr>
            <p:nvPr/>
          </p:nvPicPr>
          <p:blipFill rotWithShape="1">
            <a:blip r:embed="rId28"/>
            <a:srcRect t="6953" b="33687"/>
            <a:stretch/>
          </p:blipFill>
          <p:spPr>
            <a:xfrm>
              <a:off x="1948873" y="5012558"/>
              <a:ext cx="742555" cy="666306"/>
            </a:xfrm>
            <a:prstGeom prst="rect">
              <a:avLst/>
            </a:prstGeom>
          </p:spPr>
        </p:pic>
      </p:grpSp>
      <p:grpSp>
        <p:nvGrpSpPr>
          <p:cNvPr id="157" name="Grouper 156"/>
          <p:cNvGrpSpPr/>
          <p:nvPr/>
        </p:nvGrpSpPr>
        <p:grpSpPr>
          <a:xfrm>
            <a:off x="28542" y="5035757"/>
            <a:ext cx="1425922" cy="1527827"/>
            <a:chOff x="142842" y="4807154"/>
            <a:chExt cx="1425922" cy="1527827"/>
          </a:xfrm>
        </p:grpSpPr>
        <p:grpSp>
          <p:nvGrpSpPr>
            <p:cNvPr id="158" name="Grouper 157"/>
            <p:cNvGrpSpPr>
              <a:grpSpLocks noChangeAspect="1"/>
            </p:cNvGrpSpPr>
            <p:nvPr/>
          </p:nvGrpSpPr>
          <p:grpSpPr>
            <a:xfrm>
              <a:off x="386350" y="4999820"/>
              <a:ext cx="1134911" cy="1335161"/>
              <a:chOff x="5020731" y="1318917"/>
              <a:chExt cx="1410324" cy="1659165"/>
            </a:xfrm>
          </p:grpSpPr>
          <p:pic>
            <p:nvPicPr>
              <p:cNvPr id="163" name="Image 162"/>
              <p:cNvPicPr>
                <a:picLocks/>
              </p:cNvPicPr>
              <p:nvPr/>
            </p:nvPicPr>
            <p:blipFill rotWithShape="1">
              <a:blip r:embed="rId29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9462" t="24277" r="50929" b="30262"/>
              <a:stretch/>
            </p:blipFill>
            <p:spPr>
              <a:xfrm flipH="1">
                <a:off x="5020731" y="1318917"/>
                <a:ext cx="715780" cy="828000"/>
              </a:xfrm>
              <a:prstGeom prst="rect">
                <a:avLst/>
              </a:prstGeom>
            </p:spPr>
          </p:pic>
          <p:pic>
            <p:nvPicPr>
              <p:cNvPr id="164" name="Image 163"/>
              <p:cNvPicPr>
                <a:picLocks/>
              </p:cNvPicPr>
              <p:nvPr/>
            </p:nvPicPr>
            <p:blipFill rotWithShape="1">
              <a:blip r:embed="rId31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12759" t="11264" r="50403" b="21993"/>
              <a:stretch/>
            </p:blipFill>
            <p:spPr>
              <a:xfrm flipH="1">
                <a:off x="5020731" y="2162745"/>
                <a:ext cx="715780" cy="815337"/>
              </a:xfrm>
              <a:prstGeom prst="rect">
                <a:avLst/>
              </a:prstGeom>
            </p:spPr>
          </p:pic>
          <p:pic>
            <p:nvPicPr>
              <p:cNvPr id="165" name="Image 164"/>
              <p:cNvPicPr>
                <a:picLocks/>
              </p:cNvPicPr>
              <p:nvPr/>
            </p:nvPicPr>
            <p:blipFill rotWithShape="1">
              <a:blip r:embed="rId33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4725" t="13150" r="44244" b="20887"/>
              <a:stretch/>
            </p:blipFill>
            <p:spPr>
              <a:xfrm flipH="1">
                <a:off x="5760009" y="1318918"/>
                <a:ext cx="671044" cy="827999"/>
              </a:xfrm>
              <a:prstGeom prst="rect">
                <a:avLst/>
              </a:prstGeom>
            </p:spPr>
          </p:pic>
          <p:pic>
            <p:nvPicPr>
              <p:cNvPr id="166" name="Image 165"/>
              <p:cNvPicPr>
                <a:picLocks/>
              </p:cNvPicPr>
              <p:nvPr/>
            </p:nvPicPr>
            <p:blipFill rotWithShape="1">
              <a:blip r:embed="rId35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545" r="49595" b="9408"/>
              <a:stretch/>
            </p:blipFill>
            <p:spPr>
              <a:xfrm flipH="1">
                <a:off x="5760011" y="2162745"/>
                <a:ext cx="671044" cy="815337"/>
              </a:xfrm>
              <a:prstGeom prst="rect">
                <a:avLst/>
              </a:prstGeom>
            </p:spPr>
          </p:pic>
        </p:grpSp>
        <p:sp>
          <p:nvSpPr>
            <p:cNvPr id="159" name="ZoneTexte 158"/>
            <p:cNvSpPr txBox="1"/>
            <p:nvPr/>
          </p:nvSpPr>
          <p:spPr>
            <a:xfrm rot="16200000">
              <a:off x="79363" y="5213014"/>
              <a:ext cx="42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ERK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60" name="ZoneTexte 159"/>
            <p:cNvSpPr txBox="1"/>
            <p:nvPr/>
          </p:nvSpPr>
          <p:spPr>
            <a:xfrm rot="16200000">
              <a:off x="15174" y="5903995"/>
              <a:ext cx="4861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>
                  <a:latin typeface="Helvetica"/>
                  <a:cs typeface="Helvetica"/>
                </a:rPr>
                <a:t>p</a:t>
              </a:r>
              <a:r>
                <a:rPr lang="fr-FR" sz="900" dirty="0" err="1" smtClean="0">
                  <a:latin typeface="Helvetica"/>
                  <a:cs typeface="Helvetica"/>
                </a:rPr>
                <a:t>ERK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61" name="ZoneTexte 160"/>
            <p:cNvSpPr txBox="1"/>
            <p:nvPr/>
          </p:nvSpPr>
          <p:spPr>
            <a:xfrm>
              <a:off x="441267" y="4807154"/>
              <a:ext cx="5706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 smtClean="0">
                  <a:latin typeface="Helvetica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cs typeface="Helvetica"/>
                </a:rPr>
                <a:t>+/+</a:t>
              </a:r>
              <a:endParaRPr lang="fr-FR" sz="900" i="1" baseline="30000" dirty="0">
                <a:latin typeface="Helvetica"/>
                <a:cs typeface="Helvetica"/>
              </a:endParaRPr>
            </a:p>
          </p:txBody>
        </p:sp>
        <p:sp>
          <p:nvSpPr>
            <p:cNvPr id="162" name="ZoneTexte 161"/>
            <p:cNvSpPr txBox="1"/>
            <p:nvPr/>
          </p:nvSpPr>
          <p:spPr>
            <a:xfrm>
              <a:off x="1031437" y="4807154"/>
              <a:ext cx="5373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 smtClean="0">
                  <a:latin typeface="Helvetica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cs typeface="Helvetica"/>
                </a:rPr>
                <a:t>-/-</a:t>
              </a:r>
              <a:endParaRPr lang="fr-FR" sz="900" i="1" baseline="30000" dirty="0">
                <a:latin typeface="Helvetica"/>
                <a:cs typeface="Helvetica"/>
              </a:endParaRPr>
            </a:p>
          </p:txBody>
        </p:sp>
      </p:grpSp>
      <p:sp>
        <p:nvSpPr>
          <p:cNvPr id="167" name="ZoneTexte 166"/>
          <p:cNvSpPr txBox="1"/>
          <p:nvPr/>
        </p:nvSpPr>
        <p:spPr>
          <a:xfrm>
            <a:off x="2814217" y="5035757"/>
            <a:ext cx="5706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>
                <a:latin typeface="Helvetica"/>
                <a:cs typeface="Helvetica"/>
              </a:rPr>
              <a:t>Pitx3</a:t>
            </a:r>
            <a:r>
              <a:rPr lang="fr-FR" sz="900" i="1" baseline="30000" dirty="0" smtClean="0">
                <a:latin typeface="Helvetica"/>
                <a:cs typeface="Helvetica"/>
              </a:rPr>
              <a:t>+/+</a:t>
            </a:r>
            <a:endParaRPr lang="fr-FR" sz="900" i="1" baseline="30000" dirty="0">
              <a:latin typeface="Helvetica"/>
              <a:cs typeface="Helvetica"/>
            </a:endParaRPr>
          </a:p>
        </p:txBody>
      </p:sp>
      <p:sp>
        <p:nvSpPr>
          <p:cNvPr id="168" name="ZoneTexte 167"/>
          <p:cNvSpPr txBox="1"/>
          <p:nvPr/>
        </p:nvSpPr>
        <p:spPr>
          <a:xfrm>
            <a:off x="3201187" y="5035757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>
                <a:latin typeface="Helvetica"/>
                <a:cs typeface="Helvetica"/>
              </a:rPr>
              <a:t>Pitx3</a:t>
            </a:r>
            <a:r>
              <a:rPr lang="fr-FR" sz="900" i="1" baseline="30000" dirty="0" smtClean="0">
                <a:latin typeface="Helvetica"/>
                <a:cs typeface="Helvetica"/>
              </a:rPr>
              <a:t>-/-</a:t>
            </a:r>
            <a:endParaRPr lang="fr-FR" sz="900" i="1" baseline="30000" dirty="0">
              <a:latin typeface="Helvetica"/>
              <a:cs typeface="Helvetica"/>
            </a:endParaRPr>
          </a:p>
        </p:txBody>
      </p:sp>
      <p:sp>
        <p:nvSpPr>
          <p:cNvPr id="169" name="ZoneTexte 168"/>
          <p:cNvSpPr txBox="1"/>
          <p:nvPr/>
        </p:nvSpPr>
        <p:spPr>
          <a:xfrm>
            <a:off x="2551842" y="4612773"/>
            <a:ext cx="234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I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170" name="ZoneTexte 169"/>
          <p:cNvSpPr txBox="1"/>
          <p:nvPr/>
        </p:nvSpPr>
        <p:spPr>
          <a:xfrm rot="16200000">
            <a:off x="904874" y="5663907"/>
            <a:ext cx="12665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Ratio </a:t>
            </a:r>
            <a:r>
              <a:rPr lang="fr-FR" sz="1000" dirty="0" err="1" smtClean="0">
                <a:latin typeface="Helvetica"/>
                <a:cs typeface="Helvetica"/>
              </a:rPr>
              <a:t>pERK</a:t>
            </a:r>
            <a:r>
              <a:rPr lang="fr-FR" sz="1000" dirty="0" smtClean="0">
                <a:latin typeface="Helvetica"/>
                <a:cs typeface="Helvetica"/>
              </a:rPr>
              <a:t>/ERK</a:t>
            </a:r>
            <a:endParaRPr lang="fr-FR" sz="1000" dirty="0">
              <a:latin typeface="Symbol" charset="2"/>
              <a:cs typeface="Symbol" charset="2"/>
            </a:endParaRPr>
          </a:p>
        </p:txBody>
      </p:sp>
      <p:grpSp>
        <p:nvGrpSpPr>
          <p:cNvPr id="171" name="Grouper 170"/>
          <p:cNvGrpSpPr/>
          <p:nvPr/>
        </p:nvGrpSpPr>
        <p:grpSpPr>
          <a:xfrm>
            <a:off x="4161772" y="4874214"/>
            <a:ext cx="749300" cy="391158"/>
            <a:chOff x="1621739" y="4061126"/>
            <a:chExt cx="749300" cy="391158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1621741" y="4293418"/>
              <a:ext cx="108000" cy="1000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173" name="ZoneTexte 15"/>
            <p:cNvSpPr txBox="1">
              <a:spLocks noChangeArrowheads="1"/>
            </p:cNvSpPr>
            <p:nvPr/>
          </p:nvSpPr>
          <p:spPr bwMode="auto">
            <a:xfrm>
              <a:off x="1684907" y="4221452"/>
              <a:ext cx="6861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174" name="Rectangle 173"/>
            <p:cNvSpPr/>
            <p:nvPr/>
          </p:nvSpPr>
          <p:spPr bwMode="auto">
            <a:xfrm>
              <a:off x="1621739" y="4133090"/>
              <a:ext cx="108000" cy="101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175" name="ZoneTexte 16"/>
            <p:cNvSpPr txBox="1">
              <a:spLocks noChangeArrowheads="1"/>
            </p:cNvSpPr>
            <p:nvPr/>
          </p:nvSpPr>
          <p:spPr bwMode="auto">
            <a:xfrm>
              <a:off x="1697461" y="4061126"/>
              <a:ext cx="57455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+/+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176" name="ZoneTexte 175"/>
          <p:cNvSpPr txBox="1"/>
          <p:nvPr/>
        </p:nvSpPr>
        <p:spPr>
          <a:xfrm rot="16200000">
            <a:off x="3055319" y="5696716"/>
            <a:ext cx="1445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Ratio </a:t>
            </a:r>
            <a:r>
              <a:rPr lang="fr-FR" sz="1000" dirty="0" err="1" smtClean="0">
                <a:latin typeface="Helvetica"/>
                <a:cs typeface="Helvetica"/>
              </a:rPr>
              <a:t>pJUNK</a:t>
            </a:r>
            <a:r>
              <a:rPr lang="fr-FR" sz="1000" dirty="0" smtClean="0">
                <a:latin typeface="Helvetica"/>
                <a:cs typeface="Helvetica"/>
              </a:rPr>
              <a:t>/JUNK</a:t>
            </a:r>
            <a:endParaRPr lang="fr-FR" sz="1000" dirty="0">
              <a:latin typeface="Symbol" charset="2"/>
              <a:cs typeface="Symbol" charset="2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4772297" y="185123"/>
            <a:ext cx="3143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D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179" name="Grouper 178"/>
          <p:cNvGrpSpPr/>
          <p:nvPr/>
        </p:nvGrpSpPr>
        <p:grpSpPr>
          <a:xfrm>
            <a:off x="1107203" y="2895960"/>
            <a:ext cx="749300" cy="391158"/>
            <a:chOff x="1621739" y="4061126"/>
            <a:chExt cx="749300" cy="391158"/>
          </a:xfrm>
        </p:grpSpPr>
        <p:sp>
          <p:nvSpPr>
            <p:cNvPr id="180" name="Rectangle 179"/>
            <p:cNvSpPr/>
            <p:nvPr/>
          </p:nvSpPr>
          <p:spPr bwMode="auto">
            <a:xfrm>
              <a:off x="1621741" y="4293418"/>
              <a:ext cx="108000" cy="1000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181" name="ZoneTexte 15"/>
            <p:cNvSpPr txBox="1">
              <a:spLocks noChangeArrowheads="1"/>
            </p:cNvSpPr>
            <p:nvPr/>
          </p:nvSpPr>
          <p:spPr bwMode="auto">
            <a:xfrm>
              <a:off x="1684907" y="4221452"/>
              <a:ext cx="6861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182" name="Rectangle 181"/>
            <p:cNvSpPr/>
            <p:nvPr/>
          </p:nvSpPr>
          <p:spPr bwMode="auto">
            <a:xfrm>
              <a:off x="1621739" y="4133090"/>
              <a:ext cx="108000" cy="101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183" name="ZoneTexte 16"/>
            <p:cNvSpPr txBox="1">
              <a:spLocks noChangeArrowheads="1"/>
            </p:cNvSpPr>
            <p:nvPr/>
          </p:nvSpPr>
          <p:spPr bwMode="auto">
            <a:xfrm>
              <a:off x="1697461" y="4061126"/>
              <a:ext cx="55337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+/-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pic>
        <p:nvPicPr>
          <p:cNvPr id="184" name="Image 183"/>
          <p:cNvPicPr>
            <a:picLocks noChangeAspect="1"/>
          </p:cNvPicPr>
          <p:nvPr/>
        </p:nvPicPr>
        <p:blipFill rotWithShape="1">
          <a:blip r:embed="rId37"/>
          <a:srcRect b="56939"/>
          <a:stretch/>
        </p:blipFill>
        <p:spPr>
          <a:xfrm>
            <a:off x="4664329" y="2960523"/>
            <a:ext cx="1333500" cy="1624212"/>
          </a:xfrm>
          <a:prstGeom prst="rect">
            <a:avLst/>
          </a:prstGeom>
        </p:spPr>
      </p:pic>
      <p:sp>
        <p:nvSpPr>
          <p:cNvPr id="185" name="TextBox 68"/>
          <p:cNvSpPr txBox="1">
            <a:spLocks noChangeArrowheads="1"/>
          </p:cNvSpPr>
          <p:nvPr/>
        </p:nvSpPr>
        <p:spPr bwMode="auto">
          <a:xfrm rot="16200000">
            <a:off x="3805212" y="3602874"/>
            <a:ext cx="15102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Positive cells/ </a:t>
            </a:r>
            <a:r>
              <a:rPr lang="en-US" sz="1000" dirty="0" smtClean="0">
                <a:latin typeface="Helvetica"/>
                <a:cs typeface="Helvetica"/>
              </a:rPr>
              <a:t>total  </a:t>
            </a:r>
            <a:r>
              <a:rPr lang="en-US" sz="1000" dirty="0">
                <a:latin typeface="Helvetica"/>
                <a:cs typeface="Helvetica"/>
              </a:rPr>
              <a:t>(%)</a:t>
            </a:r>
          </a:p>
        </p:txBody>
      </p:sp>
      <p:grpSp>
        <p:nvGrpSpPr>
          <p:cNvPr id="186" name="Grouper 185"/>
          <p:cNvGrpSpPr/>
          <p:nvPr/>
        </p:nvGrpSpPr>
        <p:grpSpPr>
          <a:xfrm>
            <a:off x="5719665" y="2980625"/>
            <a:ext cx="1199701" cy="376771"/>
            <a:chOff x="5990599" y="3017910"/>
            <a:chExt cx="1199701" cy="376771"/>
          </a:xfrm>
        </p:grpSpPr>
        <p:sp>
          <p:nvSpPr>
            <p:cNvPr id="187" name="ZoneTexte 16"/>
            <p:cNvSpPr txBox="1">
              <a:spLocks noChangeArrowheads="1"/>
            </p:cNvSpPr>
            <p:nvPr/>
          </p:nvSpPr>
          <p:spPr bwMode="auto">
            <a:xfrm>
              <a:off x="6018024" y="3017910"/>
              <a:ext cx="92007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+/-   </a:t>
              </a:r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3%O</a:t>
              </a:r>
              <a:r>
                <a:rPr lang="fr-FR" sz="900" baseline="-25000" dirty="0" smtClean="0">
                  <a:latin typeface="Helvetica"/>
                  <a:ea typeface="Arial" pitchFamily="27" charset="0"/>
                  <a:cs typeface="Helvetica"/>
                </a:rPr>
                <a:t>2</a:t>
              </a:r>
              <a:endParaRPr lang="fr-FR" sz="900" i="1" baseline="-25000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188" name="ZoneTexte 16"/>
            <p:cNvSpPr txBox="1">
              <a:spLocks noChangeArrowheads="1"/>
            </p:cNvSpPr>
            <p:nvPr/>
          </p:nvSpPr>
          <p:spPr bwMode="auto">
            <a:xfrm>
              <a:off x="6022258" y="3163849"/>
              <a:ext cx="116804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/-</a:t>
              </a:r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+NAC 3%O</a:t>
              </a:r>
              <a:r>
                <a:rPr lang="fr-FR" sz="900" baseline="-25000" dirty="0" smtClean="0">
                  <a:latin typeface="Helvetica"/>
                  <a:ea typeface="Arial" pitchFamily="27" charset="0"/>
                  <a:cs typeface="Helvetica"/>
                </a:rPr>
                <a:t>2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189" name="Rectangle 188"/>
            <p:cNvSpPr/>
            <p:nvPr/>
          </p:nvSpPr>
          <p:spPr bwMode="auto">
            <a:xfrm>
              <a:off x="5990599" y="3102738"/>
              <a:ext cx="90412" cy="10001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190" name="Rectangle 189"/>
            <p:cNvSpPr/>
            <p:nvPr/>
          </p:nvSpPr>
          <p:spPr bwMode="auto">
            <a:xfrm>
              <a:off x="5992479" y="3234753"/>
              <a:ext cx="90412" cy="101600"/>
            </a:xfrm>
            <a:prstGeom prst="rect">
              <a:avLst/>
            </a:prstGeom>
            <a:solidFill>
              <a:srgbClr val="008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</p:grpSp>
      <p:sp>
        <p:nvSpPr>
          <p:cNvPr id="191" name="TextBox 53"/>
          <p:cNvSpPr txBox="1">
            <a:spLocks noChangeArrowheads="1"/>
          </p:cNvSpPr>
          <p:nvPr/>
        </p:nvSpPr>
        <p:spPr bwMode="auto">
          <a:xfrm>
            <a:off x="4938073" y="4389647"/>
            <a:ext cx="4341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 err="1" smtClean="0">
                <a:latin typeface="Helvetica"/>
                <a:cs typeface="Helvetica"/>
              </a:rPr>
              <a:t>EdU</a:t>
            </a:r>
            <a:endParaRPr lang="en-US" sz="1000" baseline="-25000" dirty="0">
              <a:latin typeface="Helvetica"/>
              <a:cs typeface="Helvetica"/>
            </a:endParaRPr>
          </a:p>
        </p:txBody>
      </p:sp>
      <p:sp>
        <p:nvSpPr>
          <p:cNvPr id="192" name="ZoneTexte 191"/>
          <p:cNvSpPr txBox="1"/>
          <p:nvPr/>
        </p:nvSpPr>
        <p:spPr>
          <a:xfrm>
            <a:off x="5093161" y="3037261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93" name="ZoneTexte 192"/>
          <p:cNvSpPr txBox="1"/>
          <p:nvPr/>
        </p:nvSpPr>
        <p:spPr>
          <a:xfrm>
            <a:off x="5613861" y="3684961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94" name="TextBox 53"/>
          <p:cNvSpPr txBox="1">
            <a:spLocks noChangeArrowheads="1"/>
          </p:cNvSpPr>
          <p:nvPr/>
        </p:nvSpPr>
        <p:spPr bwMode="auto">
          <a:xfrm>
            <a:off x="5410682" y="4389647"/>
            <a:ext cx="4982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 err="1" smtClean="0">
                <a:latin typeface="Helvetica"/>
                <a:cs typeface="Helvetica"/>
              </a:rPr>
              <a:t>Myog</a:t>
            </a:r>
            <a:endParaRPr lang="en-US" sz="1000" baseline="-25000" dirty="0">
              <a:latin typeface="Helvetica"/>
              <a:cs typeface="Helvetica"/>
            </a:endParaRPr>
          </a:p>
        </p:txBody>
      </p:sp>
      <p:pic>
        <p:nvPicPr>
          <p:cNvPr id="207" name="Image 206"/>
          <p:cNvPicPr>
            <a:picLocks noChangeAspect="1"/>
          </p:cNvPicPr>
          <p:nvPr/>
        </p:nvPicPr>
        <p:blipFill rotWithShape="1">
          <a:blip r:embed="rId38"/>
          <a:srcRect r="6826" b="68126"/>
          <a:stretch/>
        </p:blipFill>
        <p:spPr>
          <a:xfrm>
            <a:off x="1622273" y="5115790"/>
            <a:ext cx="828313" cy="1489682"/>
          </a:xfrm>
          <a:prstGeom prst="rect">
            <a:avLst/>
          </a:prstGeom>
        </p:spPr>
      </p:pic>
      <p:grpSp>
        <p:nvGrpSpPr>
          <p:cNvPr id="208" name="Grouper 207"/>
          <p:cNvGrpSpPr/>
          <p:nvPr/>
        </p:nvGrpSpPr>
        <p:grpSpPr>
          <a:xfrm>
            <a:off x="1950407" y="4848813"/>
            <a:ext cx="749300" cy="391158"/>
            <a:chOff x="1621739" y="4061126"/>
            <a:chExt cx="749300" cy="391158"/>
          </a:xfrm>
        </p:grpSpPr>
        <p:sp>
          <p:nvSpPr>
            <p:cNvPr id="209" name="Rectangle 208"/>
            <p:cNvSpPr/>
            <p:nvPr/>
          </p:nvSpPr>
          <p:spPr bwMode="auto">
            <a:xfrm>
              <a:off x="1621741" y="4293418"/>
              <a:ext cx="108000" cy="1000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210" name="ZoneTexte 15"/>
            <p:cNvSpPr txBox="1">
              <a:spLocks noChangeArrowheads="1"/>
            </p:cNvSpPr>
            <p:nvPr/>
          </p:nvSpPr>
          <p:spPr bwMode="auto">
            <a:xfrm>
              <a:off x="1684907" y="4221452"/>
              <a:ext cx="68613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621739" y="4133090"/>
              <a:ext cx="108000" cy="101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212" name="ZoneTexte 16"/>
            <p:cNvSpPr txBox="1">
              <a:spLocks noChangeArrowheads="1"/>
            </p:cNvSpPr>
            <p:nvPr/>
          </p:nvSpPr>
          <p:spPr bwMode="auto">
            <a:xfrm>
              <a:off x="1697461" y="4061126"/>
              <a:ext cx="57455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+/+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218" name="ZoneTexte 217"/>
          <p:cNvSpPr txBox="1"/>
          <p:nvPr/>
        </p:nvSpPr>
        <p:spPr>
          <a:xfrm rot="16200000">
            <a:off x="4693830" y="5796525"/>
            <a:ext cx="890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>
                <a:latin typeface="Helvetica"/>
                <a:cs typeface="Helvetica"/>
              </a:rPr>
              <a:t>Cell</a:t>
            </a:r>
            <a:r>
              <a:rPr lang="fr-FR" sz="1000" dirty="0">
                <a:latin typeface="Helvetica"/>
                <a:cs typeface="Helvetica"/>
              </a:rPr>
              <a:t> </a:t>
            </a:r>
            <a:r>
              <a:rPr lang="fr-FR" sz="1000" dirty="0" err="1">
                <a:latin typeface="Helvetica"/>
                <a:cs typeface="Helvetica"/>
              </a:rPr>
              <a:t>Rox</a:t>
            </a:r>
            <a:r>
              <a:rPr lang="fr-FR" sz="1000" dirty="0">
                <a:latin typeface="Helvetica"/>
                <a:cs typeface="Helvetica"/>
              </a:rPr>
              <a:t> (</a:t>
            </a:r>
            <a:r>
              <a:rPr lang="fr-FR" sz="1000" dirty="0" err="1">
                <a:latin typeface="Helvetica"/>
                <a:cs typeface="Helvetica"/>
              </a:rPr>
              <a:t>f.l</a:t>
            </a:r>
            <a:r>
              <a:rPr lang="fr-FR" sz="1000" dirty="0">
                <a:latin typeface="Helvetica"/>
                <a:cs typeface="Helvetica"/>
              </a:rPr>
              <a:t>)</a:t>
            </a:r>
          </a:p>
        </p:txBody>
      </p:sp>
      <p:grpSp>
        <p:nvGrpSpPr>
          <p:cNvPr id="219" name="Grouper 218"/>
          <p:cNvGrpSpPr/>
          <p:nvPr/>
        </p:nvGrpSpPr>
        <p:grpSpPr>
          <a:xfrm>
            <a:off x="5568771" y="4729694"/>
            <a:ext cx="1246880" cy="374224"/>
            <a:chOff x="1621739" y="4086527"/>
            <a:chExt cx="1246880" cy="374224"/>
          </a:xfrm>
        </p:grpSpPr>
        <p:sp>
          <p:nvSpPr>
            <p:cNvPr id="220" name="Rectangle 219"/>
            <p:cNvSpPr/>
            <p:nvPr/>
          </p:nvSpPr>
          <p:spPr bwMode="auto">
            <a:xfrm>
              <a:off x="1621741" y="4301885"/>
              <a:ext cx="108000" cy="1000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221" name="ZoneTexte 15"/>
            <p:cNvSpPr txBox="1">
              <a:spLocks noChangeArrowheads="1"/>
            </p:cNvSpPr>
            <p:nvPr/>
          </p:nvSpPr>
          <p:spPr bwMode="auto">
            <a:xfrm>
              <a:off x="1684906" y="4229919"/>
              <a:ext cx="11837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Ctrl 0.5nM </a:t>
              </a:r>
              <a:r>
                <a:rPr lang="fr-FR" sz="900" dirty="0" err="1" smtClean="0">
                  <a:latin typeface="Helvetica"/>
                  <a:ea typeface="Arial" pitchFamily="27" charset="0"/>
                  <a:cs typeface="Helvetica"/>
                </a:rPr>
                <a:t>TNF</a:t>
              </a:r>
              <a:r>
                <a:rPr lang="fr-FR" sz="900" dirty="0" err="1" smtClean="0">
                  <a:latin typeface="Symbol" charset="2"/>
                  <a:ea typeface="Arial" pitchFamily="27" charset="0"/>
                  <a:cs typeface="Symbol" charset="2"/>
                </a:rPr>
                <a:t>a</a:t>
              </a:r>
              <a:endParaRPr lang="fr-FR" sz="900" dirty="0">
                <a:latin typeface="Symbol" charset="2"/>
                <a:ea typeface="Arial" pitchFamily="27" charset="0"/>
                <a:cs typeface="Symbol" charset="2"/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621739" y="4158491"/>
              <a:ext cx="108000" cy="101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223" name="ZoneTexte 16"/>
            <p:cNvSpPr txBox="1">
              <a:spLocks noChangeArrowheads="1"/>
            </p:cNvSpPr>
            <p:nvPr/>
          </p:nvSpPr>
          <p:spPr bwMode="auto">
            <a:xfrm>
              <a:off x="1697461" y="4086527"/>
              <a:ext cx="36415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Ctrl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224" name="Rectangle 223"/>
          <p:cNvSpPr/>
          <p:nvPr/>
        </p:nvSpPr>
        <p:spPr bwMode="auto">
          <a:xfrm>
            <a:off x="5568767" y="5088985"/>
            <a:ext cx="108000" cy="1000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Col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>
              <a:latin typeface="Helvetica"/>
              <a:cs typeface="Helvetica"/>
            </a:endParaRPr>
          </a:p>
        </p:txBody>
      </p:sp>
      <p:sp>
        <p:nvSpPr>
          <p:cNvPr id="225" name="ZoneTexte 15"/>
          <p:cNvSpPr txBox="1">
            <a:spLocks noChangeArrowheads="1"/>
          </p:cNvSpPr>
          <p:nvPr/>
        </p:nvSpPr>
        <p:spPr bwMode="auto">
          <a:xfrm>
            <a:off x="5631932" y="5017019"/>
            <a:ext cx="11837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900" i="1" dirty="0">
                <a:latin typeface="Helvetica"/>
                <a:ea typeface="Arial" pitchFamily="27" charset="0"/>
                <a:cs typeface="Helvetica"/>
              </a:rPr>
              <a:t>Pitx3</a:t>
            </a:r>
            <a:r>
              <a:rPr lang="fr-FR" sz="900" i="1" baseline="30000" dirty="0">
                <a:latin typeface="Helvetica"/>
                <a:ea typeface="Arial" pitchFamily="27" charset="0"/>
                <a:cs typeface="Helvetica"/>
              </a:rPr>
              <a:t>-/-</a:t>
            </a:r>
            <a:endParaRPr lang="fr-FR" sz="900" i="1" dirty="0">
              <a:latin typeface="Helvetica"/>
              <a:ea typeface="Arial" pitchFamily="27" charset="0"/>
              <a:cs typeface="Helvetica"/>
            </a:endParaRPr>
          </a:p>
        </p:txBody>
      </p:sp>
      <p:sp>
        <p:nvSpPr>
          <p:cNvPr id="226" name="ZoneTexte 225"/>
          <p:cNvSpPr txBox="1"/>
          <p:nvPr/>
        </p:nvSpPr>
        <p:spPr>
          <a:xfrm>
            <a:off x="4948008" y="4697438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J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227" name="Rectangle 226"/>
          <p:cNvSpPr/>
          <p:nvPr/>
        </p:nvSpPr>
        <p:spPr bwMode="auto">
          <a:xfrm>
            <a:off x="5568761" y="5224451"/>
            <a:ext cx="108000" cy="10001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Col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>
              <a:latin typeface="Helvetica"/>
              <a:cs typeface="Helvetica"/>
            </a:endParaRPr>
          </a:p>
        </p:txBody>
      </p:sp>
      <p:sp>
        <p:nvSpPr>
          <p:cNvPr id="228" name="ZoneTexte 15"/>
          <p:cNvSpPr txBox="1">
            <a:spLocks noChangeArrowheads="1"/>
          </p:cNvSpPr>
          <p:nvPr/>
        </p:nvSpPr>
        <p:spPr bwMode="auto">
          <a:xfrm>
            <a:off x="5624038" y="5160952"/>
            <a:ext cx="15048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900" i="1" dirty="0">
                <a:latin typeface="Helvetica"/>
                <a:ea typeface="Arial" pitchFamily="27" charset="0"/>
                <a:cs typeface="Helvetica"/>
              </a:rPr>
              <a:t>Pitx3</a:t>
            </a:r>
            <a:r>
              <a:rPr lang="fr-FR" sz="900" i="1" baseline="30000" dirty="0">
                <a:latin typeface="Helvetica"/>
                <a:ea typeface="Arial" pitchFamily="27" charset="0"/>
                <a:cs typeface="Helvetica"/>
              </a:rPr>
              <a:t>-/</a:t>
            </a:r>
            <a:r>
              <a:rPr lang="fr-FR" sz="900" i="1" baseline="30000" dirty="0" smtClean="0">
                <a:latin typeface="Helvetica"/>
                <a:ea typeface="Arial" pitchFamily="27" charset="0"/>
                <a:cs typeface="Helvetica"/>
              </a:rPr>
              <a:t>-</a:t>
            </a:r>
            <a:r>
              <a:rPr lang="fr-FR" sz="900" dirty="0" smtClean="0">
                <a:latin typeface="Helvetica"/>
                <a:ea typeface="Arial" pitchFamily="27" charset="0"/>
                <a:cs typeface="Helvetica"/>
              </a:rPr>
              <a:t> 0.5nM </a:t>
            </a:r>
            <a:r>
              <a:rPr lang="fr-FR" sz="900" dirty="0" err="1" smtClean="0">
                <a:latin typeface="Helvetica"/>
                <a:ea typeface="Arial" pitchFamily="27" charset="0"/>
                <a:cs typeface="Helvetica"/>
              </a:rPr>
              <a:t>TNF</a:t>
            </a:r>
            <a:r>
              <a:rPr lang="fr-FR" sz="900" dirty="0" err="1" smtClean="0">
                <a:latin typeface="Symbol" charset="2"/>
                <a:ea typeface="Arial" pitchFamily="27" charset="0"/>
                <a:cs typeface="Symbol" charset="2"/>
              </a:rPr>
              <a:t>a</a:t>
            </a:r>
            <a:endParaRPr lang="fr-FR" sz="900" dirty="0">
              <a:latin typeface="Symbol" charset="2"/>
              <a:ea typeface="Arial" pitchFamily="27" charset="0"/>
              <a:cs typeface="Symbol" charset="2"/>
            </a:endParaRPr>
          </a:p>
        </p:txBody>
      </p:sp>
      <p:sp>
        <p:nvSpPr>
          <p:cNvPr id="229" name="ZoneTexte 228"/>
          <p:cNvSpPr txBox="1"/>
          <p:nvPr/>
        </p:nvSpPr>
        <p:spPr>
          <a:xfrm>
            <a:off x="11377" y="4846982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230" name="ZoneTexte 229"/>
          <p:cNvSpPr txBox="1"/>
          <p:nvPr/>
        </p:nvSpPr>
        <p:spPr>
          <a:xfrm>
            <a:off x="1279057" y="4846982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231" name="ZoneTexte 230"/>
          <p:cNvSpPr txBox="1"/>
          <p:nvPr/>
        </p:nvSpPr>
        <p:spPr>
          <a:xfrm>
            <a:off x="2590188" y="4846982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232" name="ZoneTexte 231"/>
          <p:cNvSpPr txBox="1"/>
          <p:nvPr/>
        </p:nvSpPr>
        <p:spPr>
          <a:xfrm>
            <a:off x="3544589" y="4846982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233" name="ZoneTexte 232"/>
          <p:cNvSpPr txBox="1"/>
          <p:nvPr/>
        </p:nvSpPr>
        <p:spPr>
          <a:xfrm>
            <a:off x="4624657" y="-46434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3-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745117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237</Words>
  <Application>Microsoft Macintosh PowerPoint</Application>
  <PresentationFormat>Présentation à l'écran (4:3)</PresentationFormat>
  <Paragraphs>79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6</cp:revision>
  <dcterms:created xsi:type="dcterms:W3CDTF">2018-07-18T12:50:04Z</dcterms:created>
  <dcterms:modified xsi:type="dcterms:W3CDTF">2018-08-13T21:15:07Z</dcterms:modified>
  <cp:category/>
</cp:coreProperties>
</file>