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1296" y="-1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775AB-7DB1-434E-8745-66D0F4CADABA}" type="datetimeFigureOut">
              <a:rPr lang="fr-FR" smtClean="0"/>
              <a:t>13/08/18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0731-DFC4-8C42-A51D-263A56D9C4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314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775AB-7DB1-434E-8745-66D0F4CADABA}" type="datetimeFigureOut">
              <a:rPr lang="fr-FR" smtClean="0"/>
              <a:t>13/08/18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0731-DFC4-8C42-A51D-263A56D9C4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5084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775AB-7DB1-434E-8745-66D0F4CADABA}" type="datetimeFigureOut">
              <a:rPr lang="fr-FR" smtClean="0"/>
              <a:t>13/08/18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0731-DFC4-8C42-A51D-263A56D9C4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0711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775AB-7DB1-434E-8745-66D0F4CADABA}" type="datetimeFigureOut">
              <a:rPr lang="fr-FR" smtClean="0"/>
              <a:t>13/08/18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0731-DFC4-8C42-A51D-263A56D9C4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6409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775AB-7DB1-434E-8745-66D0F4CADABA}" type="datetimeFigureOut">
              <a:rPr lang="fr-FR" smtClean="0"/>
              <a:t>13/08/18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0731-DFC4-8C42-A51D-263A56D9C4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996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775AB-7DB1-434E-8745-66D0F4CADABA}" type="datetimeFigureOut">
              <a:rPr lang="fr-FR" smtClean="0"/>
              <a:t>13/08/18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0731-DFC4-8C42-A51D-263A56D9C4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3887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775AB-7DB1-434E-8745-66D0F4CADABA}" type="datetimeFigureOut">
              <a:rPr lang="fr-FR" smtClean="0"/>
              <a:t>13/08/18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0731-DFC4-8C42-A51D-263A56D9C4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1320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775AB-7DB1-434E-8745-66D0F4CADABA}" type="datetimeFigureOut">
              <a:rPr lang="fr-FR" smtClean="0"/>
              <a:t>13/08/18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0731-DFC4-8C42-A51D-263A56D9C4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0523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775AB-7DB1-434E-8745-66D0F4CADABA}" type="datetimeFigureOut">
              <a:rPr lang="fr-FR" smtClean="0"/>
              <a:t>13/08/18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0731-DFC4-8C42-A51D-263A56D9C4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8539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775AB-7DB1-434E-8745-66D0F4CADABA}" type="datetimeFigureOut">
              <a:rPr lang="fr-FR" smtClean="0"/>
              <a:t>13/08/18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0731-DFC4-8C42-A51D-263A56D9C4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456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775AB-7DB1-434E-8745-66D0F4CADABA}" type="datetimeFigureOut">
              <a:rPr lang="fr-FR" smtClean="0"/>
              <a:t>13/08/18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0731-DFC4-8C42-A51D-263A56D9C4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1747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775AB-7DB1-434E-8745-66D0F4CADABA}" type="datetimeFigureOut">
              <a:rPr lang="fr-FR" smtClean="0"/>
              <a:t>13/08/18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90731-DFC4-8C42-A51D-263A56D9C4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6531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microsoft.com/office/2007/relationships/hdphoto" Target="../media/hdphoto3.wdp"/><Relationship Id="rId20" Type="http://schemas.openxmlformats.org/officeDocument/2006/relationships/image" Target="../media/image12.jpeg"/><Relationship Id="rId21" Type="http://schemas.microsoft.com/office/2007/relationships/hdphoto" Target="../media/hdphoto8.wdp"/><Relationship Id="rId22" Type="http://schemas.openxmlformats.org/officeDocument/2006/relationships/image" Target="../media/image13.emf"/><Relationship Id="rId23" Type="http://schemas.openxmlformats.org/officeDocument/2006/relationships/image" Target="../media/image14.emf"/><Relationship Id="rId24" Type="http://schemas.openxmlformats.org/officeDocument/2006/relationships/image" Target="../media/image15.emf"/><Relationship Id="rId10" Type="http://schemas.openxmlformats.org/officeDocument/2006/relationships/image" Target="../media/image6.emf"/><Relationship Id="rId11" Type="http://schemas.openxmlformats.org/officeDocument/2006/relationships/image" Target="../media/image7.tiff"/><Relationship Id="rId12" Type="http://schemas.openxmlformats.org/officeDocument/2006/relationships/image" Target="../media/image8.jpeg"/><Relationship Id="rId13" Type="http://schemas.microsoft.com/office/2007/relationships/hdphoto" Target="../media/hdphoto4.wdp"/><Relationship Id="rId14" Type="http://schemas.openxmlformats.org/officeDocument/2006/relationships/image" Target="../media/image9.jpeg"/><Relationship Id="rId15" Type="http://schemas.microsoft.com/office/2007/relationships/hdphoto" Target="../media/hdphoto5.wdp"/><Relationship Id="rId16" Type="http://schemas.openxmlformats.org/officeDocument/2006/relationships/image" Target="../media/image10.jpeg"/><Relationship Id="rId17" Type="http://schemas.microsoft.com/office/2007/relationships/hdphoto" Target="../media/hdphoto6.wdp"/><Relationship Id="rId18" Type="http://schemas.openxmlformats.org/officeDocument/2006/relationships/image" Target="../media/image11.jpeg"/><Relationship Id="rId19" Type="http://schemas.microsoft.com/office/2007/relationships/hdphoto" Target="../media/hdphoto7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5" Type="http://schemas.openxmlformats.org/officeDocument/2006/relationships/image" Target="../media/image3.jpeg"/><Relationship Id="rId6" Type="http://schemas.microsoft.com/office/2007/relationships/hdphoto" Target="../media/hdphoto2.wdp"/><Relationship Id="rId7" Type="http://schemas.openxmlformats.org/officeDocument/2006/relationships/image" Target="../media/image4.tiff"/><Relationship Id="rId8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b="44684"/>
          <a:stretch/>
        </p:blipFill>
        <p:spPr>
          <a:xfrm>
            <a:off x="199524" y="3109603"/>
            <a:ext cx="1384300" cy="1419086"/>
          </a:xfrm>
          <a:prstGeom prst="rect">
            <a:avLst/>
          </a:prstGeom>
        </p:spPr>
      </p:pic>
      <p:grpSp>
        <p:nvGrpSpPr>
          <p:cNvPr id="5" name="Grouper 4"/>
          <p:cNvGrpSpPr/>
          <p:nvPr/>
        </p:nvGrpSpPr>
        <p:grpSpPr>
          <a:xfrm>
            <a:off x="2266603" y="419247"/>
            <a:ext cx="1481377" cy="1723790"/>
            <a:chOff x="2152066" y="494176"/>
            <a:chExt cx="1481377" cy="1723790"/>
          </a:xfrm>
        </p:grpSpPr>
        <p:sp>
          <p:nvSpPr>
            <p:cNvPr id="6" name="TextBox 10"/>
            <p:cNvSpPr txBox="1"/>
            <p:nvPr/>
          </p:nvSpPr>
          <p:spPr>
            <a:xfrm rot="5400000" flipV="1">
              <a:off x="2048608" y="991414"/>
              <a:ext cx="415009" cy="208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lang="en-US" sz="1000" b="1" dirty="0" err="1" smtClean="0">
                  <a:solidFill>
                    <a:srgbClr val="3366FF"/>
                  </a:solidFill>
                  <a:latin typeface="Helvetica"/>
                  <a:cs typeface="Helvetica"/>
                </a:rPr>
                <a:t>DAPI</a:t>
              </a:r>
              <a:endParaRPr lang="en-US" sz="1000" b="1" dirty="0">
                <a:solidFill>
                  <a:srgbClr val="3366FF"/>
                </a:solidFill>
                <a:latin typeface="Helvetica"/>
                <a:cs typeface="Helvetica"/>
              </a:endParaRPr>
            </a:p>
          </p:txBody>
        </p:sp>
        <p:sp>
          <p:nvSpPr>
            <p:cNvPr id="7" name="TextBox 11"/>
            <p:cNvSpPr txBox="1"/>
            <p:nvPr/>
          </p:nvSpPr>
          <p:spPr>
            <a:xfrm rot="5400000" flipV="1">
              <a:off x="1925196" y="1604137"/>
              <a:ext cx="661831" cy="208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err="1" smtClean="0">
                  <a:solidFill>
                    <a:srgbClr val="FF0000"/>
                  </a:solidFill>
                  <a:latin typeface="Helvetica"/>
                  <a:cs typeface="Helvetica"/>
                </a:rPr>
                <a:t>Myogenin</a:t>
              </a:r>
              <a:endParaRPr lang="en-US" sz="1000" b="1" dirty="0">
                <a:solidFill>
                  <a:srgbClr val="FF0000"/>
                </a:solidFill>
                <a:latin typeface="Helvetica"/>
                <a:cs typeface="Helvetica"/>
              </a:endParaRPr>
            </a:p>
          </p:txBody>
        </p:sp>
        <p:sp>
          <p:nvSpPr>
            <p:cNvPr id="8" name="TextBox 13"/>
            <p:cNvSpPr txBox="1"/>
            <p:nvPr/>
          </p:nvSpPr>
          <p:spPr>
            <a:xfrm rot="10800000" flipH="1" flipV="1">
              <a:off x="2369357" y="494176"/>
              <a:ext cx="5309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>
                  <a:latin typeface="Helvetica"/>
                  <a:cs typeface="Helvetica"/>
                </a:rPr>
                <a:t>si</a:t>
              </a:r>
              <a:r>
                <a:rPr lang="en-US" sz="1100" i="1" dirty="0" err="1" smtClean="0">
                  <a:latin typeface="Helvetica"/>
                  <a:cs typeface="Helvetica"/>
                </a:rPr>
                <a:t>Ctrl</a:t>
              </a:r>
              <a:endParaRPr lang="en-US" sz="1100" i="1" dirty="0">
                <a:latin typeface="Helvetica"/>
                <a:cs typeface="Helvetica"/>
              </a:endParaRPr>
            </a:p>
          </p:txBody>
        </p:sp>
        <p:sp>
          <p:nvSpPr>
            <p:cNvPr id="9" name="TextBox 14"/>
            <p:cNvSpPr txBox="1"/>
            <p:nvPr/>
          </p:nvSpPr>
          <p:spPr>
            <a:xfrm rot="10800000" flipH="1" flipV="1">
              <a:off x="2991946" y="494176"/>
              <a:ext cx="64149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Helvetica"/>
                  <a:cs typeface="Helvetica"/>
                </a:rPr>
                <a:t>si</a:t>
              </a:r>
              <a:r>
                <a:rPr lang="en-US" sz="1100" i="1" dirty="0" smtClean="0">
                  <a:latin typeface="Helvetica"/>
                  <a:cs typeface="Helvetica"/>
                </a:rPr>
                <a:t>Ucp2</a:t>
              </a:r>
              <a:endParaRPr lang="en-US" sz="1100" i="1" dirty="0">
                <a:latin typeface="Helvetica"/>
                <a:cs typeface="Helvetica"/>
              </a:endParaRPr>
            </a:p>
          </p:txBody>
        </p:sp>
        <p:sp>
          <p:nvSpPr>
            <p:cNvPr id="10" name="TextBox 12"/>
            <p:cNvSpPr txBox="1"/>
            <p:nvPr/>
          </p:nvSpPr>
          <p:spPr>
            <a:xfrm rot="10800000" flipV="1">
              <a:off x="2373511" y="2001967"/>
              <a:ext cx="1223998" cy="215999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00" dirty="0" smtClean="0">
                  <a:latin typeface="Helvetica"/>
                  <a:cs typeface="Helvetica"/>
                </a:rPr>
                <a:t>D3 in culture</a:t>
              </a:r>
              <a:endParaRPr lang="en-US" sz="1100" dirty="0">
                <a:latin typeface="Helvetica"/>
                <a:cs typeface="Helvetica"/>
              </a:endParaRPr>
            </a:p>
          </p:txBody>
        </p:sp>
        <p:pic>
          <p:nvPicPr>
            <p:cNvPr id="11" name="Picture 24" descr="apo-Day4-Dapi4.tif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 flipV="1">
              <a:off x="2365118" y="731702"/>
              <a:ext cx="608504" cy="618423"/>
            </a:xfrm>
            <a:prstGeom prst="rect">
              <a:avLst/>
            </a:prstGeom>
          </p:spPr>
        </p:pic>
        <p:pic>
          <p:nvPicPr>
            <p:cNvPr id="12" name="Picture 26" descr="apo-Day4-Myog4.tif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 flipV="1">
              <a:off x="2365118" y="1351734"/>
              <a:ext cx="608504" cy="618423"/>
            </a:xfrm>
            <a:prstGeom prst="rect">
              <a:avLst/>
            </a:prstGeom>
          </p:spPr>
        </p:pic>
        <p:pic>
          <p:nvPicPr>
            <p:cNvPr id="13" name="Image 12" descr="ctl-Day4-Dapi2.tif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 flipV="1">
              <a:off x="2994545" y="733628"/>
              <a:ext cx="608503" cy="613830"/>
            </a:xfrm>
            <a:prstGeom prst="rect">
              <a:avLst/>
            </a:prstGeom>
          </p:spPr>
        </p:pic>
        <p:pic>
          <p:nvPicPr>
            <p:cNvPr id="14" name="Image 13" descr="ctl-Day4-Myog2.tif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 flipV="1">
              <a:off x="2994937" y="1355076"/>
              <a:ext cx="608504" cy="614621"/>
            </a:xfrm>
            <a:prstGeom prst="rect">
              <a:avLst/>
            </a:prstGeom>
          </p:spPr>
        </p:pic>
        <p:cxnSp>
          <p:nvCxnSpPr>
            <p:cNvPr id="15" name="Connecteur droit 14"/>
            <p:cNvCxnSpPr/>
            <p:nvPr/>
          </p:nvCxnSpPr>
          <p:spPr>
            <a:xfrm>
              <a:off x="2837672" y="1302965"/>
              <a:ext cx="108000" cy="0"/>
            </a:xfrm>
            <a:prstGeom prst="line">
              <a:avLst/>
            </a:prstGeom>
            <a:ln w="1270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>
              <a:off x="2846139" y="1931611"/>
              <a:ext cx="108000" cy="0"/>
            </a:xfrm>
            <a:prstGeom prst="line">
              <a:avLst/>
            </a:prstGeom>
            <a:ln w="1270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>
              <a:off x="3466568" y="1302965"/>
              <a:ext cx="108000" cy="0"/>
            </a:xfrm>
            <a:prstGeom prst="line">
              <a:avLst/>
            </a:prstGeom>
            <a:ln w="1270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/>
            <p:nvPr/>
          </p:nvCxnSpPr>
          <p:spPr>
            <a:xfrm>
              <a:off x="3475035" y="1931611"/>
              <a:ext cx="108000" cy="0"/>
            </a:xfrm>
            <a:prstGeom prst="line">
              <a:avLst/>
            </a:prstGeom>
            <a:ln w="1270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ZoneTexte 18"/>
          <p:cNvSpPr txBox="1"/>
          <p:nvPr/>
        </p:nvSpPr>
        <p:spPr>
          <a:xfrm>
            <a:off x="1078304" y="138782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B</a:t>
            </a:r>
            <a:endParaRPr lang="fr-FR" sz="1400" b="1" dirty="0">
              <a:latin typeface="Helvetica"/>
              <a:cs typeface="Helvetica"/>
            </a:endParaRPr>
          </a:p>
        </p:txBody>
      </p:sp>
      <p:grpSp>
        <p:nvGrpSpPr>
          <p:cNvPr id="20" name="Grouper 19"/>
          <p:cNvGrpSpPr/>
          <p:nvPr/>
        </p:nvGrpSpPr>
        <p:grpSpPr>
          <a:xfrm>
            <a:off x="1120057" y="196477"/>
            <a:ext cx="1161116" cy="2005509"/>
            <a:chOff x="1067917" y="6909131"/>
            <a:chExt cx="1161116" cy="2005509"/>
          </a:xfrm>
        </p:grpSpPr>
        <p:pic>
          <p:nvPicPr>
            <p:cNvPr id="21" name="Image 20"/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60192"/>
            <a:stretch/>
          </p:blipFill>
          <p:spPr>
            <a:xfrm>
              <a:off x="1305304" y="7269750"/>
              <a:ext cx="736600" cy="1547032"/>
            </a:xfrm>
            <a:prstGeom prst="rect">
              <a:avLst/>
            </a:prstGeom>
          </p:spPr>
        </p:pic>
        <p:sp>
          <p:nvSpPr>
            <p:cNvPr id="22" name="ZoneTexte 21"/>
            <p:cNvSpPr txBox="1"/>
            <p:nvPr/>
          </p:nvSpPr>
          <p:spPr>
            <a:xfrm rot="16200000">
              <a:off x="349274" y="7889450"/>
              <a:ext cx="16988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dirty="0" err="1" smtClean="0">
                  <a:latin typeface="Helvetica"/>
                  <a:cs typeface="Helvetica"/>
                </a:rPr>
                <a:t>Mitotracker</a:t>
              </a:r>
              <a:r>
                <a:rPr lang="fr-FR" sz="1100" dirty="0" smtClean="0">
                  <a:latin typeface="Helvetica"/>
                  <a:cs typeface="Helvetica"/>
                </a:rPr>
                <a:t> (</a:t>
              </a:r>
              <a:r>
                <a:rPr lang="fr-FR" sz="1100" dirty="0" err="1" smtClean="0">
                  <a:latin typeface="Helvetica"/>
                  <a:cs typeface="Helvetica"/>
                </a:rPr>
                <a:t>f.i</a:t>
              </a:r>
              <a:r>
                <a:rPr lang="fr-FR" sz="1100" dirty="0" smtClean="0">
                  <a:latin typeface="Helvetica"/>
                  <a:cs typeface="Helvetica"/>
                </a:rPr>
                <a:t>)</a:t>
              </a:r>
              <a:endParaRPr lang="fr-FR" sz="1100" dirty="0">
                <a:latin typeface="Helvetica"/>
                <a:cs typeface="Helvetica"/>
              </a:endParaRPr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1545659" y="8668419"/>
              <a:ext cx="3485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latin typeface="Helvetica"/>
                  <a:cs typeface="Helvetica"/>
                </a:rPr>
                <a:t>D3</a:t>
              </a:r>
            </a:p>
          </p:txBody>
        </p:sp>
        <p:grpSp>
          <p:nvGrpSpPr>
            <p:cNvPr id="24" name="Grouper 23"/>
            <p:cNvGrpSpPr/>
            <p:nvPr/>
          </p:nvGrpSpPr>
          <p:grpSpPr>
            <a:xfrm>
              <a:off x="1531684" y="6909131"/>
              <a:ext cx="697349" cy="402233"/>
              <a:chOff x="734881" y="198561"/>
              <a:chExt cx="697349" cy="402233"/>
            </a:xfrm>
          </p:grpSpPr>
          <p:sp>
            <p:nvSpPr>
              <p:cNvPr id="25" name="Rectangle 24"/>
              <p:cNvSpPr/>
              <p:nvPr/>
            </p:nvSpPr>
            <p:spPr bwMode="auto">
              <a:xfrm>
                <a:off x="734881" y="285345"/>
                <a:ext cx="90412" cy="100013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spcCol="1080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900">
                  <a:latin typeface="Helvetica"/>
                  <a:cs typeface="Helvetica"/>
                </a:endParaRPr>
              </a:p>
            </p:txBody>
          </p:sp>
          <p:sp>
            <p:nvSpPr>
              <p:cNvPr id="26" name="ZoneTexte 16"/>
              <p:cNvSpPr txBox="1">
                <a:spLocks noChangeArrowheads="1"/>
              </p:cNvSpPr>
              <p:nvPr/>
            </p:nvSpPr>
            <p:spPr bwMode="auto">
              <a:xfrm>
                <a:off x="777625" y="198561"/>
                <a:ext cx="453970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900" dirty="0" err="1">
                    <a:latin typeface="Helvetica"/>
                    <a:cs typeface="Helvetica"/>
                  </a:rPr>
                  <a:t>si</a:t>
                </a:r>
                <a:r>
                  <a:rPr lang="en-US" sz="900" i="1" dirty="0" err="1">
                    <a:latin typeface="Helvetica"/>
                    <a:cs typeface="Helvetica"/>
                  </a:rPr>
                  <a:t>Ctrl</a:t>
                </a:r>
                <a:endParaRPr lang="fr-FR" sz="900" dirty="0">
                  <a:latin typeface="Helvetica"/>
                  <a:ea typeface="Arial" pitchFamily="27" charset="0"/>
                  <a:cs typeface="Helvetica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 bwMode="auto">
              <a:xfrm>
                <a:off x="735200" y="446692"/>
                <a:ext cx="90412" cy="101600"/>
              </a:xfrm>
              <a:prstGeom prst="rect">
                <a:avLst/>
              </a:prstGeom>
              <a:pattFill prst="wdUpDiag">
                <a:fgClr>
                  <a:schemeClr val="bg1"/>
                </a:fgClr>
                <a:bgClr>
                  <a:schemeClr val="tx1"/>
                </a:bgClr>
              </a:patt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spcCol="1080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900">
                  <a:latin typeface="Helvetica"/>
                  <a:cs typeface="Helvetica"/>
                </a:endParaRPr>
              </a:p>
            </p:txBody>
          </p:sp>
          <p:sp>
            <p:nvSpPr>
              <p:cNvPr id="28" name="ZoneTexte 15"/>
              <p:cNvSpPr txBox="1">
                <a:spLocks noChangeArrowheads="1"/>
              </p:cNvSpPr>
              <p:nvPr/>
            </p:nvSpPr>
            <p:spPr bwMode="auto">
              <a:xfrm>
                <a:off x="787088" y="369962"/>
                <a:ext cx="645142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900" dirty="0" smtClean="0">
                    <a:latin typeface="Helvetica"/>
                    <a:cs typeface="Helvetica"/>
                  </a:rPr>
                  <a:t>si</a:t>
                </a:r>
                <a:r>
                  <a:rPr lang="fr-FR" sz="900" i="1" dirty="0" smtClean="0">
                    <a:latin typeface="Helvetica"/>
                    <a:cs typeface="Helvetica"/>
                  </a:rPr>
                  <a:t>Ucp2</a:t>
                </a:r>
                <a:endParaRPr lang="fr-FR" sz="900" i="1" dirty="0">
                  <a:latin typeface="Helvetica"/>
                  <a:cs typeface="Helvetica"/>
                </a:endParaRPr>
              </a:p>
            </p:txBody>
          </p:sp>
        </p:grpSp>
      </p:grpSp>
      <p:sp>
        <p:nvSpPr>
          <p:cNvPr id="29" name="ZoneTexte 28"/>
          <p:cNvSpPr txBox="1"/>
          <p:nvPr/>
        </p:nvSpPr>
        <p:spPr>
          <a:xfrm rot="16200000">
            <a:off x="-654865" y="3703148"/>
            <a:ext cx="15288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>
                <a:latin typeface="Helvetica"/>
                <a:cs typeface="Helvetica"/>
              </a:rPr>
              <a:t>Realtive</a:t>
            </a:r>
            <a:r>
              <a:rPr lang="fr-FR" sz="900" dirty="0" smtClean="0">
                <a:latin typeface="Helvetica"/>
                <a:cs typeface="Helvetica"/>
              </a:rPr>
              <a:t> </a:t>
            </a:r>
            <a:r>
              <a:rPr lang="fr-FR" sz="900" dirty="0" err="1" smtClean="0">
                <a:latin typeface="Helvetica"/>
                <a:cs typeface="Helvetica"/>
              </a:rPr>
              <a:t>mRNA</a:t>
            </a:r>
            <a:r>
              <a:rPr lang="fr-FR" sz="900" dirty="0" smtClean="0">
                <a:latin typeface="Helvetica"/>
                <a:cs typeface="Helvetica"/>
              </a:rPr>
              <a:t>/</a:t>
            </a:r>
            <a:r>
              <a:rPr lang="fr-FR" sz="900" dirty="0" err="1" smtClean="0">
                <a:latin typeface="Helvetica"/>
                <a:cs typeface="Helvetica"/>
              </a:rPr>
              <a:t>Hprt</a:t>
            </a:r>
            <a:endParaRPr lang="fr-FR" sz="900" dirty="0">
              <a:latin typeface="Helvetica"/>
              <a:cs typeface="Helvetica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382157" y="4506218"/>
            <a:ext cx="3485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000000"/>
                </a:solidFill>
                <a:latin typeface="Helvetica"/>
                <a:cs typeface="Helvetica"/>
              </a:rPr>
              <a:t>D0</a:t>
            </a:r>
            <a:endParaRPr lang="fr-FR" sz="1000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865323" y="4506218"/>
            <a:ext cx="3485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000000"/>
                </a:solidFill>
                <a:latin typeface="Helvetica"/>
                <a:cs typeface="Helvetica"/>
              </a:rPr>
              <a:t>D3</a:t>
            </a:r>
            <a:endParaRPr lang="fr-FR" sz="1000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627086" y="4506218"/>
            <a:ext cx="3485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000000"/>
                </a:solidFill>
                <a:latin typeface="Helvetica"/>
                <a:cs typeface="Helvetica"/>
              </a:rPr>
              <a:t>D2</a:t>
            </a:r>
            <a:endParaRPr lang="fr-FR" sz="1000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1103264" y="4506218"/>
            <a:ext cx="3485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000000"/>
                </a:solidFill>
                <a:latin typeface="Helvetica"/>
                <a:cs typeface="Helvetica"/>
              </a:rPr>
              <a:t>D4</a:t>
            </a:r>
            <a:endParaRPr lang="fr-FR" sz="1000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34" name="TextBox 12"/>
          <p:cNvSpPr txBox="1"/>
          <p:nvPr/>
        </p:nvSpPr>
        <p:spPr>
          <a:xfrm>
            <a:off x="1906716" y="4721141"/>
            <a:ext cx="1260001" cy="215999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 smtClean="0">
                <a:latin typeface="Helvetica"/>
                <a:cs typeface="Helvetica"/>
              </a:rPr>
              <a:t>D4 in culture</a:t>
            </a:r>
            <a:endParaRPr lang="en-US" sz="1100" dirty="0">
              <a:latin typeface="Helvetica"/>
              <a:cs typeface="Helvetica"/>
            </a:endParaRPr>
          </a:p>
        </p:txBody>
      </p:sp>
      <p:grpSp>
        <p:nvGrpSpPr>
          <p:cNvPr id="35" name="Grouper 34"/>
          <p:cNvGrpSpPr/>
          <p:nvPr/>
        </p:nvGrpSpPr>
        <p:grpSpPr>
          <a:xfrm>
            <a:off x="1902188" y="2619325"/>
            <a:ext cx="621561" cy="2078331"/>
            <a:chOff x="5929725" y="192309"/>
            <a:chExt cx="621561" cy="2078331"/>
          </a:xfrm>
        </p:grpSpPr>
        <p:pic>
          <p:nvPicPr>
            <p:cNvPr id="36" name="Image 35" descr="ctl-Day4-Dapi2.tif"/>
            <p:cNvPicPr>
              <a:picLocks noChangeAspect="1"/>
            </p:cNvPicPr>
            <p:nvPr/>
          </p:nvPicPr>
          <p:blipFill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5933217" y="396508"/>
              <a:ext cx="615370" cy="620760"/>
            </a:xfrm>
            <a:prstGeom prst="rect">
              <a:avLst/>
            </a:prstGeom>
          </p:spPr>
        </p:pic>
        <p:pic>
          <p:nvPicPr>
            <p:cNvPr id="37" name="Image 36" descr="ctl-Day4-Edu2.tif"/>
            <p:cNvPicPr>
              <a:picLocks noChangeAspect="1"/>
            </p:cNvPicPr>
            <p:nvPr/>
          </p:nvPicPr>
          <p:blipFill rotWithShape="1">
            <a:blip r:embed="rId12" cstate="screen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5933593" y="1652948"/>
              <a:ext cx="615371" cy="620014"/>
            </a:xfrm>
            <a:prstGeom prst="rect">
              <a:avLst/>
            </a:prstGeom>
          </p:spPr>
        </p:pic>
        <p:pic>
          <p:nvPicPr>
            <p:cNvPr id="38" name="Image 37" descr="ctl-Day4-Myog2.tif"/>
            <p:cNvPicPr>
              <a:picLocks noChangeAspect="1"/>
            </p:cNvPicPr>
            <p:nvPr/>
          </p:nvPicPr>
          <p:blipFill rotWithShape="1">
            <a:blip r:embed="rId14" cstate="screen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sharpenSoften amount="50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5932819" y="1024969"/>
              <a:ext cx="615371" cy="621560"/>
            </a:xfrm>
            <a:prstGeom prst="rect">
              <a:avLst/>
            </a:prstGeom>
          </p:spPr>
        </p:pic>
        <p:sp>
          <p:nvSpPr>
            <p:cNvPr id="39" name="TextBox 22"/>
            <p:cNvSpPr txBox="1"/>
            <p:nvPr/>
          </p:nvSpPr>
          <p:spPr>
            <a:xfrm>
              <a:off x="6068995" y="192309"/>
              <a:ext cx="3841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Helvetica"/>
                  <a:cs typeface="Helvetica"/>
                </a:rPr>
                <a:t>Ctrl</a:t>
              </a:r>
              <a:endParaRPr lang="en-US" sz="1000" dirty="0">
                <a:latin typeface="Helvetica"/>
                <a:cs typeface="Helvetica"/>
              </a:endParaRPr>
            </a:p>
          </p:txBody>
        </p:sp>
      </p:grpSp>
      <p:grpSp>
        <p:nvGrpSpPr>
          <p:cNvPr id="40" name="Grouper 39"/>
          <p:cNvGrpSpPr/>
          <p:nvPr/>
        </p:nvGrpSpPr>
        <p:grpSpPr>
          <a:xfrm>
            <a:off x="2472423" y="2619325"/>
            <a:ext cx="712217" cy="2082840"/>
            <a:chOff x="5221297" y="188362"/>
            <a:chExt cx="712217" cy="2082840"/>
          </a:xfrm>
        </p:grpSpPr>
        <p:pic>
          <p:nvPicPr>
            <p:cNvPr id="41" name="Picture 24" descr="apo-Day4-Dapi4.tif"/>
            <p:cNvPicPr>
              <a:picLocks noChangeAspect="1"/>
            </p:cNvPicPr>
            <p:nvPr/>
          </p:nvPicPr>
          <p:blipFill rotWithShape="1">
            <a:blip r:embed="rId16" cstate="screen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5291242" y="394562"/>
              <a:ext cx="615371" cy="625404"/>
            </a:xfrm>
            <a:prstGeom prst="rect">
              <a:avLst/>
            </a:prstGeom>
          </p:spPr>
        </p:pic>
        <p:pic>
          <p:nvPicPr>
            <p:cNvPr id="42" name="Picture 25" descr="apo-Day4-EdU4.tif"/>
            <p:cNvPicPr>
              <a:picLocks noChangeAspect="1"/>
            </p:cNvPicPr>
            <p:nvPr/>
          </p:nvPicPr>
          <p:blipFill rotWithShape="1">
            <a:blip r:embed="rId18" cstate="screen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sharpenSoften amount="50000"/>
                      </a14:imgEffect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5291242" y="1650815"/>
              <a:ext cx="615371" cy="625404"/>
            </a:xfrm>
            <a:prstGeom prst="rect">
              <a:avLst/>
            </a:prstGeom>
          </p:spPr>
        </p:pic>
        <p:pic>
          <p:nvPicPr>
            <p:cNvPr id="43" name="Picture 26" descr="apo-Day4-Myog4.tif"/>
            <p:cNvPicPr>
              <a:picLocks noChangeAspect="1"/>
            </p:cNvPicPr>
            <p:nvPr/>
          </p:nvPicPr>
          <p:blipFill rotWithShape="1">
            <a:blip r:embed="rId20" cstate="screen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sharpenSoften amount="50000"/>
                      </a14:imgEffect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5291242" y="1021591"/>
              <a:ext cx="615371" cy="625404"/>
            </a:xfrm>
            <a:prstGeom prst="rect">
              <a:avLst/>
            </a:prstGeom>
          </p:spPr>
        </p:pic>
        <p:sp>
          <p:nvSpPr>
            <p:cNvPr id="44" name="TextBox 23"/>
            <p:cNvSpPr txBox="1"/>
            <p:nvPr/>
          </p:nvSpPr>
          <p:spPr>
            <a:xfrm>
              <a:off x="5221297" y="188362"/>
              <a:ext cx="71221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 smtClean="0">
                  <a:latin typeface="Helvetica"/>
                  <a:cs typeface="Helvetica"/>
                </a:rPr>
                <a:t>Apocynin</a:t>
              </a:r>
              <a:endParaRPr lang="en-US" sz="1000" dirty="0">
                <a:latin typeface="Helvetica"/>
                <a:cs typeface="Helvetica"/>
              </a:endParaRPr>
            </a:p>
          </p:txBody>
        </p:sp>
      </p:grpSp>
      <p:sp>
        <p:nvSpPr>
          <p:cNvPr id="45" name="ZoneTexte 44"/>
          <p:cNvSpPr txBox="1"/>
          <p:nvPr/>
        </p:nvSpPr>
        <p:spPr>
          <a:xfrm>
            <a:off x="1593417" y="2513686"/>
            <a:ext cx="3243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G</a:t>
            </a:r>
            <a:endParaRPr lang="fr-FR" sz="1400" b="1" dirty="0">
              <a:latin typeface="Helvetica"/>
              <a:cs typeface="Helvetica"/>
            </a:endParaRPr>
          </a:p>
        </p:txBody>
      </p:sp>
      <p:cxnSp>
        <p:nvCxnSpPr>
          <p:cNvPr id="46" name="Connecteur droit 45"/>
          <p:cNvCxnSpPr/>
          <p:nvPr/>
        </p:nvCxnSpPr>
        <p:spPr>
          <a:xfrm>
            <a:off x="2377514" y="3402174"/>
            <a:ext cx="108000" cy="0"/>
          </a:xfrm>
          <a:prstGeom prst="line">
            <a:avLst/>
          </a:prstGeom>
          <a:ln w="127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/>
          <p:cNvCxnSpPr/>
          <p:nvPr/>
        </p:nvCxnSpPr>
        <p:spPr>
          <a:xfrm>
            <a:off x="2385981" y="4030820"/>
            <a:ext cx="108000" cy="0"/>
          </a:xfrm>
          <a:prstGeom prst="line">
            <a:avLst/>
          </a:prstGeom>
          <a:ln w="127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/>
          <p:nvPr/>
        </p:nvCxnSpPr>
        <p:spPr>
          <a:xfrm>
            <a:off x="3023344" y="3402174"/>
            <a:ext cx="108000" cy="0"/>
          </a:xfrm>
          <a:prstGeom prst="line">
            <a:avLst/>
          </a:prstGeom>
          <a:ln w="127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/>
        </p:nvCxnSpPr>
        <p:spPr>
          <a:xfrm>
            <a:off x="3031811" y="4030820"/>
            <a:ext cx="108000" cy="0"/>
          </a:xfrm>
          <a:prstGeom prst="line">
            <a:avLst/>
          </a:prstGeom>
          <a:ln w="127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/>
          <p:cNvCxnSpPr/>
          <p:nvPr/>
        </p:nvCxnSpPr>
        <p:spPr>
          <a:xfrm>
            <a:off x="2385975" y="4657372"/>
            <a:ext cx="108000" cy="0"/>
          </a:xfrm>
          <a:prstGeom prst="line">
            <a:avLst/>
          </a:prstGeom>
          <a:ln w="127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/>
          <p:cNvCxnSpPr/>
          <p:nvPr/>
        </p:nvCxnSpPr>
        <p:spPr>
          <a:xfrm>
            <a:off x="3031805" y="4657372"/>
            <a:ext cx="108000" cy="0"/>
          </a:xfrm>
          <a:prstGeom prst="line">
            <a:avLst/>
          </a:prstGeom>
          <a:ln w="127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18"/>
          <p:cNvSpPr txBox="1"/>
          <p:nvPr/>
        </p:nvSpPr>
        <p:spPr>
          <a:xfrm rot="16200000" flipH="1">
            <a:off x="1587113" y="3071277"/>
            <a:ext cx="419693" cy="210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 smtClean="0">
                <a:solidFill>
                  <a:srgbClr val="3366FF"/>
                </a:solidFill>
                <a:latin typeface="Helvetica"/>
                <a:cs typeface="Helvetica"/>
              </a:rPr>
              <a:t>DAPI</a:t>
            </a:r>
            <a:endParaRPr lang="en-US" sz="1000" b="1" dirty="0">
              <a:solidFill>
                <a:srgbClr val="3366FF"/>
              </a:solidFill>
              <a:latin typeface="Helvetica"/>
              <a:cs typeface="Helvetica"/>
            </a:endParaRPr>
          </a:p>
        </p:txBody>
      </p:sp>
      <p:sp>
        <p:nvSpPr>
          <p:cNvPr id="53" name="TextBox 19"/>
          <p:cNvSpPr txBox="1"/>
          <p:nvPr/>
        </p:nvSpPr>
        <p:spPr>
          <a:xfrm rot="16200000" flipH="1">
            <a:off x="1479272" y="3718646"/>
            <a:ext cx="669300" cy="210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 smtClean="0">
                <a:solidFill>
                  <a:srgbClr val="FF0000"/>
                </a:solidFill>
                <a:latin typeface="Helvetica"/>
                <a:cs typeface="Helvetica"/>
              </a:rPr>
              <a:t>Myogenin</a:t>
            </a:r>
            <a:endParaRPr lang="en-US" sz="10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54" name="TextBox 20"/>
          <p:cNvSpPr txBox="1"/>
          <p:nvPr/>
        </p:nvSpPr>
        <p:spPr>
          <a:xfrm rot="16200000" flipH="1">
            <a:off x="1630148" y="4341625"/>
            <a:ext cx="377040" cy="210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err="1" smtClean="0">
                <a:solidFill>
                  <a:srgbClr val="00BB00"/>
                </a:solidFill>
                <a:latin typeface="Helvetica"/>
                <a:ea typeface="Arial" pitchFamily="27" charset="0"/>
                <a:cs typeface="Helvetica"/>
              </a:rPr>
              <a:t>EdU</a:t>
            </a:r>
            <a:endParaRPr lang="fr-FR" sz="1000" b="1" dirty="0">
              <a:solidFill>
                <a:srgbClr val="00BB00"/>
              </a:solidFill>
              <a:latin typeface="Helvetica"/>
              <a:ea typeface="Arial" pitchFamily="27" charset="0"/>
              <a:cs typeface="Helvetica"/>
            </a:endParaRPr>
          </a:p>
        </p:txBody>
      </p:sp>
      <p:sp>
        <p:nvSpPr>
          <p:cNvPr id="55" name="ZoneTexte 54"/>
          <p:cNvSpPr txBox="1"/>
          <p:nvPr/>
        </p:nvSpPr>
        <p:spPr>
          <a:xfrm>
            <a:off x="2204498" y="138782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C</a:t>
            </a:r>
            <a:endParaRPr lang="fr-FR" sz="1400" b="1" dirty="0">
              <a:latin typeface="Helvetica"/>
              <a:cs typeface="Helvetica"/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-75798" y="2513686"/>
            <a:ext cx="294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F</a:t>
            </a:r>
            <a:endParaRPr lang="fr-FR" sz="1400" b="1" dirty="0">
              <a:latin typeface="Helvetica"/>
              <a:cs typeface="Helvetica"/>
            </a:endParaRPr>
          </a:p>
        </p:txBody>
      </p:sp>
      <p:grpSp>
        <p:nvGrpSpPr>
          <p:cNvPr id="57" name="Grouper 56"/>
          <p:cNvGrpSpPr/>
          <p:nvPr/>
        </p:nvGrpSpPr>
        <p:grpSpPr>
          <a:xfrm>
            <a:off x="73845" y="209177"/>
            <a:ext cx="1157310" cy="2024335"/>
            <a:chOff x="21705" y="6909131"/>
            <a:chExt cx="1157310" cy="2024335"/>
          </a:xfrm>
        </p:grpSpPr>
        <p:grpSp>
          <p:nvGrpSpPr>
            <p:cNvPr id="58" name="Grouper 57"/>
            <p:cNvGrpSpPr/>
            <p:nvPr/>
          </p:nvGrpSpPr>
          <p:grpSpPr>
            <a:xfrm>
              <a:off x="21705" y="7230877"/>
              <a:ext cx="984288" cy="1702589"/>
              <a:chOff x="206471" y="4778979"/>
              <a:chExt cx="984288" cy="1702589"/>
            </a:xfrm>
          </p:grpSpPr>
          <p:sp>
            <p:nvSpPr>
              <p:cNvPr id="64" name="ZoneTexte 63"/>
              <p:cNvSpPr txBox="1"/>
              <p:nvPr/>
            </p:nvSpPr>
            <p:spPr>
              <a:xfrm rot="16200000">
                <a:off x="-529408" y="5514858"/>
                <a:ext cx="170258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900" dirty="0" smtClean="0">
                    <a:latin typeface="Helvetica"/>
                    <a:cs typeface="Helvetica"/>
                  </a:rPr>
                  <a:t>Relative </a:t>
                </a:r>
                <a:r>
                  <a:rPr lang="fr-FR" sz="900" i="1" dirty="0" smtClean="0">
                    <a:latin typeface="Helvetica"/>
                    <a:cs typeface="Helvetica"/>
                  </a:rPr>
                  <a:t>UCP2</a:t>
                </a:r>
                <a:r>
                  <a:rPr lang="fr-FR" sz="900" dirty="0" smtClean="0">
                    <a:latin typeface="Helvetica"/>
                    <a:cs typeface="Helvetica"/>
                  </a:rPr>
                  <a:t>/</a:t>
                </a:r>
                <a:r>
                  <a:rPr lang="fr-FR" sz="900" i="1" dirty="0" err="1" smtClean="0">
                    <a:latin typeface="Helvetica"/>
                    <a:cs typeface="Helvetica"/>
                  </a:rPr>
                  <a:t>Hprt</a:t>
                </a:r>
                <a:endParaRPr lang="fr-FR" sz="900" dirty="0">
                  <a:latin typeface="Helvetica"/>
                  <a:cs typeface="Helvetica"/>
                </a:endParaRPr>
              </a:p>
            </p:txBody>
          </p:sp>
          <p:pic>
            <p:nvPicPr>
              <p:cNvPr id="65" name="Image 64"/>
              <p:cNvPicPr>
                <a:picLocks noChangeAspect="1"/>
              </p:cNvPicPr>
              <p:nvPr/>
            </p:nvPicPr>
            <p:blipFill rotWithShape="1">
              <a:blip r:embed="rId2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60457"/>
              <a:stretch/>
            </p:blipFill>
            <p:spPr>
              <a:xfrm>
                <a:off x="426271" y="4798770"/>
                <a:ext cx="749300" cy="1546782"/>
              </a:xfrm>
              <a:prstGeom prst="rect">
                <a:avLst/>
              </a:prstGeom>
            </p:spPr>
          </p:pic>
          <p:sp>
            <p:nvSpPr>
              <p:cNvPr id="66" name="ZoneTexte 65"/>
              <p:cNvSpPr txBox="1"/>
              <p:nvPr/>
            </p:nvSpPr>
            <p:spPr>
              <a:xfrm>
                <a:off x="697955" y="6222223"/>
                <a:ext cx="3485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>
                    <a:latin typeface="Helvetica"/>
                    <a:cs typeface="Helvetica"/>
                  </a:rPr>
                  <a:t>D3</a:t>
                </a:r>
              </a:p>
            </p:txBody>
          </p:sp>
          <p:sp>
            <p:nvSpPr>
              <p:cNvPr id="67" name="ZoneTexte 66"/>
              <p:cNvSpPr txBox="1"/>
              <p:nvPr/>
            </p:nvSpPr>
            <p:spPr>
              <a:xfrm>
                <a:off x="846394" y="5612341"/>
                <a:ext cx="34436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latin typeface="Helvetica"/>
                    <a:cs typeface="Helvetica"/>
                  </a:rPr>
                  <a:t>**</a:t>
                </a:r>
                <a:endParaRPr lang="fr-FR" sz="1600" dirty="0">
                  <a:latin typeface="Helvetica"/>
                  <a:cs typeface="Helvetica"/>
                </a:endParaRPr>
              </a:p>
            </p:txBody>
          </p:sp>
        </p:grpSp>
        <p:grpSp>
          <p:nvGrpSpPr>
            <p:cNvPr id="59" name="Grouper 58"/>
            <p:cNvGrpSpPr/>
            <p:nvPr/>
          </p:nvGrpSpPr>
          <p:grpSpPr>
            <a:xfrm>
              <a:off x="481666" y="6909131"/>
              <a:ext cx="697349" cy="402233"/>
              <a:chOff x="734881" y="198561"/>
              <a:chExt cx="697349" cy="402233"/>
            </a:xfrm>
          </p:grpSpPr>
          <p:sp>
            <p:nvSpPr>
              <p:cNvPr id="60" name="Rectangle 59"/>
              <p:cNvSpPr/>
              <p:nvPr/>
            </p:nvSpPr>
            <p:spPr bwMode="auto">
              <a:xfrm>
                <a:off x="734881" y="285345"/>
                <a:ext cx="90412" cy="100013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spcCol="1080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900">
                  <a:latin typeface="Helvetica"/>
                  <a:cs typeface="Helvetica"/>
                </a:endParaRPr>
              </a:p>
            </p:txBody>
          </p:sp>
          <p:sp>
            <p:nvSpPr>
              <p:cNvPr id="61" name="ZoneTexte 16"/>
              <p:cNvSpPr txBox="1">
                <a:spLocks noChangeArrowheads="1"/>
              </p:cNvSpPr>
              <p:nvPr/>
            </p:nvSpPr>
            <p:spPr bwMode="auto">
              <a:xfrm>
                <a:off x="777625" y="198561"/>
                <a:ext cx="453970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900" dirty="0" err="1">
                    <a:latin typeface="Helvetica"/>
                    <a:cs typeface="Helvetica"/>
                  </a:rPr>
                  <a:t>si</a:t>
                </a:r>
                <a:r>
                  <a:rPr lang="en-US" sz="900" i="1" dirty="0" err="1">
                    <a:latin typeface="Helvetica"/>
                    <a:cs typeface="Helvetica"/>
                  </a:rPr>
                  <a:t>Ctrl</a:t>
                </a:r>
                <a:endParaRPr lang="fr-FR" sz="900" dirty="0">
                  <a:latin typeface="Helvetica"/>
                  <a:ea typeface="Arial" pitchFamily="27" charset="0"/>
                  <a:cs typeface="Helvetica"/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 bwMode="auto">
              <a:xfrm>
                <a:off x="735200" y="446692"/>
                <a:ext cx="90412" cy="101600"/>
              </a:xfrm>
              <a:prstGeom prst="rect">
                <a:avLst/>
              </a:prstGeom>
              <a:pattFill prst="wdUpDiag">
                <a:fgClr>
                  <a:schemeClr val="bg1"/>
                </a:fgClr>
                <a:bgClr>
                  <a:schemeClr val="tx1"/>
                </a:bgClr>
              </a:patt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spcCol="1080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900">
                  <a:latin typeface="Helvetica"/>
                  <a:cs typeface="Helvetica"/>
                </a:endParaRPr>
              </a:p>
            </p:txBody>
          </p:sp>
          <p:sp>
            <p:nvSpPr>
              <p:cNvPr id="63" name="ZoneTexte 15"/>
              <p:cNvSpPr txBox="1">
                <a:spLocks noChangeArrowheads="1"/>
              </p:cNvSpPr>
              <p:nvPr/>
            </p:nvSpPr>
            <p:spPr bwMode="auto">
              <a:xfrm>
                <a:off x="787088" y="369962"/>
                <a:ext cx="645142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900" dirty="0" smtClean="0">
                    <a:latin typeface="Helvetica"/>
                    <a:cs typeface="Helvetica"/>
                  </a:rPr>
                  <a:t>si</a:t>
                </a:r>
                <a:r>
                  <a:rPr lang="fr-FR" sz="900" i="1" dirty="0" smtClean="0">
                    <a:latin typeface="Helvetica"/>
                    <a:cs typeface="Helvetica"/>
                  </a:rPr>
                  <a:t>Ucp2</a:t>
                </a:r>
                <a:endParaRPr lang="fr-FR" sz="900" i="1" dirty="0">
                  <a:latin typeface="Helvetica"/>
                  <a:cs typeface="Helvetica"/>
                </a:endParaRPr>
              </a:p>
            </p:txBody>
          </p:sp>
        </p:grpSp>
      </p:grpSp>
      <p:sp>
        <p:nvSpPr>
          <p:cNvPr id="68" name="ZoneTexte 67"/>
          <p:cNvSpPr txBox="1"/>
          <p:nvPr/>
        </p:nvSpPr>
        <p:spPr>
          <a:xfrm>
            <a:off x="43348" y="138782"/>
            <a:ext cx="3257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A        </a:t>
            </a:r>
            <a:endParaRPr lang="fr-FR" sz="1400" b="1" dirty="0">
              <a:latin typeface="Helvetica"/>
              <a:cs typeface="Helvetica"/>
            </a:endParaRPr>
          </a:p>
        </p:txBody>
      </p:sp>
      <p:grpSp>
        <p:nvGrpSpPr>
          <p:cNvPr id="69" name="Grouper 68"/>
          <p:cNvGrpSpPr/>
          <p:nvPr/>
        </p:nvGrpSpPr>
        <p:grpSpPr>
          <a:xfrm>
            <a:off x="741107" y="2935887"/>
            <a:ext cx="586430" cy="357219"/>
            <a:chOff x="1856170" y="1934843"/>
            <a:chExt cx="586430" cy="357219"/>
          </a:xfrm>
        </p:grpSpPr>
        <p:cxnSp>
          <p:nvCxnSpPr>
            <p:cNvPr id="70" name="Connecteur droit 69"/>
            <p:cNvCxnSpPr/>
            <p:nvPr/>
          </p:nvCxnSpPr>
          <p:spPr>
            <a:xfrm>
              <a:off x="1856170" y="2193756"/>
              <a:ext cx="143999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/>
            <p:cNvCxnSpPr/>
            <p:nvPr/>
          </p:nvCxnSpPr>
          <p:spPr>
            <a:xfrm>
              <a:off x="1856170" y="2061547"/>
              <a:ext cx="143999" cy="0"/>
            </a:xfrm>
            <a:prstGeom prst="line">
              <a:avLst/>
            </a:prstGeom>
            <a:ln w="285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ZoneTexte 134"/>
            <p:cNvSpPr txBox="1">
              <a:spLocks noChangeArrowheads="1"/>
            </p:cNvSpPr>
            <p:nvPr/>
          </p:nvSpPr>
          <p:spPr bwMode="auto">
            <a:xfrm>
              <a:off x="1963983" y="2061230"/>
              <a:ext cx="47861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900" i="1" dirty="0" smtClean="0">
                  <a:latin typeface="Helvetica"/>
                  <a:cs typeface="Helvetica"/>
                </a:rPr>
                <a:t>Nox4</a:t>
              </a:r>
              <a:endParaRPr lang="fr-FR" sz="900" i="1" dirty="0">
                <a:latin typeface="Helvetica"/>
                <a:cs typeface="Helvetica"/>
              </a:endParaRPr>
            </a:p>
          </p:txBody>
        </p:sp>
        <p:sp>
          <p:nvSpPr>
            <p:cNvPr id="73" name="ZoneTexte 133"/>
            <p:cNvSpPr txBox="1">
              <a:spLocks noChangeArrowheads="1"/>
            </p:cNvSpPr>
            <p:nvPr/>
          </p:nvSpPr>
          <p:spPr bwMode="auto">
            <a:xfrm>
              <a:off x="1963983" y="1934843"/>
              <a:ext cx="47861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900" i="1" dirty="0" smtClean="0">
                  <a:latin typeface="Helvetica"/>
                  <a:cs typeface="Helvetica"/>
                </a:rPr>
                <a:t>Nox2</a:t>
              </a:r>
              <a:endParaRPr lang="fr-FR" sz="900" i="1" dirty="0">
                <a:latin typeface="Helvetica"/>
                <a:cs typeface="Helvetica"/>
              </a:endParaRPr>
            </a:p>
          </p:txBody>
        </p:sp>
      </p:grpSp>
      <p:sp>
        <p:nvSpPr>
          <p:cNvPr id="74" name="ZoneTexte 73"/>
          <p:cNvSpPr txBox="1"/>
          <p:nvPr/>
        </p:nvSpPr>
        <p:spPr>
          <a:xfrm rot="16200000">
            <a:off x="4224129" y="1120413"/>
            <a:ext cx="19858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latin typeface="Helvetica"/>
                <a:cs typeface="Helvetica"/>
              </a:rPr>
              <a:t>Positive </a:t>
            </a:r>
            <a:r>
              <a:rPr lang="fr-FR" sz="1100" dirty="0" err="1" smtClean="0">
                <a:latin typeface="Helvetica"/>
                <a:cs typeface="Helvetica"/>
              </a:rPr>
              <a:t>cells</a:t>
            </a:r>
            <a:r>
              <a:rPr lang="fr-FR" sz="1100" dirty="0" smtClean="0">
                <a:latin typeface="Helvetica"/>
                <a:cs typeface="Helvetica"/>
              </a:rPr>
              <a:t>/total (%) </a:t>
            </a:r>
            <a:r>
              <a:rPr lang="fr-FR" sz="1100" dirty="0" smtClean="0">
                <a:latin typeface="Helvetica"/>
                <a:cs typeface="Helvetica"/>
              </a:rPr>
              <a:t>D4</a:t>
            </a:r>
            <a:endParaRPr lang="fr-FR" sz="1100" dirty="0">
              <a:latin typeface="Helvetica"/>
              <a:cs typeface="Helvetica"/>
            </a:endParaRPr>
          </a:p>
        </p:txBody>
      </p:sp>
      <p:sp>
        <p:nvSpPr>
          <p:cNvPr id="75" name="ZoneTexte 74"/>
          <p:cNvSpPr txBox="1"/>
          <p:nvPr/>
        </p:nvSpPr>
        <p:spPr>
          <a:xfrm>
            <a:off x="4648310" y="995562"/>
            <a:ext cx="2645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latin typeface="Helvetica"/>
                <a:cs typeface="Helvetica"/>
              </a:rPr>
              <a:t>*</a:t>
            </a:r>
          </a:p>
        </p:txBody>
      </p:sp>
      <p:sp>
        <p:nvSpPr>
          <p:cNvPr id="76" name="ZoneTexte 75"/>
          <p:cNvSpPr txBox="1"/>
          <p:nvPr/>
        </p:nvSpPr>
        <p:spPr>
          <a:xfrm>
            <a:off x="6485075" y="1222480"/>
            <a:ext cx="2645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latin typeface="Helvetica"/>
                <a:cs typeface="Helvetica"/>
              </a:rPr>
              <a:t>*</a:t>
            </a:r>
          </a:p>
        </p:txBody>
      </p:sp>
      <p:sp>
        <p:nvSpPr>
          <p:cNvPr id="77" name="ZoneTexte 76"/>
          <p:cNvSpPr txBox="1"/>
          <p:nvPr/>
        </p:nvSpPr>
        <p:spPr>
          <a:xfrm>
            <a:off x="5850280" y="711856"/>
            <a:ext cx="2645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latin typeface="Helvetica"/>
                <a:cs typeface="Helvetica"/>
              </a:rPr>
              <a:t>*</a:t>
            </a:r>
          </a:p>
        </p:txBody>
      </p:sp>
      <p:grpSp>
        <p:nvGrpSpPr>
          <p:cNvPr id="78" name="Grouper 77"/>
          <p:cNvGrpSpPr/>
          <p:nvPr/>
        </p:nvGrpSpPr>
        <p:grpSpPr>
          <a:xfrm>
            <a:off x="6142137" y="470045"/>
            <a:ext cx="697030" cy="386184"/>
            <a:chOff x="2718532" y="238359"/>
            <a:chExt cx="697030" cy="386184"/>
          </a:xfrm>
        </p:grpSpPr>
        <p:grpSp>
          <p:nvGrpSpPr>
            <p:cNvPr id="79" name="Grouper 78"/>
            <p:cNvGrpSpPr/>
            <p:nvPr/>
          </p:nvGrpSpPr>
          <p:grpSpPr>
            <a:xfrm>
              <a:off x="2721422" y="238359"/>
              <a:ext cx="545105" cy="246221"/>
              <a:chOff x="-1354765" y="4842762"/>
              <a:chExt cx="545105" cy="246221"/>
            </a:xfrm>
          </p:grpSpPr>
          <p:sp>
            <p:nvSpPr>
              <p:cNvPr id="83" name="Rectangle 82"/>
              <p:cNvSpPr/>
              <p:nvPr/>
            </p:nvSpPr>
            <p:spPr bwMode="auto">
              <a:xfrm>
                <a:off x="-1354765" y="4929546"/>
                <a:ext cx="90412" cy="100013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spcCol="1080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1000">
                  <a:latin typeface="Helvetica"/>
                  <a:cs typeface="Helvetica"/>
                </a:endParaRPr>
              </a:p>
            </p:txBody>
          </p:sp>
          <p:sp>
            <p:nvSpPr>
              <p:cNvPr id="84" name="ZoneTexte 16"/>
              <p:cNvSpPr txBox="1">
                <a:spLocks noChangeArrowheads="1"/>
              </p:cNvSpPr>
              <p:nvPr/>
            </p:nvSpPr>
            <p:spPr bwMode="auto">
              <a:xfrm>
                <a:off x="-1312021" y="4842762"/>
                <a:ext cx="502361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1000" dirty="0" smtClean="0">
                    <a:latin typeface="Helvetica"/>
                    <a:ea typeface="Arial" pitchFamily="27" charset="0"/>
                    <a:cs typeface="Helvetica"/>
                  </a:rPr>
                  <a:t>si</a:t>
                </a:r>
                <a:r>
                  <a:rPr lang="fr-FR" sz="1000" i="1" dirty="0" smtClean="0">
                    <a:latin typeface="Helvetica"/>
                    <a:ea typeface="Arial" pitchFamily="27" charset="0"/>
                    <a:cs typeface="Helvetica"/>
                  </a:rPr>
                  <a:t>Ctrl</a:t>
                </a:r>
                <a:endParaRPr lang="fr-FR" sz="1000" i="1" dirty="0">
                  <a:latin typeface="Helvetica"/>
                  <a:ea typeface="Arial" pitchFamily="27" charset="0"/>
                  <a:cs typeface="Helvetica"/>
                </a:endParaRPr>
              </a:p>
            </p:txBody>
          </p:sp>
        </p:grpSp>
        <p:grpSp>
          <p:nvGrpSpPr>
            <p:cNvPr id="80" name="Grouper 79"/>
            <p:cNvGrpSpPr/>
            <p:nvPr/>
          </p:nvGrpSpPr>
          <p:grpSpPr>
            <a:xfrm>
              <a:off x="2718532" y="378322"/>
              <a:ext cx="697030" cy="246221"/>
              <a:chOff x="-1354765" y="5015375"/>
              <a:chExt cx="697030" cy="246221"/>
            </a:xfrm>
          </p:grpSpPr>
          <p:sp>
            <p:nvSpPr>
              <p:cNvPr id="81" name="Rectangle 80"/>
              <p:cNvSpPr/>
              <p:nvPr/>
            </p:nvSpPr>
            <p:spPr bwMode="auto">
              <a:xfrm>
                <a:off x="-1354765" y="5097655"/>
                <a:ext cx="90412" cy="101600"/>
              </a:xfrm>
              <a:prstGeom prst="rect">
                <a:avLst/>
              </a:prstGeom>
              <a:pattFill prst="wdUpDiag">
                <a:fgClr>
                  <a:schemeClr val="bg1"/>
                </a:fgClr>
                <a:bgClr>
                  <a:schemeClr val="tx1"/>
                </a:bgClr>
              </a:patt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spcCol="1080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1000">
                  <a:latin typeface="Helvetica"/>
                  <a:cs typeface="Helvetica"/>
                </a:endParaRPr>
              </a:p>
            </p:txBody>
          </p:sp>
          <p:sp>
            <p:nvSpPr>
              <p:cNvPr id="82" name="ZoneTexte 15"/>
              <p:cNvSpPr txBox="1">
                <a:spLocks noChangeArrowheads="1"/>
              </p:cNvSpPr>
              <p:nvPr/>
            </p:nvSpPr>
            <p:spPr bwMode="auto">
              <a:xfrm>
                <a:off x="-1302877" y="5015375"/>
                <a:ext cx="645142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1000" dirty="0" err="1" smtClean="0">
                    <a:latin typeface="Helvetica"/>
                    <a:cs typeface="Helvetica"/>
                  </a:rPr>
                  <a:t>si</a:t>
                </a:r>
                <a:r>
                  <a:rPr lang="fr-FR" sz="1000" i="1" dirty="0" err="1" smtClean="0">
                    <a:latin typeface="Helvetica"/>
                    <a:cs typeface="Helvetica"/>
                  </a:rPr>
                  <a:t>Tfam</a:t>
                </a:r>
                <a:endParaRPr lang="fr-FR" sz="1000" i="1" dirty="0">
                  <a:latin typeface="Helvetica"/>
                  <a:cs typeface="Helvetica"/>
                </a:endParaRPr>
              </a:p>
            </p:txBody>
          </p:sp>
        </p:grpSp>
      </p:grpSp>
      <p:sp>
        <p:nvSpPr>
          <p:cNvPr id="85" name="ZoneTexte 84"/>
          <p:cNvSpPr txBox="1"/>
          <p:nvPr/>
        </p:nvSpPr>
        <p:spPr>
          <a:xfrm>
            <a:off x="4980377" y="138782"/>
            <a:ext cx="304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endParaRPr lang="fr-FR" sz="14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86" name="ZoneTexte 85"/>
          <p:cNvSpPr txBox="1"/>
          <p:nvPr/>
        </p:nvSpPr>
        <p:spPr>
          <a:xfrm>
            <a:off x="3817821" y="138782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endParaRPr lang="fr-FR" sz="14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87" name="ZoneTexte 86"/>
          <p:cNvSpPr txBox="1"/>
          <p:nvPr/>
        </p:nvSpPr>
        <p:spPr>
          <a:xfrm rot="16200000">
            <a:off x="3129039" y="1288336"/>
            <a:ext cx="17025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>
                <a:latin typeface="Helvetica"/>
                <a:cs typeface="Helvetica"/>
              </a:rPr>
              <a:t>Relative </a:t>
            </a:r>
            <a:r>
              <a:rPr lang="fr-FR" sz="900" i="1" dirty="0" err="1" smtClean="0">
                <a:latin typeface="Helvetica"/>
                <a:cs typeface="Helvetica"/>
              </a:rPr>
              <a:t>Tfam</a:t>
            </a:r>
            <a:r>
              <a:rPr lang="fr-FR" sz="900" dirty="0" smtClean="0">
                <a:latin typeface="Helvetica"/>
                <a:cs typeface="Helvetica"/>
              </a:rPr>
              <a:t>/</a:t>
            </a:r>
            <a:r>
              <a:rPr lang="fr-FR" sz="900" i="1" dirty="0" err="1" smtClean="0">
                <a:latin typeface="Helvetica"/>
                <a:cs typeface="Helvetica"/>
              </a:rPr>
              <a:t>Hprt</a:t>
            </a:r>
            <a:endParaRPr lang="fr-FR" sz="900" dirty="0">
              <a:latin typeface="Helvetica"/>
              <a:cs typeface="Helvetica"/>
            </a:endParaRPr>
          </a:p>
        </p:txBody>
      </p:sp>
      <p:pic>
        <p:nvPicPr>
          <p:cNvPr id="88" name="Image 87"/>
          <p:cNvPicPr>
            <a:picLocks noChangeAspect="1"/>
          </p:cNvPicPr>
          <p:nvPr/>
        </p:nvPicPr>
        <p:blipFill rotWithShape="1">
          <a:blip r:embed="rId23"/>
          <a:srcRect r="6963" b="49154"/>
          <a:stretch/>
        </p:blipFill>
        <p:spPr>
          <a:xfrm>
            <a:off x="5338577" y="431945"/>
            <a:ext cx="1500590" cy="1672476"/>
          </a:xfrm>
          <a:prstGeom prst="rect">
            <a:avLst/>
          </a:prstGeom>
        </p:spPr>
      </p:pic>
      <p:sp>
        <p:nvSpPr>
          <p:cNvPr id="89" name="ZoneTexte 88"/>
          <p:cNvSpPr txBox="1"/>
          <p:nvPr/>
        </p:nvSpPr>
        <p:spPr>
          <a:xfrm>
            <a:off x="6294878" y="1961847"/>
            <a:ext cx="4341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 smtClean="0">
                <a:latin typeface="Helvetica"/>
                <a:cs typeface="Helvetica"/>
              </a:rPr>
              <a:t>EdU</a:t>
            </a:r>
            <a:endParaRPr lang="fr-FR" sz="1000" dirty="0">
              <a:latin typeface="Helvetica"/>
              <a:cs typeface="Helvetica"/>
            </a:endParaRPr>
          </a:p>
        </p:txBody>
      </p:sp>
      <p:sp>
        <p:nvSpPr>
          <p:cNvPr id="90" name="ZoneTexte 89"/>
          <p:cNvSpPr txBox="1"/>
          <p:nvPr/>
        </p:nvSpPr>
        <p:spPr>
          <a:xfrm>
            <a:off x="5608687" y="1961847"/>
            <a:ext cx="4982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 smtClean="0">
                <a:latin typeface="Helvetica"/>
                <a:cs typeface="Helvetica"/>
              </a:rPr>
              <a:t>Myog</a:t>
            </a:r>
            <a:endParaRPr lang="fr-FR" sz="1000" dirty="0">
              <a:latin typeface="Symbol" charset="2"/>
              <a:cs typeface="Symbol" charset="2"/>
            </a:endParaRPr>
          </a:p>
        </p:txBody>
      </p:sp>
      <p:grpSp>
        <p:nvGrpSpPr>
          <p:cNvPr id="91" name="Grouper 90"/>
          <p:cNvGrpSpPr/>
          <p:nvPr/>
        </p:nvGrpSpPr>
        <p:grpSpPr>
          <a:xfrm>
            <a:off x="5972714" y="171576"/>
            <a:ext cx="697030" cy="386184"/>
            <a:chOff x="2718532" y="238359"/>
            <a:chExt cx="697030" cy="386184"/>
          </a:xfrm>
        </p:grpSpPr>
        <p:grpSp>
          <p:nvGrpSpPr>
            <p:cNvPr id="92" name="Grouper 91"/>
            <p:cNvGrpSpPr/>
            <p:nvPr/>
          </p:nvGrpSpPr>
          <p:grpSpPr>
            <a:xfrm>
              <a:off x="2721422" y="238359"/>
              <a:ext cx="545105" cy="246221"/>
              <a:chOff x="-1354765" y="4842762"/>
              <a:chExt cx="545105" cy="246221"/>
            </a:xfrm>
          </p:grpSpPr>
          <p:sp>
            <p:nvSpPr>
              <p:cNvPr id="96" name="Rectangle 95"/>
              <p:cNvSpPr/>
              <p:nvPr/>
            </p:nvSpPr>
            <p:spPr bwMode="auto">
              <a:xfrm>
                <a:off x="-1354765" y="4929546"/>
                <a:ext cx="90412" cy="100013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spcCol="1080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1000">
                  <a:latin typeface="Helvetica"/>
                  <a:cs typeface="Helvetica"/>
                </a:endParaRPr>
              </a:p>
            </p:txBody>
          </p:sp>
          <p:sp>
            <p:nvSpPr>
              <p:cNvPr id="97" name="ZoneTexte 16"/>
              <p:cNvSpPr txBox="1">
                <a:spLocks noChangeArrowheads="1"/>
              </p:cNvSpPr>
              <p:nvPr/>
            </p:nvSpPr>
            <p:spPr bwMode="auto">
              <a:xfrm>
                <a:off x="-1312021" y="4842762"/>
                <a:ext cx="502361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1000" dirty="0" smtClean="0">
                    <a:latin typeface="Helvetica"/>
                    <a:ea typeface="Arial" pitchFamily="27" charset="0"/>
                    <a:cs typeface="Helvetica"/>
                  </a:rPr>
                  <a:t>si</a:t>
                </a:r>
                <a:r>
                  <a:rPr lang="fr-FR" sz="1000" i="1" dirty="0" smtClean="0">
                    <a:latin typeface="Helvetica"/>
                    <a:ea typeface="Arial" pitchFamily="27" charset="0"/>
                    <a:cs typeface="Helvetica"/>
                  </a:rPr>
                  <a:t>Ctrl</a:t>
                </a:r>
                <a:endParaRPr lang="fr-FR" sz="1000" i="1" dirty="0">
                  <a:latin typeface="Helvetica"/>
                  <a:ea typeface="Arial" pitchFamily="27" charset="0"/>
                  <a:cs typeface="Helvetica"/>
                </a:endParaRPr>
              </a:p>
            </p:txBody>
          </p:sp>
        </p:grpSp>
        <p:grpSp>
          <p:nvGrpSpPr>
            <p:cNvPr id="93" name="Grouper 92"/>
            <p:cNvGrpSpPr/>
            <p:nvPr/>
          </p:nvGrpSpPr>
          <p:grpSpPr>
            <a:xfrm>
              <a:off x="2718532" y="378322"/>
              <a:ext cx="697030" cy="246221"/>
              <a:chOff x="-1354765" y="5015375"/>
              <a:chExt cx="697030" cy="246221"/>
            </a:xfrm>
          </p:grpSpPr>
          <p:sp>
            <p:nvSpPr>
              <p:cNvPr id="94" name="Rectangle 93"/>
              <p:cNvSpPr/>
              <p:nvPr/>
            </p:nvSpPr>
            <p:spPr bwMode="auto">
              <a:xfrm>
                <a:off x="-1354765" y="5097655"/>
                <a:ext cx="90412" cy="101600"/>
              </a:xfrm>
              <a:prstGeom prst="rect">
                <a:avLst/>
              </a:prstGeom>
              <a:pattFill prst="wdUpDiag">
                <a:fgClr>
                  <a:schemeClr val="bg1">
                    <a:lumMod val="65000"/>
                  </a:schemeClr>
                </a:fgClr>
                <a:bgClr>
                  <a:schemeClr val="tx1"/>
                </a:bgClr>
              </a:patt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spcCol="1080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1000">
                  <a:latin typeface="Helvetica"/>
                  <a:cs typeface="Helvetica"/>
                </a:endParaRPr>
              </a:p>
            </p:txBody>
          </p:sp>
          <p:sp>
            <p:nvSpPr>
              <p:cNvPr id="95" name="ZoneTexte 15"/>
              <p:cNvSpPr txBox="1">
                <a:spLocks noChangeArrowheads="1"/>
              </p:cNvSpPr>
              <p:nvPr/>
            </p:nvSpPr>
            <p:spPr bwMode="auto">
              <a:xfrm>
                <a:off x="-1302877" y="5015375"/>
                <a:ext cx="645142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1000" dirty="0" err="1" smtClean="0">
                    <a:latin typeface="Helvetica"/>
                    <a:cs typeface="Helvetica"/>
                  </a:rPr>
                  <a:t>si</a:t>
                </a:r>
                <a:r>
                  <a:rPr lang="fr-FR" sz="1000" i="1" dirty="0" err="1" smtClean="0">
                    <a:latin typeface="Helvetica"/>
                    <a:cs typeface="Helvetica"/>
                  </a:rPr>
                  <a:t>Tfam</a:t>
                </a:r>
                <a:endParaRPr lang="fr-FR" sz="1000" i="1" dirty="0">
                  <a:latin typeface="Helvetica"/>
                  <a:cs typeface="Helvetica"/>
                </a:endParaRPr>
              </a:p>
            </p:txBody>
          </p:sp>
        </p:grpSp>
      </p:grpSp>
      <p:pic>
        <p:nvPicPr>
          <p:cNvPr id="98" name="Image 97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059922" y="457264"/>
            <a:ext cx="901700" cy="1778000"/>
          </a:xfrm>
          <a:prstGeom prst="rect">
            <a:avLst/>
          </a:prstGeom>
        </p:spPr>
      </p:pic>
      <p:sp>
        <p:nvSpPr>
          <p:cNvPr id="99" name="ZoneTexte 98"/>
          <p:cNvSpPr txBox="1"/>
          <p:nvPr/>
        </p:nvSpPr>
        <p:spPr>
          <a:xfrm>
            <a:off x="4446287" y="1991793"/>
            <a:ext cx="3485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Helvetica"/>
                <a:cs typeface="Helvetica"/>
              </a:rPr>
              <a:t>D</a:t>
            </a:r>
            <a:r>
              <a:rPr lang="fr-FR" sz="1000" dirty="0">
                <a:latin typeface="Helvetica"/>
                <a:cs typeface="Helvetica"/>
              </a:rPr>
              <a:t>4</a:t>
            </a:r>
            <a:endParaRPr lang="fr-FR" sz="1000" dirty="0">
              <a:latin typeface="Helvetica"/>
              <a:cs typeface="Helvetica"/>
            </a:endParaRPr>
          </a:p>
        </p:txBody>
      </p:sp>
      <p:grpSp>
        <p:nvGrpSpPr>
          <p:cNvPr id="100" name="Grouper 99"/>
          <p:cNvGrpSpPr/>
          <p:nvPr/>
        </p:nvGrpSpPr>
        <p:grpSpPr>
          <a:xfrm>
            <a:off x="4446287" y="171576"/>
            <a:ext cx="697030" cy="386184"/>
            <a:chOff x="2718532" y="238359"/>
            <a:chExt cx="697030" cy="386184"/>
          </a:xfrm>
        </p:grpSpPr>
        <p:grpSp>
          <p:nvGrpSpPr>
            <p:cNvPr id="101" name="Grouper 100"/>
            <p:cNvGrpSpPr/>
            <p:nvPr/>
          </p:nvGrpSpPr>
          <p:grpSpPr>
            <a:xfrm>
              <a:off x="2721422" y="238359"/>
              <a:ext cx="545105" cy="246221"/>
              <a:chOff x="-1354765" y="4842762"/>
              <a:chExt cx="545105" cy="246221"/>
            </a:xfrm>
          </p:grpSpPr>
          <p:sp>
            <p:nvSpPr>
              <p:cNvPr id="105" name="Rectangle 104"/>
              <p:cNvSpPr/>
              <p:nvPr/>
            </p:nvSpPr>
            <p:spPr bwMode="auto">
              <a:xfrm>
                <a:off x="-1354765" y="4929546"/>
                <a:ext cx="90412" cy="100013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spcCol="1080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1000">
                  <a:latin typeface="Helvetica"/>
                  <a:cs typeface="Helvetica"/>
                </a:endParaRPr>
              </a:p>
            </p:txBody>
          </p:sp>
          <p:sp>
            <p:nvSpPr>
              <p:cNvPr id="106" name="ZoneTexte 16"/>
              <p:cNvSpPr txBox="1">
                <a:spLocks noChangeArrowheads="1"/>
              </p:cNvSpPr>
              <p:nvPr/>
            </p:nvSpPr>
            <p:spPr bwMode="auto">
              <a:xfrm>
                <a:off x="-1312021" y="4842762"/>
                <a:ext cx="502361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1000" dirty="0" smtClean="0">
                    <a:latin typeface="Helvetica"/>
                    <a:ea typeface="Arial" pitchFamily="27" charset="0"/>
                    <a:cs typeface="Helvetica"/>
                  </a:rPr>
                  <a:t>si</a:t>
                </a:r>
                <a:r>
                  <a:rPr lang="fr-FR" sz="1000" i="1" dirty="0" smtClean="0">
                    <a:latin typeface="Helvetica"/>
                    <a:ea typeface="Arial" pitchFamily="27" charset="0"/>
                    <a:cs typeface="Helvetica"/>
                  </a:rPr>
                  <a:t>Ctrl</a:t>
                </a:r>
                <a:endParaRPr lang="fr-FR" sz="1000" i="1" dirty="0">
                  <a:latin typeface="Helvetica"/>
                  <a:ea typeface="Arial" pitchFamily="27" charset="0"/>
                  <a:cs typeface="Helvetica"/>
                </a:endParaRPr>
              </a:p>
            </p:txBody>
          </p:sp>
        </p:grpSp>
        <p:grpSp>
          <p:nvGrpSpPr>
            <p:cNvPr id="102" name="Grouper 101"/>
            <p:cNvGrpSpPr/>
            <p:nvPr/>
          </p:nvGrpSpPr>
          <p:grpSpPr>
            <a:xfrm>
              <a:off x="2718532" y="378322"/>
              <a:ext cx="697030" cy="246221"/>
              <a:chOff x="-1354765" y="5015375"/>
              <a:chExt cx="697030" cy="246221"/>
            </a:xfrm>
          </p:grpSpPr>
          <p:sp>
            <p:nvSpPr>
              <p:cNvPr id="103" name="Rectangle 102"/>
              <p:cNvSpPr/>
              <p:nvPr/>
            </p:nvSpPr>
            <p:spPr bwMode="auto">
              <a:xfrm>
                <a:off x="-1354765" y="5097655"/>
                <a:ext cx="90412" cy="101600"/>
              </a:xfrm>
              <a:prstGeom prst="rect">
                <a:avLst/>
              </a:prstGeom>
              <a:pattFill prst="wdUpDiag">
                <a:fgClr>
                  <a:schemeClr val="bg1">
                    <a:lumMod val="65000"/>
                  </a:schemeClr>
                </a:fgClr>
                <a:bgClr>
                  <a:schemeClr val="tx1"/>
                </a:bgClr>
              </a:patt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spcCol="1080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1000">
                  <a:latin typeface="Helvetica"/>
                  <a:cs typeface="Helvetica"/>
                </a:endParaRPr>
              </a:p>
            </p:txBody>
          </p:sp>
          <p:sp>
            <p:nvSpPr>
              <p:cNvPr id="104" name="ZoneTexte 15"/>
              <p:cNvSpPr txBox="1">
                <a:spLocks noChangeArrowheads="1"/>
              </p:cNvSpPr>
              <p:nvPr/>
            </p:nvSpPr>
            <p:spPr bwMode="auto">
              <a:xfrm>
                <a:off x="-1302877" y="5015375"/>
                <a:ext cx="645142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1000" dirty="0" err="1" smtClean="0">
                    <a:latin typeface="Helvetica"/>
                    <a:cs typeface="Helvetica"/>
                  </a:rPr>
                  <a:t>si</a:t>
                </a:r>
                <a:r>
                  <a:rPr lang="fr-FR" sz="1000" i="1" dirty="0" err="1" smtClean="0">
                    <a:latin typeface="Helvetica"/>
                    <a:cs typeface="Helvetica"/>
                  </a:rPr>
                  <a:t>Tfam</a:t>
                </a:r>
                <a:endParaRPr lang="fr-FR" sz="1000" i="1" dirty="0">
                  <a:latin typeface="Helvetica"/>
                  <a:cs typeface="Helvetic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049008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</Words>
  <Application>Microsoft Macintosh PowerPoint</Application>
  <PresentationFormat>Présentation à l'écran (4:3)</PresentationFormat>
  <Paragraphs>48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Aurore L'honoré</dc:creator>
  <cp:keywords/>
  <dc:description/>
  <cp:lastModifiedBy>Aurore L'honoré</cp:lastModifiedBy>
  <cp:revision>1</cp:revision>
  <dcterms:created xsi:type="dcterms:W3CDTF">2018-08-13T20:42:57Z</dcterms:created>
  <dcterms:modified xsi:type="dcterms:W3CDTF">2018-08-13T20:43:47Z</dcterms:modified>
  <cp:category/>
</cp:coreProperties>
</file>