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840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ln w="53975" cmpd="sng">
              <a:solidFill>
                <a:schemeClr val="bg1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Feuil1!$A$2:$A$8</c:f>
              <c:numCache>
                <c:formatCode>General</c:formatCode>
                <c:ptCount val="7"/>
              </c:numCache>
            </c:numRef>
          </c:cat>
          <c:val>
            <c:numRef>
              <c:f>Feuil1!$B$2:$B$8</c:f>
              <c:numCache>
                <c:formatCode>General</c:formatCode>
                <c:ptCount val="7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  <c:pt idx="3">
                  <c:v>100.0</c:v>
                </c:pt>
                <c:pt idx="4">
                  <c:v>100.0</c:v>
                </c:pt>
                <c:pt idx="5">
                  <c:v>100.0</c:v>
                </c:pt>
                <c:pt idx="6">
                  <c:v>100.0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spPr>
            <a:ln w="3175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Feuil1!$A$2:$A$8</c:f>
              <c:numCache>
                <c:formatCode>General</c:formatCode>
                <c:ptCount val="7"/>
              </c:numCache>
            </c:numRef>
          </c:cat>
          <c:val>
            <c:numRef>
              <c:f>Feuil1!$C$2:$C$8</c:f>
              <c:numCache>
                <c:formatCode>General</c:formatCode>
                <c:ptCount val="7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  <c:pt idx="3">
                  <c:v>25.0</c:v>
                </c:pt>
                <c:pt idx="4">
                  <c:v>12.5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spPr>
            <a:ln w="31750" cmpd="sng">
              <a:solidFill>
                <a:srgbClr val="008000"/>
              </a:solidFill>
            </a:ln>
          </c:spPr>
          <c:marker>
            <c:symbol val="none"/>
          </c:marker>
          <c:cat>
            <c:numRef>
              <c:f>Feuil1!$A$2:$A$8</c:f>
              <c:numCache>
                <c:formatCode>General</c:formatCode>
                <c:ptCount val="7"/>
              </c:numCache>
            </c:numRef>
          </c:cat>
          <c:val>
            <c:numRef>
              <c:f>Feuil1!$D$2:$D$8</c:f>
              <c:numCache>
                <c:formatCode>General</c:formatCode>
                <c:ptCount val="7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  <c:pt idx="3">
                  <c:v>100.0</c:v>
                </c:pt>
                <c:pt idx="4">
                  <c:v>100.0</c:v>
                </c:pt>
                <c:pt idx="5">
                  <c:v>87.5</c:v>
                </c:pt>
                <c:pt idx="6">
                  <c:v>87.5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0542968"/>
        <c:axId val="-2112331688"/>
      </c:lineChart>
      <c:catAx>
        <c:axId val="2090542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12331688"/>
        <c:crosses val="autoZero"/>
        <c:auto val="1"/>
        <c:lblAlgn val="ctr"/>
        <c:lblOffset val="100"/>
        <c:noMultiLvlLbl val="0"/>
      </c:catAx>
      <c:valAx>
        <c:axId val="-2112331688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crossAx val="2090542968"/>
        <c:crosses val="autoZero"/>
        <c:crossBetween val="between"/>
        <c:majorUnit val="20.0"/>
      </c:valAx>
    </c:plotArea>
    <c:plotVisOnly val="1"/>
    <c:dispBlanksAs val="gap"/>
    <c:showDLblsOverMax val="0"/>
  </c:chart>
  <c:txPr>
    <a:bodyPr/>
    <a:lstStyle/>
    <a:p>
      <a:pPr>
        <a:defRPr sz="1000">
          <a:latin typeface="Helvetica"/>
          <a:cs typeface="Helvetica"/>
        </a:defRPr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386C6-FEEA-8F4C-97F2-5771B794DCFC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F5338-3EE1-A445-A9F0-18D5B5FFB5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19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30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2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67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45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4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30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10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36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3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31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3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jpeg"/><Relationship Id="rId20" Type="http://schemas.microsoft.com/office/2007/relationships/hdphoto" Target="../media/hdphoto9.wdp"/><Relationship Id="rId21" Type="http://schemas.openxmlformats.org/officeDocument/2006/relationships/image" Target="../media/image10.jpeg"/><Relationship Id="rId22" Type="http://schemas.microsoft.com/office/2007/relationships/hdphoto" Target="../media/hdphoto10.wdp"/><Relationship Id="rId23" Type="http://schemas.openxmlformats.org/officeDocument/2006/relationships/image" Target="../media/image11.jpeg"/><Relationship Id="rId24" Type="http://schemas.microsoft.com/office/2007/relationships/hdphoto" Target="../media/hdphoto11.wdp"/><Relationship Id="rId25" Type="http://schemas.openxmlformats.org/officeDocument/2006/relationships/image" Target="../media/image12.jpeg"/><Relationship Id="rId26" Type="http://schemas.microsoft.com/office/2007/relationships/hdphoto" Target="../media/hdphoto12.wdp"/><Relationship Id="rId10" Type="http://schemas.microsoft.com/office/2007/relationships/hdphoto" Target="../media/hdphoto4.wdp"/><Relationship Id="rId11" Type="http://schemas.openxmlformats.org/officeDocument/2006/relationships/image" Target="../media/image5.png"/><Relationship Id="rId12" Type="http://schemas.microsoft.com/office/2007/relationships/hdphoto" Target="../media/hdphoto5.wdp"/><Relationship Id="rId13" Type="http://schemas.openxmlformats.org/officeDocument/2006/relationships/image" Target="../media/image6.jpeg"/><Relationship Id="rId14" Type="http://schemas.microsoft.com/office/2007/relationships/hdphoto" Target="../media/hdphoto6.wdp"/><Relationship Id="rId15" Type="http://schemas.openxmlformats.org/officeDocument/2006/relationships/image" Target="../media/image7.jpeg"/><Relationship Id="rId16" Type="http://schemas.microsoft.com/office/2007/relationships/hdphoto" Target="../media/hdphoto7.wdp"/><Relationship Id="rId17" Type="http://schemas.openxmlformats.org/officeDocument/2006/relationships/image" Target="../media/image8.jpeg"/><Relationship Id="rId18" Type="http://schemas.microsoft.com/office/2007/relationships/hdphoto" Target="../media/hdphoto8.wdp"/><Relationship Id="rId19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jpeg"/><Relationship Id="rId6" Type="http://schemas.microsoft.com/office/2007/relationships/hdphoto" Target="../media/hdphoto2.wdp"/><Relationship Id="rId7" Type="http://schemas.openxmlformats.org/officeDocument/2006/relationships/image" Target="../media/image3.jpeg"/><Relationship Id="rId8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4874825" y="600565"/>
            <a:ext cx="1932375" cy="513240"/>
            <a:chOff x="4787823" y="4048337"/>
            <a:chExt cx="1932375" cy="513240"/>
          </a:xfrm>
        </p:grpSpPr>
        <p:sp>
          <p:nvSpPr>
            <p:cNvPr id="5" name="Rectangle 4"/>
            <p:cNvSpPr>
              <a:spLocks noChangeAspect="1"/>
            </p:cNvSpPr>
            <p:nvPr/>
          </p:nvSpPr>
          <p:spPr bwMode="auto">
            <a:xfrm>
              <a:off x="4864933" y="4129660"/>
              <a:ext cx="86628" cy="777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9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6" name="ZoneTexte 133"/>
            <p:cNvSpPr txBox="1">
              <a:spLocks noChangeArrowheads="1"/>
            </p:cNvSpPr>
            <p:nvPr/>
          </p:nvSpPr>
          <p:spPr bwMode="auto">
            <a:xfrm>
              <a:off x="4906249" y="4048337"/>
              <a:ext cx="1439374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+/-</a:t>
              </a:r>
              <a:r>
                <a:rPr lang="fr-CA" sz="900" i="1" dirty="0" smtClean="0">
                  <a:latin typeface="Helvetica"/>
                  <a:cs typeface="Helvetica"/>
                </a:rPr>
                <a:t>:Pitx3</a:t>
              </a:r>
              <a:r>
                <a:rPr lang="fr-CA" sz="900" i="1" baseline="30000" dirty="0" smtClean="0">
                  <a:latin typeface="Helvetica"/>
                  <a:cs typeface="Helvetica"/>
                  <a:sym typeface="Symbol" charset="0"/>
                </a:rPr>
                <a:t>+/-</a:t>
              </a:r>
              <a:r>
                <a:rPr lang="fr-CA" sz="900" i="1" dirty="0" smtClean="0">
                  <a:latin typeface="Helvetica"/>
                  <a:cs typeface="Helvetica"/>
                </a:rPr>
                <a:t>:mdx/mdx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  <p:sp>
          <p:nvSpPr>
            <p:cNvPr id="7" name="Rectangle 6"/>
            <p:cNvSpPr>
              <a:spLocks noChangeAspect="1"/>
            </p:cNvSpPr>
            <p:nvPr/>
          </p:nvSpPr>
          <p:spPr bwMode="auto">
            <a:xfrm>
              <a:off x="4864933" y="4269277"/>
              <a:ext cx="86628" cy="762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9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8" name="ZoneTexte 134"/>
            <p:cNvSpPr txBox="1">
              <a:spLocks noChangeArrowheads="1"/>
            </p:cNvSpPr>
            <p:nvPr/>
          </p:nvSpPr>
          <p:spPr bwMode="auto">
            <a:xfrm>
              <a:off x="4890906" y="4180462"/>
              <a:ext cx="140075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>
                  <a:latin typeface="Helvetica"/>
                  <a:cs typeface="Helvetica"/>
                </a:rPr>
                <a:t>-/-</a:t>
              </a:r>
              <a:r>
                <a:rPr lang="fr-CA" sz="900" i="1" dirty="0">
                  <a:latin typeface="Helvetica"/>
                  <a:cs typeface="Helvetica"/>
                </a:rPr>
                <a:t>:</a:t>
              </a:r>
              <a:r>
                <a:rPr lang="fr-CA" sz="900" i="1" dirty="0" smtClean="0">
                  <a:latin typeface="Helvetica"/>
                  <a:cs typeface="Helvetica"/>
                </a:rPr>
                <a:t>Pitx3</a:t>
              </a:r>
              <a:r>
                <a:rPr lang="fr-CA" sz="9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900" i="1" baseline="30000" dirty="0">
                  <a:latin typeface="Helvetica"/>
                  <a:cs typeface="Helvetica"/>
                </a:rPr>
                <a:t>/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-</a:t>
              </a:r>
              <a:r>
                <a:rPr lang="fr-CA" sz="900" i="1" dirty="0" smtClean="0">
                  <a:latin typeface="Helvetica"/>
                  <a:cs typeface="Helvetica"/>
                </a:rPr>
                <a:t>:mdx/mdx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  <p:sp>
          <p:nvSpPr>
            <p:cNvPr id="9" name="Rectangle 8"/>
            <p:cNvSpPr>
              <a:spLocks noChangeAspect="1"/>
            </p:cNvSpPr>
            <p:nvPr/>
          </p:nvSpPr>
          <p:spPr bwMode="auto">
            <a:xfrm>
              <a:off x="4864933" y="4407306"/>
              <a:ext cx="86628" cy="76200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9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10" name="ZoneTexte 134"/>
            <p:cNvSpPr txBox="1">
              <a:spLocks noChangeArrowheads="1"/>
            </p:cNvSpPr>
            <p:nvPr/>
          </p:nvSpPr>
          <p:spPr bwMode="auto">
            <a:xfrm>
              <a:off x="4787823" y="4330745"/>
              <a:ext cx="193237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-</a:t>
              </a:r>
              <a:r>
                <a:rPr lang="fr-CA" sz="900" i="1" baseline="30000" dirty="0">
                  <a:latin typeface="Helvetica"/>
                  <a:cs typeface="Helvetica"/>
                </a:rPr>
                <a:t>/-</a:t>
              </a:r>
              <a:r>
                <a:rPr lang="fr-CA" sz="900" i="1" dirty="0">
                  <a:latin typeface="Helvetica"/>
                  <a:cs typeface="Helvetica"/>
                </a:rPr>
                <a:t>:</a:t>
              </a:r>
              <a:r>
                <a:rPr lang="fr-CA" sz="900" i="1" dirty="0" smtClean="0">
                  <a:latin typeface="Helvetica"/>
                  <a:cs typeface="Helvetica"/>
                </a:rPr>
                <a:t>Pitx3</a:t>
              </a:r>
              <a:r>
                <a:rPr lang="fr-CA" sz="9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900" i="1" baseline="30000" dirty="0">
                  <a:latin typeface="Helvetica"/>
                  <a:cs typeface="Helvetica"/>
                </a:rPr>
                <a:t>/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-</a:t>
              </a:r>
              <a:r>
                <a:rPr lang="fr-CA" sz="900" i="1" dirty="0" smtClean="0">
                  <a:latin typeface="Helvetica"/>
                  <a:cs typeface="Helvetica"/>
                </a:rPr>
                <a:t>:mdx/mdx</a:t>
              </a:r>
              <a:r>
                <a:rPr lang="fr-CA" sz="900" dirty="0" smtClean="0">
                  <a:latin typeface="Helvetica"/>
                  <a:cs typeface="Helvetica"/>
                </a:rPr>
                <a:t> +</a:t>
              </a:r>
              <a:r>
                <a:rPr lang="fr-CA" sz="900" dirty="0">
                  <a:latin typeface="Helvetica"/>
                  <a:cs typeface="Helvetica"/>
                </a:rPr>
                <a:t>NAC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</p:grpSp>
      <p:grpSp>
        <p:nvGrpSpPr>
          <p:cNvPr id="11" name="Grouper 10"/>
          <p:cNvGrpSpPr/>
          <p:nvPr/>
        </p:nvGrpSpPr>
        <p:grpSpPr>
          <a:xfrm>
            <a:off x="4359387" y="1094439"/>
            <a:ext cx="2272833" cy="1471505"/>
            <a:chOff x="202029" y="177667"/>
            <a:chExt cx="2272833" cy="1471505"/>
          </a:xfrm>
        </p:grpSpPr>
        <p:sp>
          <p:nvSpPr>
            <p:cNvPr id="12" name="ZoneTexte 11"/>
            <p:cNvSpPr txBox="1"/>
            <p:nvPr/>
          </p:nvSpPr>
          <p:spPr>
            <a:xfrm rot="16200000">
              <a:off x="-283880" y="663576"/>
              <a:ext cx="121803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>
                  <a:latin typeface="Arial"/>
                  <a:cs typeface="Arial"/>
                </a:rPr>
                <a:t>Survival</a:t>
              </a:r>
              <a:r>
                <a:rPr lang="fr-FR" sz="1000" dirty="0" smtClean="0">
                  <a:latin typeface="Arial"/>
                  <a:cs typeface="Arial"/>
                </a:rPr>
                <a:t> index (%)</a:t>
              </a:r>
              <a:endParaRPr lang="fr-FR" sz="1000" dirty="0">
                <a:latin typeface="Arial"/>
                <a:cs typeface="Arial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748817" y="1418340"/>
              <a:ext cx="15057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Time post-4-OHT (</a:t>
              </a:r>
              <a:r>
                <a:rPr lang="fr-FR" sz="900" dirty="0" err="1" smtClean="0">
                  <a:latin typeface="Helvetica"/>
                  <a:cs typeface="Helvetica"/>
                </a:rPr>
                <a:t>weeks</a:t>
              </a:r>
              <a:r>
                <a:rPr lang="fr-FR" sz="900" dirty="0" smtClean="0">
                  <a:latin typeface="Helvetica"/>
                  <a:cs typeface="Helvetica"/>
                </a:rPr>
                <a:t>)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86236" y="1259318"/>
              <a:ext cx="2488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4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918564" y="1259318"/>
              <a:ext cx="2488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8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1124769" y="1259318"/>
              <a:ext cx="31304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12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1350397" y="1259318"/>
              <a:ext cx="31304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16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1592370" y="1259318"/>
              <a:ext cx="31304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20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1815292" y="1259318"/>
              <a:ext cx="3795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24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038214" y="1259318"/>
              <a:ext cx="40009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28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graphicFrame>
          <p:nvGraphicFramePr>
            <p:cNvPr id="21" name="Graphique 20"/>
            <p:cNvGraphicFramePr/>
            <p:nvPr>
              <p:extLst>
                <p:ext uri="{D42A27DB-BD31-4B8C-83A1-F6EECF244321}">
                  <p14:modId xmlns:p14="http://schemas.microsoft.com/office/powerpoint/2010/main" val="1275072043"/>
                </p:ext>
              </p:extLst>
            </p:nvPr>
          </p:nvGraphicFramePr>
          <p:xfrm>
            <a:off x="318017" y="197033"/>
            <a:ext cx="2156845" cy="13398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22" name="ZoneTexte 21"/>
          <p:cNvSpPr txBox="1"/>
          <p:nvPr/>
        </p:nvSpPr>
        <p:spPr>
          <a:xfrm>
            <a:off x="-12772" y="295656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A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265370" y="303441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B</a:t>
            </a:r>
            <a:endParaRPr lang="fr-FR" sz="1400" b="1" dirty="0">
              <a:latin typeface="Arial"/>
              <a:cs typeface="Arial"/>
            </a:endParaRPr>
          </a:p>
        </p:txBody>
      </p:sp>
      <p:grpSp>
        <p:nvGrpSpPr>
          <p:cNvPr id="24" name="Grouper 23"/>
          <p:cNvGrpSpPr/>
          <p:nvPr/>
        </p:nvGrpSpPr>
        <p:grpSpPr>
          <a:xfrm>
            <a:off x="343114" y="319116"/>
            <a:ext cx="3632166" cy="2484407"/>
            <a:chOff x="2976119" y="239895"/>
            <a:chExt cx="3632166" cy="2484407"/>
          </a:xfrm>
        </p:grpSpPr>
        <p:grpSp>
          <p:nvGrpSpPr>
            <p:cNvPr id="25" name="Grouper 24"/>
            <p:cNvGrpSpPr/>
            <p:nvPr/>
          </p:nvGrpSpPr>
          <p:grpSpPr>
            <a:xfrm>
              <a:off x="2976119" y="239895"/>
              <a:ext cx="3632166" cy="2484407"/>
              <a:chOff x="2430311" y="5404490"/>
              <a:chExt cx="3632166" cy="2484407"/>
            </a:xfrm>
          </p:grpSpPr>
          <p:pic>
            <p:nvPicPr>
              <p:cNvPr id="33" name="Image 32" descr="mdx-10f.tif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V="1">
                <a:off x="2504027" y="5768315"/>
                <a:ext cx="1157402" cy="935999"/>
              </a:xfrm>
              <a:prstGeom prst="rect">
                <a:avLst/>
              </a:prstGeom>
            </p:spPr>
          </p:pic>
          <p:pic>
            <p:nvPicPr>
              <p:cNvPr id="34" name="Image 33" descr="mdx-10f.tif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V="1">
                <a:off x="3106475" y="5774371"/>
                <a:ext cx="551411" cy="423334"/>
              </a:xfrm>
              <a:prstGeom prst="rect">
                <a:avLst/>
              </a:prstGeom>
              <a:ln w="6350" cmpd="sng">
                <a:solidFill>
                  <a:srgbClr val="000000"/>
                </a:solidFill>
              </a:ln>
            </p:spPr>
          </p:pic>
          <p:pic>
            <p:nvPicPr>
              <p:cNvPr id="35" name="Image 34" descr="HE-1-10x.tif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50000"/>
                        </a14:imgEffect>
                        <a14:imgEffect>
                          <a14:colorTemperature colorTemp="4700"/>
                        </a14:imgEffect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 flipV="1">
                <a:off x="3684839" y="5768314"/>
                <a:ext cx="1164446" cy="935999"/>
              </a:xfrm>
              <a:prstGeom prst="rect">
                <a:avLst/>
              </a:prstGeom>
            </p:spPr>
          </p:pic>
          <p:pic>
            <p:nvPicPr>
              <p:cNvPr id="36" name="Image 35" descr="HE-1-10x.tif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0000"/>
                        </a14:imgEffect>
                        <a14:imgEffect>
                          <a14:colorTemperature colorTemp="4700"/>
                        </a14:imgEffect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 flipV="1">
                <a:off x="4260528" y="5776743"/>
                <a:ext cx="575734" cy="42096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7" name="ZoneTexte 36"/>
              <p:cNvSpPr txBox="1"/>
              <p:nvPr/>
            </p:nvSpPr>
            <p:spPr>
              <a:xfrm>
                <a:off x="3739749" y="5404490"/>
                <a:ext cx="11052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A" sz="1000" i="1" dirty="0" smtClean="0">
                    <a:latin typeface="Helvetica"/>
                    <a:cs typeface="Helvetica"/>
                  </a:rPr>
                  <a:t>Pitx2</a:t>
                </a:r>
                <a:r>
                  <a:rPr lang="fr-CA" sz="1000" i="1" baseline="30000" dirty="0" smtClean="0">
                    <a:latin typeface="Helvetica"/>
                    <a:cs typeface="Helvetica"/>
                  </a:rPr>
                  <a:t>-/-</a:t>
                </a:r>
                <a:r>
                  <a:rPr lang="fr-CA" sz="1000" i="1" dirty="0" smtClean="0">
                    <a:latin typeface="Helvetica"/>
                    <a:cs typeface="Helvetica"/>
                  </a:rPr>
                  <a:t>:Pitx3</a:t>
                </a:r>
                <a:r>
                  <a:rPr lang="fr-CA" sz="1000" i="1" baseline="30000" dirty="0" smtClean="0">
                    <a:latin typeface="Helvetica"/>
                    <a:cs typeface="Helvetica"/>
                    <a:sym typeface="Symbol" charset="0"/>
                  </a:rPr>
                  <a:t>-</a:t>
                </a:r>
                <a:r>
                  <a:rPr lang="fr-CA" sz="1000" i="1" baseline="30000" dirty="0" smtClean="0">
                    <a:latin typeface="Helvetica"/>
                    <a:cs typeface="Helvetica"/>
                  </a:rPr>
                  <a:t>/-</a:t>
                </a:r>
                <a:r>
                  <a:rPr lang="fr-FR" sz="1000" i="1" dirty="0">
                    <a:latin typeface="Helvetica"/>
                    <a:cs typeface="Helvetica"/>
                  </a:rPr>
                  <a:t>:</a:t>
                </a:r>
                <a:r>
                  <a:rPr lang="fr-FR" sz="1000" i="1" dirty="0" smtClean="0">
                    <a:latin typeface="Helvetica"/>
                    <a:cs typeface="Helvetica"/>
                  </a:rPr>
                  <a:t>mdx/mdx</a:t>
                </a:r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2504027" y="5404490"/>
                <a:ext cx="10709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A" sz="1000" i="1" dirty="0" smtClean="0">
                    <a:latin typeface="Helvetica"/>
                    <a:cs typeface="Helvetica"/>
                  </a:rPr>
                  <a:t>Pitx2</a:t>
                </a:r>
                <a:r>
                  <a:rPr lang="fr-CA" sz="1000" i="1" baseline="30000" dirty="0" smtClean="0">
                    <a:latin typeface="Helvetica"/>
                    <a:cs typeface="Helvetica"/>
                  </a:rPr>
                  <a:t>+/-</a:t>
                </a:r>
                <a:r>
                  <a:rPr lang="fr-CA" sz="1000" i="1" dirty="0" smtClean="0">
                    <a:latin typeface="Helvetica"/>
                    <a:cs typeface="Helvetica"/>
                  </a:rPr>
                  <a:t>:Pitx3</a:t>
                </a:r>
                <a:r>
                  <a:rPr lang="fr-CA" sz="1000" i="1" baseline="30000" dirty="0" smtClean="0">
                    <a:latin typeface="Helvetica"/>
                    <a:cs typeface="Helvetica"/>
                    <a:sym typeface="Symbol" charset="0"/>
                  </a:rPr>
                  <a:t>+/-</a:t>
                </a:r>
                <a:r>
                  <a:rPr lang="fr-FR" sz="1000" i="1" dirty="0" smtClean="0">
                    <a:latin typeface="Helvetica"/>
                    <a:cs typeface="Helvetica"/>
                  </a:rPr>
                  <a:t>:mdx/mdx</a:t>
                </a:r>
                <a:endParaRPr lang="fr-FR" sz="1000" i="1" baseline="30000" dirty="0">
                  <a:latin typeface="Helvetica"/>
                  <a:cs typeface="Helvetica"/>
                </a:endParaRPr>
              </a:p>
            </p:txBody>
          </p:sp>
          <p:grpSp>
            <p:nvGrpSpPr>
              <p:cNvPr id="39" name="Grouper 38"/>
              <p:cNvGrpSpPr/>
              <p:nvPr/>
            </p:nvGrpSpPr>
            <p:grpSpPr>
              <a:xfrm>
                <a:off x="4832156" y="6488207"/>
                <a:ext cx="344998" cy="230832"/>
                <a:chOff x="3749187" y="2797063"/>
                <a:chExt cx="344998" cy="230832"/>
              </a:xfrm>
            </p:grpSpPr>
            <p:sp>
              <p:nvSpPr>
                <p:cNvPr id="67" name="Rectangle 66"/>
                <p:cNvSpPr/>
                <p:nvPr/>
              </p:nvSpPr>
              <p:spPr>
                <a:xfrm>
                  <a:off x="3824470" y="2840479"/>
                  <a:ext cx="183568" cy="144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900"/>
                </a:p>
              </p:txBody>
            </p:sp>
            <p:sp>
              <p:nvSpPr>
                <p:cNvPr id="68" name="ZoneTexte 67"/>
                <p:cNvSpPr txBox="1"/>
                <p:nvPr/>
              </p:nvSpPr>
              <p:spPr>
                <a:xfrm>
                  <a:off x="3749187" y="2797063"/>
                  <a:ext cx="34499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900" b="1" dirty="0" smtClean="0">
                      <a:latin typeface="Arial"/>
                      <a:cs typeface="Arial"/>
                    </a:rPr>
                    <a:t>HE</a:t>
                  </a:r>
                  <a:endParaRPr lang="fr-FR" sz="900" b="1" dirty="0">
                    <a:latin typeface="Arial"/>
                    <a:cs typeface="Arial"/>
                  </a:endParaRPr>
                </a:p>
              </p:txBody>
            </p:sp>
          </p:grpSp>
          <p:pic>
            <p:nvPicPr>
              <p:cNvPr id="40" name="Image 39" descr="pitx3-mdx-10x-1.tif"/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50000"/>
                        </a14:imgEffect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873087" y="5768311"/>
                <a:ext cx="1189390" cy="936000"/>
              </a:xfrm>
              <a:prstGeom prst="rect">
                <a:avLst/>
              </a:prstGeom>
            </p:spPr>
          </p:pic>
          <p:pic>
            <p:nvPicPr>
              <p:cNvPr id="41" name="Image 40" descr="pitx3-mdx-10x-1.tif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harpenSoften amount="50000"/>
                        </a14:imgEffect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78665" y="5774371"/>
                <a:ext cx="575734" cy="42333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2" name="ZoneTexte 41"/>
              <p:cNvSpPr txBox="1"/>
              <p:nvPr/>
            </p:nvSpPr>
            <p:spPr>
              <a:xfrm>
                <a:off x="4892753" y="5404490"/>
                <a:ext cx="11697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A" sz="1000" i="1" dirty="0" smtClean="0">
                    <a:latin typeface="Helvetica"/>
                    <a:cs typeface="Helvetica"/>
                  </a:rPr>
                  <a:t>Pitx2</a:t>
                </a:r>
                <a:r>
                  <a:rPr lang="fr-CA" sz="1000" i="1" baseline="30000" dirty="0" smtClean="0">
                    <a:latin typeface="Helvetica"/>
                    <a:cs typeface="Helvetica"/>
                  </a:rPr>
                  <a:t>-/-</a:t>
                </a:r>
                <a:r>
                  <a:rPr lang="fr-CA" sz="1000" i="1" dirty="0" smtClean="0">
                    <a:latin typeface="Helvetica"/>
                    <a:cs typeface="Helvetica"/>
                  </a:rPr>
                  <a:t>:Pitx3</a:t>
                </a:r>
                <a:r>
                  <a:rPr lang="fr-CA" sz="1000" i="1" baseline="30000" dirty="0" smtClean="0">
                    <a:latin typeface="Helvetica"/>
                    <a:cs typeface="Helvetica"/>
                    <a:sym typeface="Symbol" charset="0"/>
                  </a:rPr>
                  <a:t>-</a:t>
                </a:r>
                <a:r>
                  <a:rPr lang="fr-CA" sz="1000" i="1" baseline="30000" dirty="0" smtClean="0">
                    <a:latin typeface="Helvetica"/>
                    <a:cs typeface="Helvetica"/>
                  </a:rPr>
                  <a:t>/-</a:t>
                </a:r>
                <a:r>
                  <a:rPr lang="fr-FR" sz="1000" i="1" dirty="0">
                    <a:latin typeface="Helvetica"/>
                    <a:cs typeface="Helvetica"/>
                  </a:rPr>
                  <a:t>:</a:t>
                </a:r>
                <a:r>
                  <a:rPr lang="fr-FR" sz="1000" i="1" dirty="0" smtClean="0">
                    <a:latin typeface="Helvetica"/>
                    <a:cs typeface="Helvetica"/>
                  </a:rPr>
                  <a:t>mdx/mdx + NAC</a:t>
                </a:r>
                <a:endParaRPr lang="fr-FR" sz="1000" i="1" baseline="30000" dirty="0">
                  <a:latin typeface="Helvetica"/>
                  <a:cs typeface="Helvetica"/>
                </a:endParaRPr>
              </a:p>
            </p:txBody>
          </p:sp>
          <p:pic>
            <p:nvPicPr>
              <p:cNvPr id="43" name="Image 42" descr="138-L.tif"/>
              <p:cNvPicPr>
                <a:picLocks noChangeAspect="1"/>
              </p:cNvPicPr>
              <p:nvPr/>
            </p:nvPicPr>
            <p:blipFill rotWithShape="1">
              <a:blip r:embed="rId15" cstate="screen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sharpenSoften amount="500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691189" y="6740889"/>
                <a:ext cx="1153859" cy="890144"/>
              </a:xfrm>
              <a:prstGeom prst="rect">
                <a:avLst/>
              </a:prstGeom>
              <a:ln>
                <a:solidFill>
                  <a:srgbClr val="A6A6A6"/>
                </a:solidFill>
              </a:ln>
            </p:spPr>
          </p:pic>
          <p:pic>
            <p:nvPicPr>
              <p:cNvPr id="44" name="Image 43" descr="156-M.tif"/>
              <p:cNvPicPr>
                <a:picLocks noChangeAspect="1"/>
              </p:cNvPicPr>
              <p:nvPr/>
            </p:nvPicPr>
            <p:blipFill>
              <a:blip r:embed="rId17" cstate="screen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71965" y="6740889"/>
                <a:ext cx="1188000" cy="890144"/>
              </a:xfrm>
              <a:prstGeom prst="rect">
                <a:avLst/>
              </a:prstGeom>
              <a:ln>
                <a:solidFill>
                  <a:srgbClr val="A6A6A6"/>
                </a:solidFill>
              </a:ln>
            </p:spPr>
          </p:pic>
          <p:pic>
            <p:nvPicPr>
              <p:cNvPr id="45" name="Image 44" descr="156-P.tif"/>
              <p:cNvPicPr>
                <a:picLocks noChangeAspect="1"/>
              </p:cNvPicPr>
              <p:nvPr/>
            </p:nvPicPr>
            <p:blipFill rotWithShape="1">
              <a:blip r:embed="rId19" cstate="screen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504027" y="6740889"/>
                <a:ext cx="1153859" cy="890144"/>
              </a:xfrm>
              <a:prstGeom prst="rect">
                <a:avLst/>
              </a:prstGeom>
              <a:ln>
                <a:solidFill>
                  <a:srgbClr val="A6A6A6"/>
                </a:solidFill>
              </a:ln>
            </p:spPr>
          </p:pic>
          <p:pic>
            <p:nvPicPr>
              <p:cNvPr id="46" name="Image 45" descr="156-P.tif"/>
              <p:cNvPicPr>
                <a:picLocks noChangeAspect="1"/>
              </p:cNvPicPr>
              <p:nvPr/>
            </p:nvPicPr>
            <p:blipFill rotWithShape="1">
              <a:blip r:embed="rId21" cstate="screen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sharpenSoften amount="500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162457" y="7124853"/>
                <a:ext cx="491634" cy="503999"/>
              </a:xfrm>
              <a:prstGeom prst="rect">
                <a:avLst/>
              </a:prstGeom>
              <a:ln>
                <a:solidFill>
                  <a:srgbClr val="A6A6A6"/>
                </a:solidFill>
              </a:ln>
            </p:spPr>
          </p:pic>
          <p:sp>
            <p:nvSpPr>
              <p:cNvPr id="47" name="ZoneTexte 46"/>
              <p:cNvSpPr txBox="1"/>
              <p:nvPr/>
            </p:nvSpPr>
            <p:spPr>
              <a:xfrm>
                <a:off x="3201548" y="7326208"/>
                <a:ext cx="239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Arial"/>
                    <a:cs typeface="Arial"/>
                  </a:rPr>
                  <a:t>*       </a:t>
                </a:r>
                <a:endParaRPr lang="fr-FR" sz="1100" dirty="0">
                  <a:latin typeface="Arial"/>
                  <a:cs typeface="Arial"/>
                </a:endParaRPr>
              </a:p>
            </p:txBody>
          </p:sp>
          <p:pic>
            <p:nvPicPr>
              <p:cNvPr id="48" name="Image 47" descr="138-L.tif"/>
              <p:cNvPicPr>
                <a:picLocks noChangeAspect="1"/>
              </p:cNvPicPr>
              <p:nvPr/>
            </p:nvPicPr>
            <p:blipFill rotWithShape="1">
              <a:blip r:embed="rId23" cstate="screen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sharpenSoften amount="500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339890" y="7125979"/>
                <a:ext cx="503292" cy="503999"/>
              </a:xfrm>
              <a:prstGeom prst="rect">
                <a:avLst/>
              </a:prstGeom>
              <a:ln>
                <a:solidFill>
                  <a:srgbClr val="A6A6A6"/>
                </a:solidFill>
              </a:ln>
            </p:spPr>
          </p:pic>
          <p:sp>
            <p:nvSpPr>
              <p:cNvPr id="49" name="ZoneTexte 48"/>
              <p:cNvSpPr txBox="1"/>
              <p:nvPr/>
            </p:nvSpPr>
            <p:spPr>
              <a:xfrm>
                <a:off x="4421817" y="7148140"/>
                <a:ext cx="239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Arial"/>
                    <a:cs typeface="Arial"/>
                  </a:rPr>
                  <a:t>*       </a:t>
                </a:r>
                <a:endParaRPr lang="fr-FR" sz="1100" dirty="0">
                  <a:latin typeface="Arial"/>
                  <a:cs typeface="Arial"/>
                </a:endParaRPr>
              </a:p>
            </p:txBody>
          </p:sp>
          <p:sp>
            <p:nvSpPr>
              <p:cNvPr id="50" name="ZoneTexte 49"/>
              <p:cNvSpPr txBox="1"/>
              <p:nvPr/>
            </p:nvSpPr>
            <p:spPr>
              <a:xfrm>
                <a:off x="4538004" y="7404960"/>
                <a:ext cx="239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Arial"/>
                    <a:cs typeface="Arial"/>
                  </a:rPr>
                  <a:t>*       </a:t>
                </a:r>
                <a:endParaRPr lang="fr-FR" sz="1100" dirty="0">
                  <a:latin typeface="Arial"/>
                  <a:cs typeface="Arial"/>
                </a:endParaRPr>
              </a:p>
            </p:txBody>
          </p:sp>
          <p:sp>
            <p:nvSpPr>
              <p:cNvPr id="51" name="ZoneTexte 50"/>
              <p:cNvSpPr txBox="1"/>
              <p:nvPr/>
            </p:nvSpPr>
            <p:spPr>
              <a:xfrm>
                <a:off x="4605485" y="7162730"/>
                <a:ext cx="239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Arial"/>
                    <a:cs typeface="Arial"/>
                  </a:rPr>
                  <a:t>*       </a:t>
                </a:r>
                <a:endParaRPr lang="fr-FR" sz="1100" dirty="0">
                  <a:latin typeface="Arial"/>
                  <a:cs typeface="Arial"/>
                </a:endParaRPr>
              </a:p>
            </p:txBody>
          </p:sp>
          <p:sp>
            <p:nvSpPr>
              <p:cNvPr id="52" name="ZoneTexte 51"/>
              <p:cNvSpPr txBox="1"/>
              <p:nvPr/>
            </p:nvSpPr>
            <p:spPr>
              <a:xfrm>
                <a:off x="4365922" y="7389708"/>
                <a:ext cx="239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Arial"/>
                    <a:cs typeface="Arial"/>
                  </a:rPr>
                  <a:t>*       </a:t>
                </a:r>
                <a:endParaRPr lang="fr-FR" sz="1100" dirty="0">
                  <a:latin typeface="Arial"/>
                  <a:cs typeface="Arial"/>
                </a:endParaRPr>
              </a:p>
            </p:txBody>
          </p:sp>
          <p:pic>
            <p:nvPicPr>
              <p:cNvPr id="53" name="Image 52" descr="156-M.tif"/>
              <p:cNvPicPr>
                <a:picLocks noChangeAspect="1"/>
              </p:cNvPicPr>
              <p:nvPr/>
            </p:nvPicPr>
            <p:blipFill rotWithShape="1">
              <a:blip r:embed="rId25" cstate="screen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572013" y="7125968"/>
                <a:ext cx="488727" cy="503999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  <p:sp>
            <p:nvSpPr>
              <p:cNvPr id="54" name="ZoneTexte 53"/>
              <p:cNvSpPr txBox="1"/>
              <p:nvPr/>
            </p:nvSpPr>
            <p:spPr>
              <a:xfrm>
                <a:off x="5576741" y="7389708"/>
                <a:ext cx="239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Arial"/>
                    <a:cs typeface="Arial"/>
                  </a:rPr>
                  <a:t>*       </a:t>
                </a:r>
                <a:endParaRPr lang="fr-FR" sz="1100" dirty="0">
                  <a:latin typeface="Arial"/>
                  <a:cs typeface="Arial"/>
                </a:endParaRPr>
              </a:p>
            </p:txBody>
          </p:sp>
          <p:sp>
            <p:nvSpPr>
              <p:cNvPr id="55" name="ZoneTexte 54"/>
              <p:cNvSpPr txBox="1"/>
              <p:nvPr/>
            </p:nvSpPr>
            <p:spPr>
              <a:xfrm>
                <a:off x="5779533" y="7286018"/>
                <a:ext cx="239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Arial"/>
                    <a:cs typeface="Arial"/>
                  </a:rPr>
                  <a:t>*       </a:t>
                </a:r>
                <a:endParaRPr lang="fr-FR" sz="1100" dirty="0">
                  <a:latin typeface="Arial"/>
                  <a:cs typeface="Arial"/>
                </a:endParaRPr>
              </a:p>
            </p:txBody>
          </p:sp>
          <p:sp>
            <p:nvSpPr>
              <p:cNvPr id="56" name="ZoneTexte 37"/>
              <p:cNvSpPr txBox="1">
                <a:spLocks noChangeArrowheads="1"/>
              </p:cNvSpPr>
              <p:nvPr/>
            </p:nvSpPr>
            <p:spPr bwMode="auto">
              <a:xfrm>
                <a:off x="2430311" y="7435738"/>
                <a:ext cx="613532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b="1" dirty="0" smtClean="0">
                    <a:solidFill>
                      <a:srgbClr val="31859C"/>
                    </a:solidFill>
                    <a:latin typeface="Helvetica"/>
                    <a:ea typeface="Arial" pitchFamily="27" charset="0"/>
                    <a:cs typeface="Helvetica"/>
                  </a:rPr>
                  <a:t>SA-</a:t>
                </a:r>
                <a:r>
                  <a:rPr lang="fr-FR" sz="900" b="1" dirty="0" err="1" smtClean="0">
                    <a:solidFill>
                      <a:srgbClr val="31859C"/>
                    </a:solidFill>
                    <a:latin typeface="Symbol" charset="2"/>
                    <a:ea typeface="Arial" pitchFamily="27" charset="0"/>
                    <a:cs typeface="Symbol" charset="2"/>
                  </a:rPr>
                  <a:t>b</a:t>
                </a:r>
                <a:r>
                  <a:rPr lang="fr-FR" sz="900" b="1" dirty="0" err="1" smtClean="0">
                    <a:solidFill>
                      <a:srgbClr val="31859C"/>
                    </a:solidFill>
                    <a:latin typeface="Helvetica"/>
                    <a:ea typeface="Arial" pitchFamily="27" charset="0"/>
                    <a:cs typeface="Helvetica"/>
                  </a:rPr>
                  <a:t>gal</a:t>
                </a:r>
                <a:endParaRPr lang="fr-FR" sz="900" b="1" dirty="0">
                  <a:solidFill>
                    <a:srgbClr val="31859C"/>
                  </a:solidFill>
                  <a:latin typeface="Helvetica"/>
                  <a:ea typeface="Arial" pitchFamily="27" charset="0"/>
                  <a:cs typeface="Helvetica"/>
                </a:endParaRPr>
              </a:p>
            </p:txBody>
          </p:sp>
          <p:sp>
            <p:nvSpPr>
              <p:cNvPr id="57" name="ZoneTexte 37"/>
              <p:cNvSpPr txBox="1">
                <a:spLocks noChangeArrowheads="1"/>
              </p:cNvSpPr>
              <p:nvPr/>
            </p:nvSpPr>
            <p:spPr bwMode="auto">
              <a:xfrm>
                <a:off x="4800950" y="7449741"/>
                <a:ext cx="613532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b="1" dirty="0" smtClean="0">
                    <a:solidFill>
                      <a:srgbClr val="31859C"/>
                    </a:solidFill>
                    <a:latin typeface="Helvetica"/>
                    <a:ea typeface="Arial" pitchFamily="27" charset="0"/>
                    <a:cs typeface="Helvetica"/>
                  </a:rPr>
                  <a:t>SA-</a:t>
                </a:r>
                <a:r>
                  <a:rPr lang="fr-FR" sz="900" b="1" dirty="0" err="1" smtClean="0">
                    <a:solidFill>
                      <a:srgbClr val="31859C"/>
                    </a:solidFill>
                    <a:latin typeface="Symbol" charset="2"/>
                    <a:ea typeface="Arial" pitchFamily="27" charset="0"/>
                    <a:cs typeface="Symbol" charset="2"/>
                  </a:rPr>
                  <a:t>b</a:t>
                </a:r>
                <a:r>
                  <a:rPr lang="fr-FR" sz="900" b="1" dirty="0" err="1" smtClean="0">
                    <a:solidFill>
                      <a:srgbClr val="31859C"/>
                    </a:solidFill>
                    <a:latin typeface="Helvetica"/>
                    <a:ea typeface="Arial" pitchFamily="27" charset="0"/>
                    <a:cs typeface="Helvetica"/>
                  </a:rPr>
                  <a:t>gal</a:t>
                </a:r>
                <a:endParaRPr lang="fr-FR" sz="900" b="1" dirty="0">
                  <a:solidFill>
                    <a:srgbClr val="31859C"/>
                  </a:solidFill>
                  <a:latin typeface="Helvetica"/>
                  <a:ea typeface="Arial" pitchFamily="27" charset="0"/>
                  <a:cs typeface="Helvetica"/>
                </a:endParaRPr>
              </a:p>
            </p:txBody>
          </p:sp>
          <p:sp>
            <p:nvSpPr>
              <p:cNvPr id="58" name="ZoneTexte 37"/>
              <p:cNvSpPr txBox="1">
                <a:spLocks noChangeArrowheads="1"/>
              </p:cNvSpPr>
              <p:nvPr/>
            </p:nvSpPr>
            <p:spPr bwMode="auto">
              <a:xfrm>
                <a:off x="3617103" y="7440510"/>
                <a:ext cx="613532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b="1" dirty="0" smtClean="0">
                    <a:solidFill>
                      <a:srgbClr val="31859C"/>
                    </a:solidFill>
                    <a:latin typeface="Helvetica"/>
                    <a:ea typeface="Arial" pitchFamily="27" charset="0"/>
                    <a:cs typeface="Helvetica"/>
                  </a:rPr>
                  <a:t>SA-</a:t>
                </a:r>
                <a:r>
                  <a:rPr lang="fr-FR" sz="900" b="1" dirty="0" err="1" smtClean="0">
                    <a:solidFill>
                      <a:srgbClr val="31859C"/>
                    </a:solidFill>
                    <a:latin typeface="Symbol" charset="2"/>
                    <a:ea typeface="Arial" pitchFamily="27" charset="0"/>
                    <a:cs typeface="Symbol" charset="2"/>
                  </a:rPr>
                  <a:t>b</a:t>
                </a:r>
                <a:r>
                  <a:rPr lang="fr-FR" sz="900" b="1" dirty="0" err="1" smtClean="0">
                    <a:solidFill>
                      <a:srgbClr val="31859C"/>
                    </a:solidFill>
                    <a:latin typeface="Helvetica"/>
                    <a:ea typeface="Arial" pitchFamily="27" charset="0"/>
                    <a:cs typeface="Helvetica"/>
                  </a:rPr>
                  <a:t>gal</a:t>
                </a:r>
                <a:endParaRPr lang="fr-FR" sz="900" b="1" dirty="0">
                  <a:solidFill>
                    <a:srgbClr val="31859C"/>
                  </a:solidFill>
                  <a:latin typeface="Helvetica"/>
                  <a:ea typeface="Arial" pitchFamily="27" charset="0"/>
                  <a:cs typeface="Helvetica"/>
                </a:endParaRPr>
              </a:p>
            </p:txBody>
          </p:sp>
          <p:sp>
            <p:nvSpPr>
              <p:cNvPr id="59" name="ZoneTexte 37"/>
              <p:cNvSpPr txBox="1">
                <a:spLocks noChangeArrowheads="1"/>
              </p:cNvSpPr>
              <p:nvPr/>
            </p:nvSpPr>
            <p:spPr bwMode="auto">
              <a:xfrm>
                <a:off x="2525952" y="7672898"/>
                <a:ext cx="3528447" cy="21599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fr-FR" sz="1000" dirty="0" smtClean="0">
                    <a:latin typeface="Helvetica"/>
                    <a:ea typeface="Arial" pitchFamily="27" charset="0"/>
                    <a:cs typeface="Helvetica"/>
                  </a:rPr>
                  <a:t>Diaphragm</a:t>
                </a:r>
                <a:endParaRPr lang="fr-FR" sz="10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526025" y="6540605"/>
                <a:ext cx="183568" cy="144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900"/>
              </a:p>
            </p:txBody>
          </p:sp>
          <p:grpSp>
            <p:nvGrpSpPr>
              <p:cNvPr id="61" name="Grouper 60"/>
              <p:cNvGrpSpPr/>
              <p:nvPr/>
            </p:nvGrpSpPr>
            <p:grpSpPr>
              <a:xfrm>
                <a:off x="3607851" y="6497189"/>
                <a:ext cx="344998" cy="230832"/>
                <a:chOff x="3749187" y="2797063"/>
                <a:chExt cx="344998" cy="230832"/>
              </a:xfrm>
            </p:grpSpPr>
            <p:sp>
              <p:nvSpPr>
                <p:cNvPr id="65" name="Rectangle 64"/>
                <p:cNvSpPr/>
                <p:nvPr/>
              </p:nvSpPr>
              <p:spPr>
                <a:xfrm>
                  <a:off x="3824470" y="2840479"/>
                  <a:ext cx="183568" cy="144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900"/>
                </a:p>
              </p:txBody>
            </p:sp>
            <p:sp>
              <p:nvSpPr>
                <p:cNvPr id="66" name="ZoneTexte 65"/>
                <p:cNvSpPr txBox="1"/>
                <p:nvPr/>
              </p:nvSpPr>
              <p:spPr>
                <a:xfrm>
                  <a:off x="3749187" y="2797063"/>
                  <a:ext cx="34499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900" b="1" dirty="0" smtClean="0">
                      <a:latin typeface="Arial"/>
                      <a:cs typeface="Arial"/>
                    </a:rPr>
                    <a:t>HE</a:t>
                  </a:r>
                  <a:endParaRPr lang="fr-FR" sz="900" b="1" dirty="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62" name="Grouper 61"/>
              <p:cNvGrpSpPr/>
              <p:nvPr/>
            </p:nvGrpSpPr>
            <p:grpSpPr>
              <a:xfrm>
                <a:off x="4821864" y="6497189"/>
                <a:ext cx="344998" cy="230832"/>
                <a:chOff x="3749187" y="2797063"/>
                <a:chExt cx="344998" cy="230832"/>
              </a:xfrm>
            </p:grpSpPr>
            <p:sp>
              <p:nvSpPr>
                <p:cNvPr id="63" name="Rectangle 62"/>
                <p:cNvSpPr/>
                <p:nvPr/>
              </p:nvSpPr>
              <p:spPr>
                <a:xfrm>
                  <a:off x="3824470" y="2840479"/>
                  <a:ext cx="183568" cy="144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900"/>
                </a:p>
              </p:txBody>
            </p:sp>
            <p:sp>
              <p:nvSpPr>
                <p:cNvPr id="64" name="ZoneTexte 63"/>
                <p:cNvSpPr txBox="1"/>
                <p:nvPr/>
              </p:nvSpPr>
              <p:spPr>
                <a:xfrm>
                  <a:off x="3749187" y="2797063"/>
                  <a:ext cx="34499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900" b="1" dirty="0" smtClean="0">
                      <a:latin typeface="Arial"/>
                      <a:cs typeface="Arial"/>
                    </a:rPr>
                    <a:t>HE</a:t>
                  </a:r>
                  <a:endParaRPr lang="fr-FR" sz="900" b="1" dirty="0">
                    <a:latin typeface="Arial"/>
                    <a:cs typeface="Arial"/>
                  </a:endParaRPr>
                </a:p>
              </p:txBody>
            </p:sp>
          </p:grpSp>
        </p:grpSp>
        <p:grpSp>
          <p:nvGrpSpPr>
            <p:cNvPr id="26" name="Grouper 25"/>
            <p:cNvGrpSpPr/>
            <p:nvPr/>
          </p:nvGrpSpPr>
          <p:grpSpPr>
            <a:xfrm>
              <a:off x="3071760" y="654021"/>
              <a:ext cx="2524333" cy="957723"/>
              <a:chOff x="4037721" y="1317866"/>
              <a:chExt cx="2524333" cy="957723"/>
            </a:xfrm>
            <a:effectLst/>
          </p:grpSpPr>
          <p:cxnSp>
            <p:nvCxnSpPr>
              <p:cNvPr id="27" name="Connecteur droit 26"/>
              <p:cNvCxnSpPr/>
              <p:nvPr/>
            </p:nvCxnSpPr>
            <p:spPr>
              <a:xfrm>
                <a:off x="5216627" y="1317866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/>
            </p:nvCxnSpPr>
            <p:spPr>
              <a:xfrm>
                <a:off x="4037721" y="1317866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>
                <a:off x="6418054" y="1317866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/>
            </p:nvCxnSpPr>
            <p:spPr>
              <a:xfrm>
                <a:off x="5216627" y="2275589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/>
            </p:nvCxnSpPr>
            <p:spPr>
              <a:xfrm>
                <a:off x="4037721" y="2275589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/>
              <p:nvPr/>
            </p:nvCxnSpPr>
            <p:spPr>
              <a:xfrm>
                <a:off x="6418054" y="2275589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" name="ZoneTexte 68"/>
          <p:cNvSpPr txBox="1"/>
          <p:nvPr/>
        </p:nvSpPr>
        <p:spPr>
          <a:xfrm>
            <a:off x="360548" y="1411815"/>
            <a:ext cx="3449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dirty="0" smtClean="0">
                <a:latin typeface="Arial"/>
                <a:cs typeface="Arial"/>
              </a:rPr>
              <a:t>HE</a:t>
            </a:r>
            <a:endParaRPr lang="fr-FR" sz="900" b="1" dirty="0">
              <a:latin typeface="Arial"/>
              <a:cs typeface="Arial"/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4607724" y="-29501"/>
            <a:ext cx="2339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/>
                <a:cs typeface="Arial"/>
              </a:rPr>
              <a:t>Figure 4- figure </a:t>
            </a:r>
            <a:r>
              <a:rPr lang="fr-FR" sz="1200" b="1" dirty="0" err="1" smtClean="0">
                <a:latin typeface="Arial"/>
                <a:cs typeface="Arial"/>
              </a:rPr>
              <a:t>supplement</a:t>
            </a:r>
            <a:r>
              <a:rPr lang="fr-FR" sz="1200" b="1" dirty="0" smtClean="0">
                <a:latin typeface="Arial"/>
                <a:cs typeface="Arial"/>
              </a:rPr>
              <a:t> </a:t>
            </a:r>
            <a:r>
              <a:rPr lang="fr-FR" sz="1200" b="1" dirty="0">
                <a:latin typeface="Arial"/>
                <a:cs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377542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132</Words>
  <Application>Microsoft Macintosh PowerPoint</Application>
  <PresentationFormat>Présentation à l'écran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Aurore L'honoré</dc:creator>
  <cp:keywords/>
  <dc:description/>
  <cp:lastModifiedBy>Aurore L'honoré</cp:lastModifiedBy>
  <cp:revision>7</cp:revision>
  <dcterms:created xsi:type="dcterms:W3CDTF">2018-07-18T12:50:04Z</dcterms:created>
  <dcterms:modified xsi:type="dcterms:W3CDTF">2018-07-18T12:54:08Z</dcterms:modified>
  <cp:category/>
</cp:coreProperties>
</file>