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84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eg"/><Relationship Id="rId14" Type="http://schemas.microsoft.com/office/2007/relationships/hdphoto" Target="../media/hdphoto2.wdp"/><Relationship Id="rId15" Type="http://schemas.openxmlformats.org/officeDocument/2006/relationships/image" Target="../media/image12.jpeg"/><Relationship Id="rId16" Type="http://schemas.microsoft.com/office/2007/relationships/hdphoto" Target="../media/hdphoto3.wdp"/><Relationship Id="rId17" Type="http://schemas.openxmlformats.org/officeDocument/2006/relationships/image" Target="../media/image13.jpeg"/><Relationship Id="rId18" Type="http://schemas.microsoft.com/office/2007/relationships/hdphoto" Target="../media/hdphoto4.wdp"/><Relationship Id="rId19" Type="http://schemas.openxmlformats.org/officeDocument/2006/relationships/image" Target="../media/image14.jpeg"/><Relationship Id="rId63" Type="http://schemas.openxmlformats.org/officeDocument/2006/relationships/image" Target="../media/image40.jpeg"/><Relationship Id="rId64" Type="http://schemas.microsoft.com/office/2007/relationships/hdphoto" Target="../media/hdphoto23.wdp"/><Relationship Id="rId65" Type="http://schemas.openxmlformats.org/officeDocument/2006/relationships/image" Target="../media/image41.png"/><Relationship Id="rId66" Type="http://schemas.microsoft.com/office/2007/relationships/hdphoto" Target="../media/hdphoto24.wdp"/><Relationship Id="rId67" Type="http://schemas.openxmlformats.org/officeDocument/2006/relationships/image" Target="../media/image42.jpeg"/><Relationship Id="rId68" Type="http://schemas.microsoft.com/office/2007/relationships/hdphoto" Target="../media/hdphoto25.wdp"/><Relationship Id="rId69" Type="http://schemas.openxmlformats.org/officeDocument/2006/relationships/image" Target="../media/image43.png"/><Relationship Id="rId50" Type="http://schemas.openxmlformats.org/officeDocument/2006/relationships/image" Target="../media/image30.tiff"/><Relationship Id="rId51" Type="http://schemas.openxmlformats.org/officeDocument/2006/relationships/image" Target="../media/image31.tiff"/><Relationship Id="rId52" Type="http://schemas.openxmlformats.org/officeDocument/2006/relationships/image" Target="../media/image32.tiff"/><Relationship Id="rId53" Type="http://schemas.openxmlformats.org/officeDocument/2006/relationships/image" Target="../media/image33.tiff"/><Relationship Id="rId54" Type="http://schemas.openxmlformats.org/officeDocument/2006/relationships/image" Target="../media/image34.tiff"/><Relationship Id="rId55" Type="http://schemas.openxmlformats.org/officeDocument/2006/relationships/image" Target="../media/image35.jpeg"/><Relationship Id="rId56" Type="http://schemas.microsoft.com/office/2007/relationships/hdphoto" Target="../media/hdphoto20.wdp"/><Relationship Id="rId57" Type="http://schemas.openxmlformats.org/officeDocument/2006/relationships/image" Target="../media/image36.jpeg"/><Relationship Id="rId58" Type="http://schemas.microsoft.com/office/2007/relationships/hdphoto" Target="../media/hdphoto21.wdp"/><Relationship Id="rId59" Type="http://schemas.openxmlformats.org/officeDocument/2006/relationships/image" Target="../media/image37.tiff"/><Relationship Id="rId40" Type="http://schemas.microsoft.com/office/2007/relationships/hdphoto" Target="../media/hdphoto15.wdp"/><Relationship Id="rId41" Type="http://schemas.openxmlformats.org/officeDocument/2006/relationships/image" Target="../media/image25.jpeg"/><Relationship Id="rId42" Type="http://schemas.microsoft.com/office/2007/relationships/hdphoto" Target="../media/hdphoto16.wdp"/><Relationship Id="rId43" Type="http://schemas.openxmlformats.org/officeDocument/2006/relationships/image" Target="../media/image26.jpeg"/><Relationship Id="rId44" Type="http://schemas.microsoft.com/office/2007/relationships/hdphoto" Target="../media/hdphoto17.wdp"/><Relationship Id="rId45" Type="http://schemas.openxmlformats.org/officeDocument/2006/relationships/image" Target="../media/image27.jpeg"/><Relationship Id="rId46" Type="http://schemas.microsoft.com/office/2007/relationships/hdphoto" Target="../media/hdphoto18.wdp"/><Relationship Id="rId47" Type="http://schemas.openxmlformats.org/officeDocument/2006/relationships/image" Target="../media/image28.jpeg"/><Relationship Id="rId48" Type="http://schemas.microsoft.com/office/2007/relationships/hdphoto" Target="../media/hdphoto19.wdp"/><Relationship Id="rId49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30" Type="http://schemas.microsoft.com/office/2007/relationships/hdphoto" Target="../media/hdphoto10.wdp"/><Relationship Id="rId31" Type="http://schemas.openxmlformats.org/officeDocument/2006/relationships/image" Target="../media/image20.jpeg"/><Relationship Id="rId32" Type="http://schemas.microsoft.com/office/2007/relationships/hdphoto" Target="../media/hdphoto11.wdp"/><Relationship Id="rId33" Type="http://schemas.openxmlformats.org/officeDocument/2006/relationships/image" Target="../media/image21.jpeg"/><Relationship Id="rId34" Type="http://schemas.microsoft.com/office/2007/relationships/hdphoto" Target="../media/hdphoto12.wdp"/><Relationship Id="rId35" Type="http://schemas.openxmlformats.org/officeDocument/2006/relationships/image" Target="../media/image22.jpeg"/><Relationship Id="rId36" Type="http://schemas.microsoft.com/office/2007/relationships/hdphoto" Target="../media/hdphoto13.wdp"/><Relationship Id="rId37" Type="http://schemas.openxmlformats.org/officeDocument/2006/relationships/image" Target="../media/image23.jpeg"/><Relationship Id="rId38" Type="http://schemas.microsoft.com/office/2007/relationships/hdphoto" Target="../media/hdphoto14.wdp"/><Relationship Id="rId39" Type="http://schemas.openxmlformats.org/officeDocument/2006/relationships/image" Target="../media/image24.jpeg"/><Relationship Id="rId70" Type="http://schemas.openxmlformats.org/officeDocument/2006/relationships/image" Target="../media/image44.png"/><Relationship Id="rId71" Type="http://schemas.openxmlformats.org/officeDocument/2006/relationships/image" Target="../media/image45.png"/><Relationship Id="rId72" Type="http://schemas.microsoft.com/office/2007/relationships/hdphoto" Target="../media/hdphoto26.wdp"/><Relationship Id="rId20" Type="http://schemas.microsoft.com/office/2007/relationships/hdphoto" Target="../media/hdphoto5.wdp"/><Relationship Id="rId21" Type="http://schemas.openxmlformats.org/officeDocument/2006/relationships/image" Target="../media/image15.jpeg"/><Relationship Id="rId22" Type="http://schemas.microsoft.com/office/2007/relationships/hdphoto" Target="../media/hdphoto6.wdp"/><Relationship Id="rId23" Type="http://schemas.openxmlformats.org/officeDocument/2006/relationships/image" Target="../media/image16.jpeg"/><Relationship Id="rId24" Type="http://schemas.microsoft.com/office/2007/relationships/hdphoto" Target="../media/hdphoto7.wdp"/><Relationship Id="rId25" Type="http://schemas.openxmlformats.org/officeDocument/2006/relationships/image" Target="../media/image17.jpeg"/><Relationship Id="rId26" Type="http://schemas.microsoft.com/office/2007/relationships/hdphoto" Target="../media/hdphoto8.wdp"/><Relationship Id="rId27" Type="http://schemas.openxmlformats.org/officeDocument/2006/relationships/image" Target="../media/image18.jpeg"/><Relationship Id="rId28" Type="http://schemas.microsoft.com/office/2007/relationships/hdphoto" Target="../media/hdphoto9.wdp"/><Relationship Id="rId29" Type="http://schemas.openxmlformats.org/officeDocument/2006/relationships/image" Target="../media/image19.jpeg"/><Relationship Id="rId73" Type="http://schemas.openxmlformats.org/officeDocument/2006/relationships/image" Target="../media/image46.png"/><Relationship Id="rId74" Type="http://schemas.microsoft.com/office/2007/relationships/hdphoto" Target="../media/hdphoto27.wdp"/><Relationship Id="rId75" Type="http://schemas.openxmlformats.org/officeDocument/2006/relationships/image" Target="../media/image47.jpeg"/><Relationship Id="rId76" Type="http://schemas.microsoft.com/office/2007/relationships/hdphoto" Target="../media/hdphoto28.wdp"/><Relationship Id="rId77" Type="http://schemas.openxmlformats.org/officeDocument/2006/relationships/image" Target="../media/image48.png"/><Relationship Id="rId78" Type="http://schemas.openxmlformats.org/officeDocument/2006/relationships/image" Target="../media/image49.png"/><Relationship Id="rId60" Type="http://schemas.openxmlformats.org/officeDocument/2006/relationships/image" Target="../media/image38.jpeg"/><Relationship Id="rId61" Type="http://schemas.microsoft.com/office/2007/relationships/hdphoto" Target="../media/hdphoto22.wdp"/><Relationship Id="rId62" Type="http://schemas.openxmlformats.org/officeDocument/2006/relationships/image" Target="../media/image39.tiff"/><Relationship Id="rId10" Type="http://schemas.openxmlformats.org/officeDocument/2006/relationships/image" Target="../media/image9.emf"/><Relationship Id="rId11" Type="http://schemas.openxmlformats.org/officeDocument/2006/relationships/image" Target="../media/image10.png"/><Relationship Id="rId12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55243"/>
          <a:stretch/>
        </p:blipFill>
        <p:spPr>
          <a:xfrm>
            <a:off x="5203923" y="3131179"/>
            <a:ext cx="1079500" cy="139261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b="63901"/>
          <a:stretch/>
        </p:blipFill>
        <p:spPr>
          <a:xfrm>
            <a:off x="3519560" y="706990"/>
            <a:ext cx="1143000" cy="159545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848974" y="2140224"/>
            <a:ext cx="364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Ctrl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11959" y="2140224"/>
            <a:ext cx="4283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NAC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4224956" y="2155041"/>
            <a:ext cx="367801" cy="80467"/>
            <a:chOff x="5256296" y="1899942"/>
            <a:chExt cx="367801" cy="80467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5256296" y="1908409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5624097" y="1899942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ZoneTexte 10"/>
          <p:cNvSpPr txBox="1"/>
          <p:nvPr/>
        </p:nvSpPr>
        <p:spPr>
          <a:xfrm>
            <a:off x="-25947" y="176963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A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89881" y="17696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B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2764434" y="1312925"/>
            <a:ext cx="1479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err="1" smtClean="0">
                <a:latin typeface="Helvetica"/>
                <a:cs typeface="Helvetica"/>
              </a:rPr>
              <a:t>Cloning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 err="1" smtClean="0">
                <a:latin typeface="Helvetica"/>
                <a:cs typeface="Helvetica"/>
              </a:rPr>
              <a:t>efficiency</a:t>
            </a:r>
            <a:r>
              <a:rPr lang="fr-FR" sz="900" dirty="0" smtClean="0">
                <a:latin typeface="Helvetica"/>
                <a:cs typeface="Helvetica"/>
              </a:rPr>
              <a:t> D3 (%)</a:t>
            </a:r>
            <a:endParaRPr lang="fr-FR" sz="900" dirty="0">
              <a:latin typeface="Helvetica"/>
              <a:cs typeface="Helvetica"/>
            </a:endParaRPr>
          </a:p>
        </p:txBody>
      </p:sp>
      <p:pic>
        <p:nvPicPr>
          <p:cNvPr id="14" name="Image 13"/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4" t="1633" b="62104"/>
          <a:stretch/>
        </p:blipFill>
        <p:spPr>
          <a:xfrm>
            <a:off x="215901" y="759431"/>
            <a:ext cx="3027550" cy="148293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 rot="16200000">
            <a:off x="-579964" y="1362505"/>
            <a:ext cx="1528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Helvetica"/>
                <a:cs typeface="Helvetica"/>
              </a:rPr>
              <a:t>Relative </a:t>
            </a:r>
            <a:r>
              <a:rPr lang="fr-FR" sz="900" i="1" dirty="0" err="1" smtClean="0">
                <a:latin typeface="Helvetica"/>
                <a:cs typeface="Helvetica"/>
              </a:rPr>
              <a:t>mRNA</a:t>
            </a:r>
            <a:r>
              <a:rPr lang="fr-FR" sz="900" i="1" dirty="0" smtClean="0">
                <a:latin typeface="Helvetica"/>
                <a:cs typeface="Helvetica"/>
              </a:rPr>
              <a:t> </a:t>
            </a:r>
            <a:r>
              <a:rPr lang="fr-FR" sz="900" dirty="0" smtClean="0">
                <a:latin typeface="Helvetica"/>
                <a:cs typeface="Helvetica"/>
              </a:rPr>
              <a:t>/ </a:t>
            </a:r>
            <a:r>
              <a:rPr lang="fr-FR" sz="900" i="1" dirty="0" err="1" smtClean="0">
                <a:latin typeface="Helvetica"/>
                <a:cs typeface="Helvetica"/>
              </a:rPr>
              <a:t>Hprt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>
                <a:latin typeface="Helvetica"/>
                <a:cs typeface="Helvetica"/>
              </a:rPr>
              <a:t>D3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24331" y="2113745"/>
            <a:ext cx="5105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NRF1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261577" y="2126445"/>
            <a:ext cx="4722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SelM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90610" y="2126445"/>
            <a:ext cx="5235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Mgst2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79257" y="2126445"/>
            <a:ext cx="4594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SelX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303784" y="2126445"/>
            <a:ext cx="542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Hspb2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818049" y="2126445"/>
            <a:ext cx="446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>
                <a:latin typeface="Helvetica"/>
                <a:cs typeface="Helvetica"/>
              </a:rPr>
              <a:t>Gstz</a:t>
            </a:r>
          </a:p>
        </p:txBody>
      </p:sp>
      <p:grpSp>
        <p:nvGrpSpPr>
          <p:cNvPr id="22" name="Grouper 21"/>
          <p:cNvGrpSpPr/>
          <p:nvPr/>
        </p:nvGrpSpPr>
        <p:grpSpPr>
          <a:xfrm>
            <a:off x="894098" y="2149198"/>
            <a:ext cx="1359215" cy="80467"/>
            <a:chOff x="5205496" y="1899942"/>
            <a:chExt cx="1359215" cy="80467"/>
          </a:xfrm>
        </p:grpSpPr>
        <p:cxnSp>
          <p:nvCxnSpPr>
            <p:cNvPr id="23" name="Connecteur droit 22"/>
            <p:cNvCxnSpPr/>
            <p:nvPr/>
          </p:nvCxnSpPr>
          <p:spPr>
            <a:xfrm>
              <a:off x="5205496" y="1908409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6564711" y="1900019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6126320" y="1899942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5649497" y="1899942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r 26"/>
          <p:cNvGrpSpPr/>
          <p:nvPr/>
        </p:nvGrpSpPr>
        <p:grpSpPr>
          <a:xfrm>
            <a:off x="2736183" y="2160544"/>
            <a:ext cx="438391" cy="72077"/>
            <a:chOff x="1948272" y="1886730"/>
            <a:chExt cx="438391" cy="72077"/>
          </a:xfrm>
        </p:grpSpPr>
        <p:cxnSp>
          <p:nvCxnSpPr>
            <p:cNvPr id="28" name="Connecteur droit 27"/>
            <p:cNvCxnSpPr/>
            <p:nvPr/>
          </p:nvCxnSpPr>
          <p:spPr>
            <a:xfrm>
              <a:off x="2386663" y="1886807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1948272" y="1886730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er 29"/>
          <p:cNvGrpSpPr/>
          <p:nvPr/>
        </p:nvGrpSpPr>
        <p:grpSpPr>
          <a:xfrm>
            <a:off x="1706939" y="244290"/>
            <a:ext cx="963694" cy="391572"/>
            <a:chOff x="3276352" y="4585928"/>
            <a:chExt cx="963694" cy="391572"/>
          </a:xfrm>
        </p:grpSpPr>
        <p:sp>
          <p:nvSpPr>
            <p:cNvPr id="31" name="ZoneTexte 30"/>
            <p:cNvSpPr txBox="1"/>
            <p:nvPr/>
          </p:nvSpPr>
          <p:spPr>
            <a:xfrm>
              <a:off x="3307530" y="4585928"/>
              <a:ext cx="9325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>
                  <a:latin typeface="Helvetica"/>
                  <a:cs typeface="Helvetica"/>
                </a:rPr>
                <a:t>+/-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3276352" y="4817552"/>
              <a:ext cx="108000" cy="10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3276358" y="4657239"/>
              <a:ext cx="108000" cy="1000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318401" y="4746668"/>
              <a:ext cx="89534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1952266" y="1621406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406543" y="1666126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903027" y="1630338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66819" y="848052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1038184" y="1060634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523761" y="1107902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1" name="Grouper 40"/>
          <p:cNvGrpSpPr/>
          <p:nvPr/>
        </p:nvGrpSpPr>
        <p:grpSpPr>
          <a:xfrm>
            <a:off x="3808991" y="244290"/>
            <a:ext cx="1002488" cy="359822"/>
            <a:chOff x="3276352" y="4585928"/>
            <a:chExt cx="1002488" cy="359822"/>
          </a:xfrm>
        </p:grpSpPr>
        <p:sp>
          <p:nvSpPr>
            <p:cNvPr id="42" name="ZoneTexte 41"/>
            <p:cNvSpPr txBox="1"/>
            <p:nvPr/>
          </p:nvSpPr>
          <p:spPr>
            <a:xfrm>
              <a:off x="3344933" y="4585928"/>
              <a:ext cx="9339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+/-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3276352" y="4792152"/>
              <a:ext cx="108000" cy="10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3276358" y="4657239"/>
              <a:ext cx="108000" cy="1000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3355565" y="4714918"/>
              <a:ext cx="8972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4052960" y="935073"/>
            <a:ext cx="36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7" name="Grouper 46"/>
          <p:cNvGrpSpPr/>
          <p:nvPr/>
        </p:nvGrpSpPr>
        <p:grpSpPr>
          <a:xfrm>
            <a:off x="3952311" y="1130316"/>
            <a:ext cx="539998" cy="63500"/>
            <a:chOff x="2846700" y="396260"/>
            <a:chExt cx="183748" cy="63500"/>
          </a:xfrm>
        </p:grpSpPr>
        <p:cxnSp>
          <p:nvCxnSpPr>
            <p:cNvPr id="48" name="Connecteur droit 47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>
              <a:off x="3030448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ZoneTexte 50"/>
          <p:cNvSpPr txBox="1"/>
          <p:nvPr/>
        </p:nvSpPr>
        <p:spPr>
          <a:xfrm>
            <a:off x="4132997" y="760223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52" name="Grouper 51"/>
          <p:cNvGrpSpPr/>
          <p:nvPr/>
        </p:nvGrpSpPr>
        <p:grpSpPr>
          <a:xfrm>
            <a:off x="4109165" y="946166"/>
            <a:ext cx="395994" cy="63500"/>
            <a:chOff x="2846700" y="396260"/>
            <a:chExt cx="183748" cy="63500"/>
          </a:xfrm>
        </p:grpSpPr>
        <p:cxnSp>
          <p:nvCxnSpPr>
            <p:cNvPr id="53" name="Connecteur droit 52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>
              <a:off x="3030448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er 55"/>
          <p:cNvGrpSpPr/>
          <p:nvPr/>
        </p:nvGrpSpPr>
        <p:grpSpPr>
          <a:xfrm>
            <a:off x="2417513" y="2966475"/>
            <a:ext cx="2200402" cy="1761750"/>
            <a:chOff x="94960" y="2604225"/>
            <a:chExt cx="2200402" cy="1761750"/>
          </a:xfrm>
        </p:grpSpPr>
        <p:pic>
          <p:nvPicPr>
            <p:cNvPr id="57" name="Image 5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808" t="1608" b="60752"/>
            <a:stretch/>
          </p:blipFill>
          <p:spPr>
            <a:xfrm>
              <a:off x="268616" y="2658455"/>
              <a:ext cx="2026746" cy="1539224"/>
            </a:xfrm>
            <a:prstGeom prst="rect">
              <a:avLst/>
            </a:prstGeom>
          </p:spPr>
        </p:pic>
        <p:sp>
          <p:nvSpPr>
            <p:cNvPr id="58" name="ZoneTexte 57"/>
            <p:cNvSpPr txBox="1"/>
            <p:nvPr/>
          </p:nvSpPr>
          <p:spPr>
            <a:xfrm rot="16200000">
              <a:off x="-554068" y="3253253"/>
              <a:ext cx="15288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smtClean="0">
                  <a:latin typeface="Helvetica"/>
                  <a:cs typeface="Helvetica"/>
                </a:rPr>
                <a:t>Relative </a:t>
              </a:r>
              <a:r>
                <a:rPr lang="fr-FR" sz="900" i="1" dirty="0" err="1" smtClean="0">
                  <a:latin typeface="Helvetica"/>
                  <a:cs typeface="Helvetica"/>
                </a:rPr>
                <a:t>mRNA</a:t>
              </a:r>
              <a:r>
                <a:rPr lang="fr-FR" sz="900" i="1" dirty="0" smtClean="0">
                  <a:latin typeface="Helvetica"/>
                  <a:cs typeface="Helvetica"/>
                </a:rPr>
                <a:t> </a:t>
              </a:r>
              <a:r>
                <a:rPr lang="fr-FR" sz="900" dirty="0" smtClean="0">
                  <a:latin typeface="Helvetica"/>
                  <a:cs typeface="Helvetica"/>
                </a:rPr>
                <a:t>/ </a:t>
              </a:r>
              <a:r>
                <a:rPr lang="fr-FR" sz="900" i="1" dirty="0" err="1" smtClean="0">
                  <a:latin typeface="Helvetica"/>
                  <a:cs typeface="Helvetica"/>
                </a:rPr>
                <a:t>Hprt</a:t>
              </a:r>
              <a:r>
                <a:rPr lang="fr-FR" sz="900" dirty="0" smtClean="0">
                  <a:latin typeface="Helvetica"/>
                  <a:cs typeface="Helvetica"/>
                </a:rPr>
                <a:t> </a:t>
              </a:r>
              <a:r>
                <a:rPr lang="fr-FR" sz="900" dirty="0">
                  <a:latin typeface="Helvetica"/>
                  <a:cs typeface="Helvetica"/>
                </a:rPr>
                <a:t>D3</a:t>
              </a:r>
            </a:p>
          </p:txBody>
        </p:sp>
        <p:cxnSp>
          <p:nvCxnSpPr>
            <p:cNvPr id="59" name="Connecteur droit 58"/>
            <p:cNvCxnSpPr/>
            <p:nvPr/>
          </p:nvCxnSpPr>
          <p:spPr>
            <a:xfrm>
              <a:off x="1375506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>
              <a:off x="2221220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>
              <a:off x="1949298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1664447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1077238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>
              <a:off x="785238" y="4060298"/>
              <a:ext cx="0" cy="72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 rot="19320000">
              <a:off x="185355" y="4139958"/>
              <a:ext cx="619675" cy="22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IGFBP5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 rot="19320000">
              <a:off x="628874" y="4100457"/>
              <a:ext cx="491353" cy="22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Ifitm1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 rot="19320000">
              <a:off x="935606" y="4084670"/>
              <a:ext cx="440069" cy="22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Ccl2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 rot="19320000">
              <a:off x="1216454" y="4084670"/>
              <a:ext cx="440069" cy="22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Ccl5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 rot="19320000">
              <a:off x="1448617" y="4111327"/>
              <a:ext cx="5298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Mdm2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 rot="19320000">
              <a:off x="1702819" y="4135143"/>
              <a:ext cx="57487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i="1" dirty="0">
                  <a:latin typeface="Helvetica"/>
                  <a:cs typeface="Helvetica"/>
                </a:rPr>
                <a:t>LmnB1</a:t>
              </a: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23344" y="3214300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812130" y="2931414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1385936" y="2677505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1138825" y="3095243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1719839" y="3128724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2007308" y="3596012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</p:grpSp>
      <p:grpSp>
        <p:nvGrpSpPr>
          <p:cNvPr id="77" name="Grouper 76"/>
          <p:cNvGrpSpPr/>
          <p:nvPr/>
        </p:nvGrpSpPr>
        <p:grpSpPr>
          <a:xfrm>
            <a:off x="3209612" y="2650697"/>
            <a:ext cx="964388" cy="385222"/>
            <a:chOff x="3314452" y="4585928"/>
            <a:chExt cx="964388" cy="385222"/>
          </a:xfrm>
        </p:grpSpPr>
        <p:sp>
          <p:nvSpPr>
            <p:cNvPr id="78" name="ZoneTexte 77"/>
            <p:cNvSpPr txBox="1"/>
            <p:nvPr/>
          </p:nvSpPr>
          <p:spPr>
            <a:xfrm>
              <a:off x="3344933" y="4585928"/>
              <a:ext cx="9339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+/-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314452" y="4817552"/>
              <a:ext cx="108000" cy="10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3314458" y="4657239"/>
              <a:ext cx="108000" cy="1000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Col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900">
                <a:latin typeface="Helvetica"/>
                <a:cs typeface="Helvetica"/>
              </a:endParaRP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3343801" y="4740318"/>
              <a:ext cx="89534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82" name="ZoneTexte 81"/>
          <p:cNvSpPr txBox="1"/>
          <p:nvPr/>
        </p:nvSpPr>
        <p:spPr>
          <a:xfrm>
            <a:off x="-25947" y="2349327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D</a:t>
            </a:r>
            <a:endParaRPr lang="fr-FR" sz="1400" b="1" dirty="0">
              <a:latin typeface="Arial"/>
              <a:cs typeface="Arial"/>
            </a:endParaRPr>
          </a:p>
        </p:txBody>
      </p:sp>
      <p:grpSp>
        <p:nvGrpSpPr>
          <p:cNvPr id="83" name="Grouper 82"/>
          <p:cNvGrpSpPr/>
          <p:nvPr/>
        </p:nvGrpSpPr>
        <p:grpSpPr>
          <a:xfrm>
            <a:off x="159087" y="2625403"/>
            <a:ext cx="2367608" cy="2171282"/>
            <a:chOff x="5131989" y="1198711"/>
            <a:chExt cx="2367608" cy="2171282"/>
          </a:xfrm>
        </p:grpSpPr>
        <p:pic>
          <p:nvPicPr>
            <p:cNvPr id="84" name="Image 8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943177" y="1812622"/>
              <a:ext cx="669631" cy="13699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5" name="Image 8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264866" y="1812622"/>
              <a:ext cx="669631" cy="13699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86" name="ZoneTexte 16"/>
            <p:cNvSpPr txBox="1">
              <a:spLocks noChangeArrowheads="1"/>
            </p:cNvSpPr>
            <p:nvPr/>
          </p:nvSpPr>
          <p:spPr bwMode="auto">
            <a:xfrm rot="18960000">
              <a:off x="5131989" y="1311699"/>
              <a:ext cx="9339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+/-</a:t>
              </a:r>
              <a:r>
                <a:rPr lang="fr-CA" sz="900" i="1" dirty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>
                  <a:latin typeface="Helvetica"/>
                  <a:cs typeface="Helvetica"/>
                  <a:sym typeface="Symbol" charset="0"/>
                </a:rPr>
                <a:t>+/-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87" name="ZoneTexte 16"/>
            <p:cNvSpPr txBox="1">
              <a:spLocks noChangeArrowheads="1"/>
            </p:cNvSpPr>
            <p:nvPr/>
          </p:nvSpPr>
          <p:spPr bwMode="auto">
            <a:xfrm rot="18960000">
              <a:off x="5365767" y="1328358"/>
              <a:ext cx="89543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-/</a:t>
              </a:r>
              <a:r>
                <a:rPr lang="fr-CA" sz="900" i="1" baseline="30000" dirty="0">
                  <a:latin typeface="Helvetica"/>
                  <a:cs typeface="Helvetica"/>
                </a:rPr>
                <a:t>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88" name="ZoneTexte 16"/>
            <p:cNvSpPr txBox="1">
              <a:spLocks noChangeArrowheads="1"/>
            </p:cNvSpPr>
            <p:nvPr/>
          </p:nvSpPr>
          <p:spPr bwMode="auto">
            <a:xfrm rot="18960000">
              <a:off x="5563742" y="1198711"/>
              <a:ext cx="119484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FR" sz="900" i="1" dirty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-/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+NAC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89" name="ZoneTexte 16"/>
            <p:cNvSpPr txBox="1">
              <a:spLocks noChangeArrowheads="1"/>
            </p:cNvSpPr>
            <p:nvPr/>
          </p:nvSpPr>
          <p:spPr bwMode="auto">
            <a:xfrm rot="18960000">
              <a:off x="5847602" y="1318355"/>
              <a:ext cx="93390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+/-</a:t>
              </a:r>
              <a:r>
                <a:rPr lang="fr-CA" sz="900" i="1" dirty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>
                  <a:latin typeface="Helvetica"/>
                  <a:cs typeface="Helvetica"/>
                  <a:sym typeface="Symbol" charset="0"/>
                </a:rPr>
                <a:t>+/-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90" name="ZoneTexte 16"/>
            <p:cNvSpPr txBox="1">
              <a:spLocks noChangeArrowheads="1"/>
            </p:cNvSpPr>
            <p:nvPr/>
          </p:nvSpPr>
          <p:spPr bwMode="auto">
            <a:xfrm rot="18960000">
              <a:off x="6094080" y="1335014"/>
              <a:ext cx="89543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-/</a:t>
              </a:r>
              <a:r>
                <a:rPr lang="fr-CA" sz="900" i="1" baseline="30000" dirty="0">
                  <a:latin typeface="Helvetica"/>
                  <a:cs typeface="Helvetica"/>
                </a:rPr>
                <a:t>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FR" sz="900" i="1" dirty="0" smtClean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/-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91" name="ZoneTexte 16"/>
            <p:cNvSpPr txBox="1">
              <a:spLocks noChangeArrowheads="1"/>
            </p:cNvSpPr>
            <p:nvPr/>
          </p:nvSpPr>
          <p:spPr bwMode="auto">
            <a:xfrm rot="18960000">
              <a:off x="6304755" y="1205367"/>
              <a:ext cx="119484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CA" sz="900" i="1" dirty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FR" sz="900" i="1" dirty="0">
                  <a:latin typeface="Helvetica"/>
                  <a:ea typeface="Arial" pitchFamily="27" charset="0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ea typeface="Arial" pitchFamily="27" charset="0"/>
                  <a:cs typeface="Helvetica"/>
                </a:rPr>
                <a:t>-/</a:t>
              </a:r>
              <a:r>
                <a:rPr lang="fr-FR" sz="900" i="1" baseline="30000" dirty="0" smtClean="0">
                  <a:latin typeface="Helvetica"/>
                  <a:ea typeface="Arial" pitchFamily="27" charset="0"/>
                  <a:cs typeface="Helvetica"/>
                </a:rPr>
                <a:t>-</a:t>
              </a:r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+NAC</a:t>
              </a:r>
              <a:endParaRPr lang="fr-FR" sz="900" i="1" dirty="0">
                <a:latin typeface="Helvetica"/>
                <a:ea typeface="Arial" pitchFamily="27" charset="0"/>
                <a:cs typeface="Helvetica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5315091" y="3139161"/>
              <a:ext cx="5822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Helvetica"/>
                  <a:cs typeface="Helvetica"/>
                </a:rPr>
                <a:t>Oxyblot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5845564" y="3139161"/>
              <a:ext cx="8840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Helvetica"/>
                  <a:cs typeface="Helvetica"/>
                </a:rPr>
                <a:t>Red</a:t>
              </a:r>
              <a:r>
                <a:rPr lang="fr-FR" sz="900" dirty="0" smtClean="0">
                  <a:latin typeface="Helvetica"/>
                  <a:cs typeface="Helvetica"/>
                </a:rPr>
                <a:t> Ponceau</a:t>
              </a:r>
              <a:endParaRPr lang="fr-FR" sz="900" dirty="0">
                <a:latin typeface="Helvetica"/>
                <a:cs typeface="Helvetica"/>
              </a:endParaRPr>
            </a:p>
          </p:txBody>
        </p:sp>
      </p:grpSp>
      <p:pic>
        <p:nvPicPr>
          <p:cNvPr id="94" name="Image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8390" y="837272"/>
            <a:ext cx="1003300" cy="1511300"/>
          </a:xfrm>
          <a:prstGeom prst="rect">
            <a:avLst/>
          </a:prstGeom>
        </p:spPr>
      </p:pic>
      <p:grpSp>
        <p:nvGrpSpPr>
          <p:cNvPr id="95" name="Grouper 94"/>
          <p:cNvGrpSpPr/>
          <p:nvPr/>
        </p:nvGrpSpPr>
        <p:grpSpPr>
          <a:xfrm>
            <a:off x="5229323" y="244290"/>
            <a:ext cx="1581141" cy="513240"/>
            <a:chOff x="4393468" y="2924665"/>
            <a:chExt cx="1581141" cy="513240"/>
          </a:xfrm>
        </p:grpSpPr>
        <p:sp>
          <p:nvSpPr>
            <p:cNvPr id="96" name="Rectangle 95"/>
            <p:cNvSpPr>
              <a:spLocks noChangeAspect="1"/>
            </p:cNvSpPr>
            <p:nvPr/>
          </p:nvSpPr>
          <p:spPr bwMode="auto">
            <a:xfrm>
              <a:off x="4534078" y="3005988"/>
              <a:ext cx="86628" cy="777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97" name="ZoneTexte 133"/>
            <p:cNvSpPr txBox="1">
              <a:spLocks noChangeArrowheads="1"/>
            </p:cNvSpPr>
            <p:nvPr/>
          </p:nvSpPr>
          <p:spPr bwMode="auto">
            <a:xfrm>
              <a:off x="4586826" y="2924665"/>
              <a:ext cx="93390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+/-</a:t>
              </a:r>
              <a:r>
                <a:rPr lang="fr-CA" sz="900" i="1" dirty="0" smtClean="0">
                  <a:latin typeface="Helvetica"/>
                  <a:cs typeface="Helvetica"/>
                </a:rPr>
                <a:t>:Pitx3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+/-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98" name="Rectangle 97"/>
            <p:cNvSpPr>
              <a:spLocks noChangeAspect="1"/>
            </p:cNvSpPr>
            <p:nvPr/>
          </p:nvSpPr>
          <p:spPr bwMode="auto">
            <a:xfrm>
              <a:off x="4534078" y="3145605"/>
              <a:ext cx="86628" cy="76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99" name="ZoneTexte 134"/>
            <p:cNvSpPr txBox="1">
              <a:spLocks noChangeArrowheads="1"/>
            </p:cNvSpPr>
            <p:nvPr/>
          </p:nvSpPr>
          <p:spPr bwMode="auto">
            <a:xfrm>
              <a:off x="4584107" y="3056790"/>
              <a:ext cx="89543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>
                  <a:latin typeface="Helvetica"/>
                  <a:cs typeface="Helvetica"/>
                </a:rPr>
                <a:t>-/-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  <p:sp>
          <p:nvSpPr>
            <p:cNvPr id="100" name="Rectangle 99"/>
            <p:cNvSpPr>
              <a:spLocks noChangeAspect="1"/>
            </p:cNvSpPr>
            <p:nvPr/>
          </p:nvSpPr>
          <p:spPr bwMode="auto">
            <a:xfrm>
              <a:off x="4534078" y="3283634"/>
              <a:ext cx="86628" cy="762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101" name="ZoneTexte 134"/>
            <p:cNvSpPr txBox="1">
              <a:spLocks noChangeArrowheads="1"/>
            </p:cNvSpPr>
            <p:nvPr/>
          </p:nvSpPr>
          <p:spPr bwMode="auto">
            <a:xfrm>
              <a:off x="4393468" y="3207073"/>
              <a:ext cx="158114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900" i="1" dirty="0" smtClean="0">
                  <a:latin typeface="Helvetica"/>
                  <a:cs typeface="Helvetica"/>
                </a:rPr>
                <a:t>Pitx2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/-</a:t>
              </a:r>
              <a:r>
                <a:rPr lang="fr-CA" sz="900" i="1" dirty="0">
                  <a:latin typeface="Helvetica"/>
                  <a:cs typeface="Helvetica"/>
                </a:rPr>
                <a:t>:</a:t>
              </a:r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900" i="1" baseline="30000" dirty="0">
                  <a:latin typeface="Helvetica"/>
                  <a:cs typeface="Helvetica"/>
                </a:rPr>
                <a:t>/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 </a:t>
              </a:r>
              <a:r>
                <a:rPr lang="fr-CA" sz="900" dirty="0" smtClean="0">
                  <a:latin typeface="Helvetica"/>
                  <a:cs typeface="Helvetica"/>
                </a:rPr>
                <a:t>+ NAC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102" name="ZoneTexte 101"/>
          <p:cNvSpPr txBox="1"/>
          <p:nvPr/>
        </p:nvSpPr>
        <p:spPr>
          <a:xfrm>
            <a:off x="5783679" y="2104229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D5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103" name="ZoneTexte 102"/>
          <p:cNvSpPr txBox="1"/>
          <p:nvPr/>
        </p:nvSpPr>
        <p:spPr>
          <a:xfrm rot="16200000">
            <a:off x="4448433" y="1393178"/>
            <a:ext cx="1528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/>
                <a:cs typeface="Helvetica"/>
              </a:rPr>
              <a:t>Carbonylated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 err="1" smtClean="0">
                <a:latin typeface="Helvetica"/>
                <a:cs typeface="Helvetica"/>
              </a:rPr>
              <a:t>proteins</a:t>
            </a:r>
            <a:r>
              <a:rPr lang="fr-FR" sz="900" dirty="0" smtClean="0">
                <a:latin typeface="Helvetica"/>
                <a:cs typeface="Helvetica"/>
              </a:rPr>
              <a:t>/ Total </a:t>
            </a:r>
            <a:r>
              <a:rPr lang="fr-FR" sz="900" dirty="0" err="1" smtClean="0">
                <a:latin typeface="Helvetica"/>
                <a:cs typeface="Helvetica"/>
              </a:rPr>
              <a:t>proteins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104" name="Grouper 103"/>
          <p:cNvGrpSpPr/>
          <p:nvPr/>
        </p:nvGrpSpPr>
        <p:grpSpPr>
          <a:xfrm>
            <a:off x="5656567" y="625603"/>
            <a:ext cx="583460" cy="499421"/>
            <a:chOff x="2645243" y="5270329"/>
            <a:chExt cx="583460" cy="499421"/>
          </a:xfrm>
        </p:grpSpPr>
        <p:grpSp>
          <p:nvGrpSpPr>
            <p:cNvPr id="105" name="Grouper 104"/>
            <p:cNvGrpSpPr/>
            <p:nvPr/>
          </p:nvGrpSpPr>
          <p:grpSpPr>
            <a:xfrm>
              <a:off x="2682909" y="5619569"/>
              <a:ext cx="254252" cy="63500"/>
              <a:chOff x="2846700" y="396260"/>
              <a:chExt cx="185925" cy="63500"/>
            </a:xfrm>
          </p:grpSpPr>
          <p:cxnSp>
            <p:nvCxnSpPr>
              <p:cNvPr id="117" name="Connecteur droit 116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er 105"/>
            <p:cNvGrpSpPr/>
            <p:nvPr/>
          </p:nvGrpSpPr>
          <p:grpSpPr>
            <a:xfrm>
              <a:off x="2962314" y="5619563"/>
              <a:ext cx="254252" cy="63500"/>
              <a:chOff x="2846700" y="396260"/>
              <a:chExt cx="185925" cy="63500"/>
            </a:xfrm>
          </p:grpSpPr>
          <p:cxnSp>
            <p:nvCxnSpPr>
              <p:cNvPr id="114" name="Connecteur droit 113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/>
              <p:cNvCxnSpPr/>
              <p:nvPr/>
            </p:nvCxnSpPr>
            <p:spPr>
              <a:xfrm>
                <a:off x="3032625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ZoneTexte 106"/>
            <p:cNvSpPr txBox="1"/>
            <p:nvPr/>
          </p:nvSpPr>
          <p:spPr>
            <a:xfrm>
              <a:off x="2814540" y="5270329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grpSp>
          <p:nvGrpSpPr>
            <p:cNvPr id="108" name="Grouper 107"/>
            <p:cNvGrpSpPr/>
            <p:nvPr/>
          </p:nvGrpSpPr>
          <p:grpSpPr>
            <a:xfrm>
              <a:off x="2675968" y="5458427"/>
              <a:ext cx="539999" cy="63500"/>
              <a:chOff x="2846700" y="396260"/>
              <a:chExt cx="184108" cy="63500"/>
            </a:xfrm>
          </p:grpSpPr>
          <p:cxnSp>
            <p:nvCxnSpPr>
              <p:cNvPr id="111" name="Connecteur droit 110"/>
              <p:cNvCxnSpPr/>
              <p:nvPr/>
            </p:nvCxnSpPr>
            <p:spPr>
              <a:xfrm>
                <a:off x="2846700" y="397455"/>
                <a:ext cx="18363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/>
              <p:cNvCxnSpPr/>
              <p:nvPr/>
            </p:nvCxnSpPr>
            <p:spPr>
              <a:xfrm>
                <a:off x="2847099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/>
              <p:cNvCxnSpPr/>
              <p:nvPr/>
            </p:nvCxnSpPr>
            <p:spPr>
              <a:xfrm>
                <a:off x="3030808" y="396260"/>
                <a:ext cx="0" cy="6350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ZoneTexte 108"/>
            <p:cNvSpPr txBox="1"/>
            <p:nvPr/>
          </p:nvSpPr>
          <p:spPr>
            <a:xfrm>
              <a:off x="2645243" y="5431196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2964187" y="5431196"/>
              <a:ext cx="264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</a:t>
              </a:r>
              <a:endParaRPr lang="fr-FR" sz="1600" dirty="0">
                <a:latin typeface="Helvetica"/>
                <a:cs typeface="Helvetica"/>
              </a:endParaRPr>
            </a:p>
          </p:txBody>
        </p:sp>
      </p:grpSp>
      <p:sp>
        <p:nvSpPr>
          <p:cNvPr id="120" name="ZoneTexte 119"/>
          <p:cNvSpPr txBox="1"/>
          <p:nvPr/>
        </p:nvSpPr>
        <p:spPr>
          <a:xfrm>
            <a:off x="2370188" y="2476327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E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21" name="TextBox 35"/>
          <p:cNvSpPr txBox="1">
            <a:spLocks noChangeArrowheads="1"/>
          </p:cNvSpPr>
          <p:nvPr/>
        </p:nvSpPr>
        <p:spPr bwMode="auto">
          <a:xfrm rot="16200000">
            <a:off x="4140027" y="3716812"/>
            <a:ext cx="189329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Helvetica"/>
                <a:cs typeface="Helvetica"/>
              </a:rPr>
              <a:t>Positive cells/total (%)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5519327" y="4428540"/>
            <a:ext cx="5952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rial"/>
                <a:cs typeface="Arial"/>
              </a:rPr>
              <a:t>SA-</a:t>
            </a:r>
            <a:r>
              <a:rPr lang="fr-FR" sz="900" dirty="0">
                <a:latin typeface="Symbol" charset="2"/>
                <a:cs typeface="Symbol" charset="2"/>
              </a:rPr>
              <a:t>b</a:t>
            </a:r>
            <a:r>
              <a:rPr lang="fr-FR" sz="900" dirty="0">
                <a:latin typeface="Arial"/>
                <a:cs typeface="Arial"/>
              </a:rPr>
              <a:t>gal</a:t>
            </a:r>
          </a:p>
        </p:txBody>
      </p:sp>
      <p:grpSp>
        <p:nvGrpSpPr>
          <p:cNvPr id="123" name="Grouper 122"/>
          <p:cNvGrpSpPr/>
          <p:nvPr/>
        </p:nvGrpSpPr>
        <p:grpSpPr>
          <a:xfrm>
            <a:off x="5535827" y="3493744"/>
            <a:ext cx="182251" cy="63500"/>
            <a:chOff x="2846700" y="396260"/>
            <a:chExt cx="185925" cy="63500"/>
          </a:xfrm>
        </p:grpSpPr>
        <p:cxnSp>
          <p:nvCxnSpPr>
            <p:cNvPr id="124" name="Connecteur droit 123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>
              <a:off x="3032625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er 126"/>
          <p:cNvGrpSpPr/>
          <p:nvPr/>
        </p:nvGrpSpPr>
        <p:grpSpPr>
          <a:xfrm>
            <a:off x="5745382" y="3493738"/>
            <a:ext cx="182251" cy="63500"/>
            <a:chOff x="2846700" y="396260"/>
            <a:chExt cx="185925" cy="63500"/>
          </a:xfrm>
        </p:grpSpPr>
        <p:cxnSp>
          <p:nvCxnSpPr>
            <p:cNvPr id="128" name="Connecteur droit 127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128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>
              <a:off x="3032625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ZoneTexte 130"/>
          <p:cNvSpPr txBox="1"/>
          <p:nvPr/>
        </p:nvSpPr>
        <p:spPr>
          <a:xfrm>
            <a:off x="5750007" y="3112754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132" name="Grouper 131"/>
          <p:cNvGrpSpPr/>
          <p:nvPr/>
        </p:nvGrpSpPr>
        <p:grpSpPr>
          <a:xfrm>
            <a:off x="5734994" y="3294566"/>
            <a:ext cx="287996" cy="63500"/>
            <a:chOff x="2846700" y="396260"/>
            <a:chExt cx="184108" cy="63500"/>
          </a:xfrm>
        </p:grpSpPr>
        <p:cxnSp>
          <p:nvCxnSpPr>
            <p:cNvPr id="133" name="Connecteur droit 132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3030808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ZoneTexte 135"/>
          <p:cNvSpPr txBox="1"/>
          <p:nvPr/>
        </p:nvSpPr>
        <p:spPr>
          <a:xfrm>
            <a:off x="5458573" y="3305654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37" name="ZoneTexte 136"/>
          <p:cNvSpPr txBox="1"/>
          <p:nvPr/>
        </p:nvSpPr>
        <p:spPr>
          <a:xfrm>
            <a:off x="5661892" y="3307266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38" name="Rectangle 137"/>
          <p:cNvSpPr>
            <a:spLocks noChangeAspect="1"/>
          </p:cNvSpPr>
          <p:nvPr/>
        </p:nvSpPr>
        <p:spPr bwMode="auto">
          <a:xfrm>
            <a:off x="5408870" y="2604002"/>
            <a:ext cx="86628" cy="7778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fr-FR" sz="900">
              <a:latin typeface="Helvetica"/>
              <a:ea typeface="ＭＳ Ｐゴシック" pitchFamily="-110" charset="-128"/>
              <a:cs typeface="Helvetica"/>
            </a:endParaRPr>
          </a:p>
        </p:txBody>
      </p:sp>
      <p:sp>
        <p:nvSpPr>
          <p:cNvPr id="139" name="ZoneTexte 133"/>
          <p:cNvSpPr txBox="1">
            <a:spLocks noChangeArrowheads="1"/>
          </p:cNvSpPr>
          <p:nvPr/>
        </p:nvSpPr>
        <p:spPr bwMode="auto">
          <a:xfrm>
            <a:off x="5467968" y="2522679"/>
            <a:ext cx="9339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900" i="1" dirty="0" smtClean="0">
                <a:latin typeface="Helvetica"/>
                <a:cs typeface="Helvetica"/>
              </a:rPr>
              <a:t>Pitx2</a:t>
            </a:r>
            <a:r>
              <a:rPr lang="fr-CA" sz="900" i="1" baseline="30000" dirty="0" smtClean="0">
                <a:latin typeface="Helvetica"/>
                <a:cs typeface="Helvetica"/>
              </a:rPr>
              <a:t>+/-</a:t>
            </a:r>
            <a:r>
              <a:rPr lang="fr-CA" sz="900" i="1" dirty="0" smtClean="0">
                <a:latin typeface="Helvetica"/>
                <a:cs typeface="Helvetica"/>
              </a:rPr>
              <a:t>:Pitx3</a:t>
            </a:r>
            <a:r>
              <a:rPr lang="fr-CA" sz="900" i="1" baseline="30000" dirty="0" smtClean="0">
                <a:latin typeface="Helvetica"/>
                <a:cs typeface="Helvetica"/>
                <a:sym typeface="Symbol" charset="0"/>
              </a:rPr>
              <a:t>+/-</a:t>
            </a:r>
            <a:endParaRPr lang="fr-CA" sz="900" i="1" dirty="0">
              <a:latin typeface="Helvetica"/>
              <a:cs typeface="Helvetica"/>
            </a:endParaRPr>
          </a:p>
        </p:txBody>
      </p:sp>
      <p:sp>
        <p:nvSpPr>
          <p:cNvPr id="140" name="Rectangle 139"/>
          <p:cNvSpPr>
            <a:spLocks noChangeAspect="1"/>
          </p:cNvSpPr>
          <p:nvPr/>
        </p:nvSpPr>
        <p:spPr bwMode="auto">
          <a:xfrm>
            <a:off x="5415220" y="2743619"/>
            <a:ext cx="86628" cy="76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fr-FR" sz="900">
              <a:latin typeface="Helvetica"/>
              <a:ea typeface="ＭＳ Ｐゴシック" pitchFamily="-110" charset="-128"/>
              <a:cs typeface="Helvetica"/>
            </a:endParaRPr>
          </a:p>
        </p:txBody>
      </p:sp>
      <p:sp>
        <p:nvSpPr>
          <p:cNvPr id="141" name="ZoneTexte 134"/>
          <p:cNvSpPr txBox="1">
            <a:spLocks noChangeArrowheads="1"/>
          </p:cNvSpPr>
          <p:nvPr/>
        </p:nvSpPr>
        <p:spPr bwMode="auto">
          <a:xfrm>
            <a:off x="5458899" y="2654804"/>
            <a:ext cx="89543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900" i="1" dirty="0" smtClean="0">
                <a:latin typeface="Helvetica"/>
                <a:cs typeface="Helvetica"/>
              </a:rPr>
              <a:t>Pitx2</a:t>
            </a:r>
            <a:r>
              <a:rPr lang="fr-CA" sz="900" i="1" baseline="30000" dirty="0">
                <a:latin typeface="Helvetica"/>
                <a:cs typeface="Helvetica"/>
              </a:rPr>
              <a:t>-/-</a:t>
            </a:r>
            <a:r>
              <a:rPr lang="fr-CA" sz="900" i="1" dirty="0">
                <a:latin typeface="Helvetica"/>
                <a:cs typeface="Helvetica"/>
              </a:rPr>
              <a:t>:</a:t>
            </a:r>
            <a:r>
              <a:rPr lang="fr-CA" sz="900" i="1" dirty="0" smtClean="0">
                <a:latin typeface="Helvetica"/>
                <a:cs typeface="Helvetica"/>
              </a:rPr>
              <a:t>Pitx3</a:t>
            </a:r>
            <a:r>
              <a:rPr lang="fr-CA" sz="900" i="1" baseline="30000" dirty="0" smtClean="0">
                <a:latin typeface="Helvetica"/>
                <a:cs typeface="Helvetica"/>
                <a:sym typeface="Symbol" charset="0"/>
              </a:rPr>
              <a:t>-</a:t>
            </a:r>
            <a:r>
              <a:rPr lang="fr-CA" sz="900" i="1" baseline="30000" dirty="0">
                <a:latin typeface="Helvetica"/>
                <a:cs typeface="Helvetica"/>
              </a:rPr>
              <a:t>/</a:t>
            </a:r>
            <a:r>
              <a:rPr lang="fr-CA" sz="900" i="1" baseline="30000" dirty="0" smtClean="0">
                <a:latin typeface="Helvetica"/>
                <a:cs typeface="Helvetica"/>
              </a:rPr>
              <a:t>-</a:t>
            </a:r>
            <a:endParaRPr lang="fr-CA" sz="900" i="1" dirty="0">
              <a:latin typeface="Helvetica"/>
              <a:cs typeface="Helvetica"/>
            </a:endParaRPr>
          </a:p>
        </p:txBody>
      </p:sp>
      <p:sp>
        <p:nvSpPr>
          <p:cNvPr id="142" name="Rectangle 141"/>
          <p:cNvSpPr>
            <a:spLocks noChangeAspect="1"/>
          </p:cNvSpPr>
          <p:nvPr/>
        </p:nvSpPr>
        <p:spPr bwMode="auto">
          <a:xfrm>
            <a:off x="5415220" y="2881648"/>
            <a:ext cx="86628" cy="762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fr-FR" sz="900">
              <a:latin typeface="Helvetica"/>
              <a:ea typeface="ＭＳ Ｐゴシック" pitchFamily="-110" charset="-128"/>
              <a:cs typeface="Helvetica"/>
            </a:endParaRPr>
          </a:p>
        </p:txBody>
      </p:sp>
      <p:sp>
        <p:nvSpPr>
          <p:cNvPr id="143" name="ZoneTexte 134"/>
          <p:cNvSpPr txBox="1">
            <a:spLocks noChangeArrowheads="1"/>
          </p:cNvSpPr>
          <p:nvPr/>
        </p:nvSpPr>
        <p:spPr bwMode="auto">
          <a:xfrm>
            <a:off x="5293660" y="2798737"/>
            <a:ext cx="158114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900" i="1" dirty="0" smtClean="0">
                <a:latin typeface="Helvetica"/>
                <a:cs typeface="Helvetica"/>
              </a:rPr>
              <a:t>Pitx2</a:t>
            </a:r>
            <a:r>
              <a:rPr lang="fr-CA" sz="900" i="1" baseline="30000" dirty="0" smtClean="0">
                <a:latin typeface="Helvetica"/>
                <a:cs typeface="Helvetica"/>
              </a:rPr>
              <a:t>-</a:t>
            </a:r>
            <a:r>
              <a:rPr lang="fr-CA" sz="900" i="1" baseline="30000" dirty="0">
                <a:latin typeface="Helvetica"/>
                <a:cs typeface="Helvetica"/>
              </a:rPr>
              <a:t>/-</a:t>
            </a:r>
            <a:r>
              <a:rPr lang="fr-CA" sz="900" i="1" dirty="0">
                <a:latin typeface="Helvetica"/>
                <a:cs typeface="Helvetica"/>
              </a:rPr>
              <a:t>:</a:t>
            </a:r>
            <a:r>
              <a:rPr lang="fr-CA" sz="900" i="1" dirty="0" smtClean="0">
                <a:latin typeface="Helvetica"/>
                <a:cs typeface="Helvetica"/>
              </a:rPr>
              <a:t>Pitx3</a:t>
            </a:r>
            <a:r>
              <a:rPr lang="fr-CA" sz="900" i="1" baseline="30000" dirty="0" smtClean="0">
                <a:latin typeface="Helvetica"/>
                <a:cs typeface="Helvetica"/>
                <a:sym typeface="Symbol" charset="0"/>
              </a:rPr>
              <a:t>-</a:t>
            </a:r>
            <a:r>
              <a:rPr lang="fr-CA" sz="900" i="1" baseline="30000" dirty="0">
                <a:latin typeface="Helvetica"/>
                <a:cs typeface="Helvetica"/>
              </a:rPr>
              <a:t>/</a:t>
            </a:r>
            <a:r>
              <a:rPr lang="fr-CA" sz="900" i="1" baseline="30000" dirty="0" smtClean="0">
                <a:latin typeface="Helvetica"/>
                <a:cs typeface="Helvetica"/>
              </a:rPr>
              <a:t>- </a:t>
            </a:r>
            <a:r>
              <a:rPr lang="fr-CA" sz="900" dirty="0" smtClean="0">
                <a:latin typeface="Helvetica"/>
                <a:cs typeface="Helvetica"/>
              </a:rPr>
              <a:t>+ NAC</a:t>
            </a:r>
            <a:endParaRPr lang="fr-CA" sz="900" i="1" dirty="0">
              <a:latin typeface="Helvetica"/>
              <a:cs typeface="Helvetica"/>
            </a:endParaRPr>
          </a:p>
        </p:txBody>
      </p:sp>
      <p:sp>
        <p:nvSpPr>
          <p:cNvPr id="144" name="ZoneTexte 143"/>
          <p:cNvSpPr txBox="1"/>
          <p:nvPr/>
        </p:nvSpPr>
        <p:spPr>
          <a:xfrm>
            <a:off x="4691175" y="2476327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F</a:t>
            </a:r>
            <a:endParaRPr lang="fr-FR" sz="1400" b="1" dirty="0">
              <a:latin typeface="Arial"/>
              <a:cs typeface="Arial"/>
            </a:endParaRPr>
          </a:p>
        </p:txBody>
      </p:sp>
      <p:pic>
        <p:nvPicPr>
          <p:cNvPr id="145" name="Image 1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2884" y="5199314"/>
            <a:ext cx="1028700" cy="1676400"/>
          </a:xfrm>
          <a:prstGeom prst="rect">
            <a:avLst/>
          </a:prstGeom>
        </p:spPr>
      </p:pic>
      <p:grpSp>
        <p:nvGrpSpPr>
          <p:cNvPr id="146" name="Grouper 145"/>
          <p:cNvGrpSpPr/>
          <p:nvPr/>
        </p:nvGrpSpPr>
        <p:grpSpPr>
          <a:xfrm>
            <a:off x="6054368" y="4882927"/>
            <a:ext cx="509582" cy="374764"/>
            <a:chOff x="2774130" y="4000924"/>
            <a:chExt cx="509582" cy="374764"/>
          </a:xfrm>
        </p:grpSpPr>
        <p:grpSp>
          <p:nvGrpSpPr>
            <p:cNvPr id="147" name="Grouper 146"/>
            <p:cNvGrpSpPr/>
            <p:nvPr/>
          </p:nvGrpSpPr>
          <p:grpSpPr>
            <a:xfrm>
              <a:off x="2774130" y="4000924"/>
              <a:ext cx="509582" cy="318392"/>
              <a:chOff x="4503285" y="2490286"/>
              <a:chExt cx="509582" cy="318392"/>
            </a:xfrm>
          </p:grpSpPr>
          <p:sp>
            <p:nvSpPr>
              <p:cNvPr id="149" name="Rectangle 148"/>
              <p:cNvSpPr/>
              <p:nvPr/>
            </p:nvSpPr>
            <p:spPr bwMode="auto">
              <a:xfrm>
                <a:off x="4503285" y="2707078"/>
                <a:ext cx="90412" cy="101600"/>
              </a:xfrm>
              <a:prstGeom prst="rect">
                <a:avLst/>
              </a:prstGeom>
              <a:pattFill prst="lgCheck">
                <a:fgClr>
                  <a:schemeClr val="bg1"/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 bwMode="auto">
              <a:xfrm>
                <a:off x="4503285" y="2568603"/>
                <a:ext cx="90412" cy="1000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151" name="ZoneTexte 16"/>
              <p:cNvSpPr txBox="1">
                <a:spLocks noChangeArrowheads="1"/>
              </p:cNvSpPr>
              <p:nvPr/>
            </p:nvSpPr>
            <p:spPr bwMode="auto">
              <a:xfrm>
                <a:off x="4546029" y="2490286"/>
                <a:ext cx="466838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err="1" smtClean="0">
                    <a:latin typeface="Helvetica"/>
                    <a:ea typeface="Arial" pitchFamily="27" charset="0"/>
                    <a:cs typeface="Helvetica"/>
                  </a:rPr>
                  <a:t>EtOH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sp>
          <p:nvSpPr>
            <p:cNvPr id="148" name="ZoneTexte 16"/>
            <p:cNvSpPr txBox="1">
              <a:spLocks noChangeArrowheads="1"/>
            </p:cNvSpPr>
            <p:nvPr/>
          </p:nvSpPr>
          <p:spPr bwMode="auto">
            <a:xfrm>
              <a:off x="2819234" y="4144856"/>
              <a:ext cx="4284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BSO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152" name="ZoneTexte 151"/>
          <p:cNvSpPr txBox="1"/>
          <p:nvPr/>
        </p:nvSpPr>
        <p:spPr>
          <a:xfrm>
            <a:off x="6042221" y="6625222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Helvetica"/>
                <a:cs typeface="Helvetica"/>
              </a:rPr>
              <a:t>D</a:t>
            </a:r>
            <a:r>
              <a:rPr lang="fr-FR" sz="1000" dirty="0" smtClean="0">
                <a:latin typeface="Helvetica"/>
                <a:cs typeface="Helvetica"/>
              </a:rPr>
              <a:t>3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153" name="ZoneTexte 152"/>
          <p:cNvSpPr txBox="1"/>
          <p:nvPr/>
        </p:nvSpPr>
        <p:spPr>
          <a:xfrm rot="16200000">
            <a:off x="5051407" y="5790649"/>
            <a:ext cx="960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>
                <a:latin typeface="Helvetica"/>
                <a:cs typeface="Helvetica"/>
              </a:rPr>
              <a:t>Cell</a:t>
            </a:r>
            <a:r>
              <a:rPr lang="fr-FR" sz="1100" dirty="0">
                <a:latin typeface="Helvetica"/>
                <a:cs typeface="Helvetica"/>
              </a:rPr>
              <a:t> </a:t>
            </a:r>
            <a:r>
              <a:rPr lang="fr-FR" sz="1100" dirty="0" err="1">
                <a:latin typeface="Helvetica"/>
                <a:cs typeface="Helvetica"/>
              </a:rPr>
              <a:t>Rox</a:t>
            </a:r>
            <a:r>
              <a:rPr lang="fr-FR" sz="1100" dirty="0">
                <a:latin typeface="Helvetica"/>
                <a:cs typeface="Helvetica"/>
              </a:rPr>
              <a:t> (</a:t>
            </a:r>
            <a:r>
              <a:rPr lang="fr-FR" sz="1100" dirty="0" err="1">
                <a:latin typeface="Helvetica"/>
                <a:cs typeface="Helvetica"/>
              </a:rPr>
              <a:t>f.l</a:t>
            </a:r>
            <a:r>
              <a:rPr lang="fr-FR" sz="1100" dirty="0">
                <a:latin typeface="Helvetica"/>
                <a:cs typeface="Helvetica"/>
              </a:rPr>
              <a:t>)</a:t>
            </a:r>
          </a:p>
        </p:txBody>
      </p:sp>
      <p:pic>
        <p:nvPicPr>
          <p:cNvPr id="154" name="Image 1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9374" y="7341061"/>
            <a:ext cx="1016000" cy="1663700"/>
          </a:xfrm>
          <a:prstGeom prst="rect">
            <a:avLst/>
          </a:prstGeom>
        </p:spPr>
      </p:pic>
      <p:grpSp>
        <p:nvGrpSpPr>
          <p:cNvPr id="155" name="Grouper 154"/>
          <p:cNvGrpSpPr/>
          <p:nvPr/>
        </p:nvGrpSpPr>
        <p:grpSpPr>
          <a:xfrm>
            <a:off x="6068861" y="7008280"/>
            <a:ext cx="509582" cy="374764"/>
            <a:chOff x="2774130" y="4000924"/>
            <a:chExt cx="509582" cy="374764"/>
          </a:xfrm>
        </p:grpSpPr>
        <p:grpSp>
          <p:nvGrpSpPr>
            <p:cNvPr id="156" name="Grouper 155"/>
            <p:cNvGrpSpPr/>
            <p:nvPr/>
          </p:nvGrpSpPr>
          <p:grpSpPr>
            <a:xfrm>
              <a:off x="2774130" y="4000924"/>
              <a:ext cx="509582" cy="318392"/>
              <a:chOff x="4503285" y="2490286"/>
              <a:chExt cx="509582" cy="318392"/>
            </a:xfrm>
          </p:grpSpPr>
          <p:sp>
            <p:nvSpPr>
              <p:cNvPr id="158" name="Rectangle 157"/>
              <p:cNvSpPr/>
              <p:nvPr/>
            </p:nvSpPr>
            <p:spPr bwMode="auto">
              <a:xfrm>
                <a:off x="4503285" y="2707078"/>
                <a:ext cx="90412" cy="101600"/>
              </a:xfrm>
              <a:prstGeom prst="rect">
                <a:avLst/>
              </a:prstGeom>
              <a:pattFill prst="lgCheck">
                <a:fgClr>
                  <a:schemeClr val="bg1"/>
                </a:fgClr>
                <a:bgClr>
                  <a:schemeClr val="tx1"/>
                </a:bgClr>
              </a:patt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auto">
              <a:xfrm>
                <a:off x="4503285" y="2568603"/>
                <a:ext cx="90412" cy="1000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spcCol="1080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>
                  <a:latin typeface="Helvetica"/>
                  <a:cs typeface="Helvetica"/>
                </a:endParaRPr>
              </a:p>
            </p:txBody>
          </p:sp>
          <p:sp>
            <p:nvSpPr>
              <p:cNvPr id="160" name="ZoneTexte 16"/>
              <p:cNvSpPr txBox="1">
                <a:spLocks noChangeArrowheads="1"/>
              </p:cNvSpPr>
              <p:nvPr/>
            </p:nvSpPr>
            <p:spPr bwMode="auto">
              <a:xfrm>
                <a:off x="4546029" y="2490286"/>
                <a:ext cx="466838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900" dirty="0" err="1" smtClean="0">
                    <a:latin typeface="Helvetica"/>
                    <a:ea typeface="Arial" pitchFamily="27" charset="0"/>
                    <a:cs typeface="Helvetica"/>
                  </a:rPr>
                  <a:t>EtOH</a:t>
                </a:r>
                <a:endParaRPr lang="fr-FR" sz="900" dirty="0">
                  <a:latin typeface="Helvetica"/>
                  <a:ea typeface="Arial" pitchFamily="27" charset="0"/>
                  <a:cs typeface="Helvetica"/>
                </a:endParaRPr>
              </a:p>
            </p:txBody>
          </p:sp>
        </p:grpSp>
        <p:sp>
          <p:nvSpPr>
            <p:cNvPr id="157" name="ZoneTexte 16"/>
            <p:cNvSpPr txBox="1">
              <a:spLocks noChangeArrowheads="1"/>
            </p:cNvSpPr>
            <p:nvPr/>
          </p:nvSpPr>
          <p:spPr bwMode="auto">
            <a:xfrm>
              <a:off x="2819234" y="4144856"/>
              <a:ext cx="4284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900" dirty="0" smtClean="0">
                  <a:latin typeface="Helvetica"/>
                  <a:ea typeface="Arial" pitchFamily="27" charset="0"/>
                  <a:cs typeface="Helvetica"/>
                </a:rPr>
                <a:t>BSO</a:t>
              </a:r>
              <a:endParaRPr lang="fr-FR" sz="900" dirty="0">
                <a:latin typeface="Helvetica"/>
                <a:ea typeface="Arial" pitchFamily="27" charset="0"/>
                <a:cs typeface="Helvetica"/>
              </a:endParaRPr>
            </a:p>
          </p:txBody>
        </p:sp>
      </p:grpSp>
      <p:sp>
        <p:nvSpPr>
          <p:cNvPr id="161" name="TextBox 35"/>
          <p:cNvSpPr txBox="1">
            <a:spLocks noChangeArrowheads="1"/>
          </p:cNvSpPr>
          <p:nvPr/>
        </p:nvSpPr>
        <p:spPr bwMode="auto">
          <a:xfrm rot="16200000">
            <a:off x="4646419" y="7967752"/>
            <a:ext cx="17397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FR" sz="900" dirty="0">
                <a:latin typeface="Arial"/>
                <a:cs typeface="Arial"/>
              </a:rPr>
              <a:t>SA-</a:t>
            </a:r>
            <a:r>
              <a:rPr lang="fr-FR" sz="900" dirty="0" err="1" smtClean="0">
                <a:latin typeface="Symbol" charset="2"/>
                <a:cs typeface="Symbol" charset="2"/>
              </a:rPr>
              <a:t>b</a:t>
            </a:r>
            <a:r>
              <a:rPr lang="fr-FR" sz="900" dirty="0" err="1" smtClean="0">
                <a:latin typeface="Arial"/>
                <a:cs typeface="Arial"/>
              </a:rPr>
              <a:t>gal</a:t>
            </a:r>
            <a:r>
              <a:rPr lang="fr-FR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Positive cells/total (%)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62" name="ZoneTexte 161"/>
          <p:cNvSpPr txBox="1"/>
          <p:nvPr/>
        </p:nvSpPr>
        <p:spPr>
          <a:xfrm>
            <a:off x="5190799" y="4816420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H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63" name="ZoneTexte 162"/>
          <p:cNvSpPr txBox="1"/>
          <p:nvPr/>
        </p:nvSpPr>
        <p:spPr>
          <a:xfrm>
            <a:off x="5190799" y="6941773"/>
            <a:ext cx="23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I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6116301" y="8736653"/>
            <a:ext cx="3485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D5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165" name="ZoneTexte 164"/>
          <p:cNvSpPr txBox="1"/>
          <p:nvPr/>
        </p:nvSpPr>
        <p:spPr>
          <a:xfrm>
            <a:off x="6293278" y="7305755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66" name="ZoneTexte 165"/>
          <p:cNvSpPr txBox="1"/>
          <p:nvPr/>
        </p:nvSpPr>
        <p:spPr>
          <a:xfrm>
            <a:off x="6268174" y="5226626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167" name="ZoneTexte 166"/>
          <p:cNvSpPr txBox="1"/>
          <p:nvPr/>
        </p:nvSpPr>
        <p:spPr>
          <a:xfrm>
            <a:off x="4905533" y="17696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C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168" name="ZoneTexte 134"/>
          <p:cNvSpPr txBox="1">
            <a:spLocks noChangeArrowheads="1"/>
          </p:cNvSpPr>
          <p:nvPr/>
        </p:nvSpPr>
        <p:spPr bwMode="auto">
          <a:xfrm>
            <a:off x="5280960" y="2938437"/>
            <a:ext cx="158114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900" i="1" dirty="0" smtClean="0">
                <a:latin typeface="Helvetica"/>
                <a:cs typeface="Helvetica"/>
              </a:rPr>
              <a:t>Pitx2</a:t>
            </a:r>
            <a:r>
              <a:rPr lang="fr-CA" sz="900" i="1" baseline="30000" dirty="0" smtClean="0">
                <a:latin typeface="Helvetica"/>
                <a:cs typeface="Helvetica"/>
              </a:rPr>
              <a:t>-</a:t>
            </a:r>
            <a:r>
              <a:rPr lang="fr-CA" sz="900" i="1" baseline="30000" dirty="0">
                <a:latin typeface="Helvetica"/>
                <a:cs typeface="Helvetica"/>
              </a:rPr>
              <a:t>/-</a:t>
            </a:r>
            <a:r>
              <a:rPr lang="fr-CA" sz="900" i="1" dirty="0">
                <a:latin typeface="Helvetica"/>
                <a:cs typeface="Helvetica"/>
              </a:rPr>
              <a:t>:</a:t>
            </a:r>
            <a:r>
              <a:rPr lang="fr-CA" sz="900" i="1" dirty="0" smtClean="0">
                <a:latin typeface="Helvetica"/>
                <a:cs typeface="Helvetica"/>
              </a:rPr>
              <a:t>Pitx3</a:t>
            </a:r>
            <a:r>
              <a:rPr lang="fr-CA" sz="900" i="1" baseline="30000" dirty="0" smtClean="0">
                <a:latin typeface="Helvetica"/>
                <a:cs typeface="Helvetica"/>
                <a:sym typeface="Symbol" charset="0"/>
              </a:rPr>
              <a:t>-</a:t>
            </a:r>
            <a:r>
              <a:rPr lang="fr-CA" sz="900" i="1" baseline="30000" dirty="0">
                <a:latin typeface="Helvetica"/>
                <a:cs typeface="Helvetica"/>
              </a:rPr>
              <a:t>/</a:t>
            </a:r>
            <a:r>
              <a:rPr lang="fr-CA" sz="900" i="1" baseline="30000" dirty="0" smtClean="0">
                <a:latin typeface="Helvetica"/>
                <a:cs typeface="Helvetica"/>
              </a:rPr>
              <a:t>- </a:t>
            </a:r>
            <a:r>
              <a:rPr lang="fr-CA" sz="900" dirty="0" smtClean="0">
                <a:latin typeface="Helvetica"/>
                <a:cs typeface="Helvetica"/>
              </a:rPr>
              <a:t>3%O</a:t>
            </a:r>
            <a:r>
              <a:rPr lang="fr-CA" sz="900" baseline="-25000" dirty="0" smtClean="0">
                <a:latin typeface="Helvetica"/>
                <a:cs typeface="Helvetica"/>
              </a:rPr>
              <a:t>2</a:t>
            </a:r>
            <a:endParaRPr lang="fr-CA" sz="900" i="1" baseline="-25000" dirty="0">
              <a:latin typeface="Helvetica"/>
              <a:cs typeface="Helvetica"/>
            </a:endParaRPr>
          </a:p>
        </p:txBody>
      </p:sp>
      <p:sp>
        <p:nvSpPr>
          <p:cNvPr id="169" name="Rectangle 168"/>
          <p:cNvSpPr>
            <a:spLocks noChangeAspect="1"/>
          </p:cNvSpPr>
          <p:nvPr/>
        </p:nvSpPr>
        <p:spPr bwMode="auto">
          <a:xfrm>
            <a:off x="5421570" y="3016752"/>
            <a:ext cx="86628" cy="7778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fr-FR" sz="900">
              <a:latin typeface="Helvetica"/>
              <a:ea typeface="ＭＳ Ｐゴシック" pitchFamily="-110" charset="-128"/>
              <a:cs typeface="Helvetica"/>
            </a:endParaRPr>
          </a:p>
        </p:txBody>
      </p:sp>
      <p:grpSp>
        <p:nvGrpSpPr>
          <p:cNvPr id="170" name="Grouper 169"/>
          <p:cNvGrpSpPr/>
          <p:nvPr/>
        </p:nvGrpSpPr>
        <p:grpSpPr>
          <a:xfrm>
            <a:off x="5923004" y="3358066"/>
            <a:ext cx="182251" cy="63500"/>
            <a:chOff x="2846700" y="396260"/>
            <a:chExt cx="185925" cy="63500"/>
          </a:xfrm>
        </p:grpSpPr>
        <p:cxnSp>
          <p:nvCxnSpPr>
            <p:cNvPr id="171" name="Connecteur droit 170"/>
            <p:cNvCxnSpPr/>
            <p:nvPr/>
          </p:nvCxnSpPr>
          <p:spPr>
            <a:xfrm>
              <a:off x="2846700" y="397455"/>
              <a:ext cx="1836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/>
            <p:nvPr/>
          </p:nvCxnSpPr>
          <p:spPr>
            <a:xfrm>
              <a:off x="2847099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/>
            <p:cNvCxnSpPr/>
            <p:nvPr/>
          </p:nvCxnSpPr>
          <p:spPr>
            <a:xfrm>
              <a:off x="3032625" y="396260"/>
              <a:ext cx="0" cy="635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er 173"/>
          <p:cNvGrpSpPr/>
          <p:nvPr/>
        </p:nvGrpSpPr>
        <p:grpSpPr>
          <a:xfrm>
            <a:off x="-9203" y="4712020"/>
            <a:ext cx="5125886" cy="4360919"/>
            <a:chOff x="-9203" y="4712020"/>
            <a:chExt cx="5125886" cy="4360919"/>
          </a:xfrm>
        </p:grpSpPr>
        <p:sp>
          <p:nvSpPr>
            <p:cNvPr id="175" name="ZoneTexte 174"/>
            <p:cNvSpPr txBox="1"/>
            <p:nvPr/>
          </p:nvSpPr>
          <p:spPr>
            <a:xfrm>
              <a:off x="42733" y="4839551"/>
              <a:ext cx="1425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Pitx2</a:t>
              </a:r>
              <a:r>
                <a:rPr lang="fr-CA" sz="1000" i="1" baseline="30000" dirty="0">
                  <a:latin typeface="Helvetica"/>
                  <a:cs typeface="Helvetica"/>
                </a:rPr>
                <a:t>+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</a:t>
              </a:r>
              <a:r>
                <a:rPr lang="fr-CA" sz="1000" i="1" baseline="30000" dirty="0">
                  <a:latin typeface="Helvetica"/>
                  <a:cs typeface="Helvetica"/>
                </a:rPr>
                <a:t>-</a:t>
              </a:r>
              <a:r>
                <a:rPr lang="fr-CA" sz="1000" i="1" dirty="0" smtClean="0">
                  <a:latin typeface="Helvetica"/>
                  <a:cs typeface="Helvetica"/>
                </a:rPr>
                <a:t>:Pitx3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+/</a:t>
              </a:r>
              <a:r>
                <a:rPr lang="fr-CA" sz="1000" i="1" baseline="30000" dirty="0">
                  <a:latin typeface="Helvetica"/>
                  <a:cs typeface="Helvetica"/>
                  <a:sym typeface="Symbol" charset="0"/>
                </a:rPr>
                <a:t>-</a:t>
              </a:r>
              <a:endParaRPr lang="fr-CA" sz="1000" i="1" dirty="0" smtClean="0">
                <a:latin typeface="Helvetica"/>
                <a:cs typeface="Helvetica"/>
              </a:endParaRPr>
            </a:p>
          </p:txBody>
        </p:sp>
        <p:sp>
          <p:nvSpPr>
            <p:cNvPr id="176" name="ZoneTexte 175"/>
            <p:cNvSpPr txBox="1"/>
            <p:nvPr/>
          </p:nvSpPr>
          <p:spPr>
            <a:xfrm>
              <a:off x="1175370" y="4839551"/>
              <a:ext cx="1079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Pitx2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-/-</a:t>
              </a:r>
              <a:r>
                <a:rPr lang="fr-CA" sz="1000" i="1" dirty="0" smtClean="0">
                  <a:latin typeface="Helvetica"/>
                  <a:cs typeface="Helvetica"/>
                </a:rPr>
                <a:t>:Pitx3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</a:t>
              </a:r>
              <a:endParaRPr lang="fr-CA" sz="1000" i="1" dirty="0" smtClean="0">
                <a:latin typeface="Helvetica"/>
                <a:cs typeface="Helvetica"/>
              </a:endParaRPr>
            </a:p>
          </p:txBody>
        </p:sp>
        <p:sp>
          <p:nvSpPr>
            <p:cNvPr id="177" name="ZoneTexte 176"/>
            <p:cNvSpPr txBox="1"/>
            <p:nvPr/>
          </p:nvSpPr>
          <p:spPr>
            <a:xfrm>
              <a:off x="2110547" y="4839551"/>
              <a:ext cx="1079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Pitx2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-/-</a:t>
              </a:r>
              <a:r>
                <a:rPr lang="fr-CA" sz="1000" i="1" dirty="0" smtClean="0">
                  <a:latin typeface="Helvetica"/>
                  <a:cs typeface="Helvetica"/>
                </a:rPr>
                <a:t>:Pitx3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</a:t>
              </a:r>
              <a:r>
                <a:rPr lang="fr-CA" sz="1000" dirty="0" smtClean="0">
                  <a:latin typeface="Helvetica"/>
                  <a:cs typeface="Helvetica"/>
                </a:rPr>
                <a:t> </a:t>
              </a:r>
            </a:p>
          </p:txBody>
        </p:sp>
        <p:sp>
          <p:nvSpPr>
            <p:cNvPr id="178" name="ZoneTexte 177"/>
            <p:cNvSpPr txBox="1"/>
            <p:nvPr/>
          </p:nvSpPr>
          <p:spPr>
            <a:xfrm>
              <a:off x="3091652" y="4839551"/>
              <a:ext cx="1079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Pitx2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-/-</a:t>
              </a:r>
              <a:r>
                <a:rPr lang="fr-CA" sz="1000" i="1" dirty="0" smtClean="0">
                  <a:latin typeface="Helvetica"/>
                  <a:cs typeface="Helvetica"/>
                </a:rPr>
                <a:t>:Pitx3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</a:t>
              </a:r>
              <a:r>
                <a:rPr lang="fr-CA" sz="1000" dirty="0" smtClean="0">
                  <a:latin typeface="Helvetica"/>
                  <a:cs typeface="Helvetica"/>
                </a:rPr>
                <a:t> </a:t>
              </a:r>
            </a:p>
          </p:txBody>
        </p:sp>
        <p:sp>
          <p:nvSpPr>
            <p:cNvPr id="179" name="ZoneTexte 178"/>
            <p:cNvSpPr txBox="1"/>
            <p:nvPr/>
          </p:nvSpPr>
          <p:spPr>
            <a:xfrm>
              <a:off x="4037183" y="4839551"/>
              <a:ext cx="1079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Pitx2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-/-</a:t>
              </a:r>
              <a:r>
                <a:rPr lang="fr-CA" sz="1000" i="1" dirty="0" smtClean="0">
                  <a:latin typeface="Helvetica"/>
                  <a:cs typeface="Helvetica"/>
                </a:rPr>
                <a:t>:Pitx3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</a:t>
              </a:r>
              <a:r>
                <a:rPr lang="fr-CA" sz="1000" dirty="0" smtClean="0">
                  <a:latin typeface="Helvetica"/>
                  <a:cs typeface="Helvetica"/>
                </a:rPr>
                <a:t> </a:t>
              </a:r>
            </a:p>
          </p:txBody>
        </p:sp>
        <p:sp>
          <p:nvSpPr>
            <p:cNvPr id="180" name="ZoneTexte 179"/>
            <p:cNvSpPr txBox="1"/>
            <p:nvPr/>
          </p:nvSpPr>
          <p:spPr>
            <a:xfrm>
              <a:off x="-9203" y="4712020"/>
              <a:ext cx="3243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Arial"/>
                  <a:cs typeface="Arial"/>
                </a:rPr>
                <a:t>G</a:t>
              </a:r>
              <a:endParaRPr lang="fr-FR" sz="1400" b="1" dirty="0">
                <a:latin typeface="Arial"/>
                <a:cs typeface="Arial"/>
              </a:endParaRPr>
            </a:p>
          </p:txBody>
        </p:sp>
        <p:grpSp>
          <p:nvGrpSpPr>
            <p:cNvPr id="181" name="Grouper 180"/>
            <p:cNvGrpSpPr/>
            <p:nvPr/>
          </p:nvGrpSpPr>
          <p:grpSpPr>
            <a:xfrm>
              <a:off x="54226" y="5035996"/>
              <a:ext cx="4958261" cy="4036943"/>
              <a:chOff x="54226" y="5035996"/>
              <a:chExt cx="4958261" cy="4036943"/>
            </a:xfrm>
          </p:grpSpPr>
          <p:pic>
            <p:nvPicPr>
              <p:cNvPr id="182" name="Image 181"/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24509"/>
              <a:stretch/>
            </p:blipFill>
            <p:spPr>
              <a:xfrm flipV="1">
                <a:off x="4073703" y="5043921"/>
                <a:ext cx="921272" cy="935997"/>
              </a:xfrm>
              <a:prstGeom prst="rect">
                <a:avLst/>
              </a:prstGeom>
            </p:spPr>
          </p:pic>
          <p:sp>
            <p:nvSpPr>
              <p:cNvPr id="183" name="TextBox 12"/>
              <p:cNvSpPr txBox="1"/>
              <p:nvPr/>
            </p:nvSpPr>
            <p:spPr>
              <a:xfrm>
                <a:off x="296489" y="8892940"/>
                <a:ext cx="4715998" cy="179999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dirty="0" smtClean="0">
                    <a:latin typeface="Helvetica"/>
                    <a:cs typeface="Helvetica"/>
                  </a:rPr>
                  <a:t>D5 of culture</a:t>
                </a:r>
                <a:endParaRPr lang="en-US" sz="900" dirty="0">
                  <a:latin typeface="Helvetica"/>
                  <a:cs typeface="Helvetica"/>
                </a:endParaRPr>
              </a:p>
            </p:txBody>
          </p:sp>
          <p:pic>
            <p:nvPicPr>
              <p:cNvPr id="184" name="Image 183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648"/>
              <a:stretch/>
            </p:blipFill>
            <p:spPr>
              <a:xfrm>
                <a:off x="1227985" y="5041531"/>
                <a:ext cx="925279" cy="928850"/>
              </a:xfrm>
              <a:prstGeom prst="rect">
                <a:avLst/>
              </a:prstGeom>
            </p:spPr>
          </p:pic>
          <p:pic>
            <p:nvPicPr>
              <p:cNvPr id="185" name="Image 184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27985" y="5577934"/>
                <a:ext cx="388074" cy="388211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186" name="Image 185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harpenSoften amount="50000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09"/>
              <a:stretch/>
            </p:blipFill>
            <p:spPr>
              <a:xfrm flipH="1">
                <a:off x="288642" y="5041531"/>
                <a:ext cx="917489" cy="922865"/>
              </a:xfrm>
              <a:prstGeom prst="rect">
                <a:avLst/>
              </a:prstGeom>
            </p:spPr>
          </p:pic>
          <p:pic>
            <p:nvPicPr>
              <p:cNvPr id="187" name="Image 186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88645" y="5574726"/>
                <a:ext cx="384823" cy="391267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188" name="Image 187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6220" t="315" r="9273" b="13827"/>
              <a:stretch/>
            </p:blipFill>
            <p:spPr>
              <a:xfrm>
                <a:off x="2179771" y="5041532"/>
                <a:ext cx="925279" cy="927254"/>
              </a:xfrm>
              <a:prstGeom prst="rect">
                <a:avLst/>
              </a:prstGeom>
            </p:spPr>
          </p:pic>
          <p:pic>
            <p:nvPicPr>
              <p:cNvPr id="189" name="Image 188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79771" y="5602960"/>
                <a:ext cx="393886" cy="362838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  <a:effectLst/>
            </p:spPr>
          </p:pic>
          <p:grpSp>
            <p:nvGrpSpPr>
              <p:cNvPr id="190" name="Grouper 189"/>
              <p:cNvGrpSpPr/>
              <p:nvPr/>
            </p:nvGrpSpPr>
            <p:grpSpPr>
              <a:xfrm>
                <a:off x="2135072" y="5060853"/>
                <a:ext cx="502117" cy="230832"/>
                <a:chOff x="2161856" y="4540918"/>
                <a:chExt cx="502117" cy="230832"/>
              </a:xfrm>
            </p:grpSpPr>
            <p:sp>
              <p:nvSpPr>
                <p:cNvPr id="319" name="Rectangle 318"/>
                <p:cNvSpPr/>
                <p:nvPr/>
              </p:nvSpPr>
              <p:spPr>
                <a:xfrm>
                  <a:off x="2236803" y="4578649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320" name="ZoneTexte 319"/>
                <p:cNvSpPr txBox="1"/>
                <p:nvPr/>
              </p:nvSpPr>
              <p:spPr>
                <a:xfrm>
                  <a:off x="2161856" y="4540918"/>
                  <a:ext cx="50211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>
                      <a:latin typeface="Helvetica"/>
                      <a:cs typeface="Helvetica"/>
                    </a:rPr>
                    <a:t>+NAC</a:t>
                  </a:r>
                </a:p>
              </p:txBody>
            </p:sp>
          </p:grpSp>
          <p:sp>
            <p:nvSpPr>
              <p:cNvPr id="191" name="ZoneTexte 190"/>
              <p:cNvSpPr txBox="1"/>
              <p:nvPr/>
            </p:nvSpPr>
            <p:spPr>
              <a:xfrm rot="16200000" flipH="1">
                <a:off x="-58465" y="5366124"/>
                <a:ext cx="4910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err="1" smtClean="0">
                    <a:solidFill>
                      <a:srgbClr val="3366FF"/>
                    </a:solidFill>
                    <a:latin typeface="Helvetica"/>
                    <a:cs typeface="Helvetica"/>
                  </a:rPr>
                  <a:t>DAPI</a:t>
                </a:r>
                <a:endParaRPr lang="fr-FR" sz="1000" b="1" dirty="0">
                  <a:solidFill>
                    <a:srgbClr val="3366FF"/>
                  </a:solidFill>
                  <a:latin typeface="Helvetica"/>
                  <a:cs typeface="Helvetica"/>
                </a:endParaRPr>
              </a:p>
            </p:txBody>
          </p:sp>
          <p:pic>
            <p:nvPicPr>
              <p:cNvPr id="192" name="Image 191"/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484" t="4822" r="17105" b="8944"/>
              <a:stretch/>
            </p:blipFill>
            <p:spPr>
              <a:xfrm>
                <a:off x="1227960" y="6982768"/>
                <a:ext cx="923883" cy="931331"/>
              </a:xfrm>
              <a:prstGeom prst="rect">
                <a:avLst/>
              </a:prstGeom>
            </p:spPr>
          </p:pic>
          <p:pic>
            <p:nvPicPr>
              <p:cNvPr id="193" name="Image 192"/>
              <p:cNvPicPr>
                <a:picLocks noChangeAspect="1"/>
              </p:cNvPicPr>
              <p:nvPr/>
            </p:nvPicPr>
            <p:blipFill rotWithShape="1">
              <a:blip r:embed="rId27" cstate="print"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27960" y="7525890"/>
                <a:ext cx="388085" cy="388208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194" name="Image 193"/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2623" t="7262" r="3579" b="6503"/>
              <a:stretch/>
            </p:blipFill>
            <p:spPr>
              <a:xfrm flipH="1">
                <a:off x="292778" y="6982768"/>
                <a:ext cx="915077" cy="931333"/>
              </a:xfrm>
              <a:prstGeom prst="rect">
                <a:avLst/>
              </a:prstGeom>
            </p:spPr>
          </p:pic>
          <p:pic>
            <p:nvPicPr>
              <p:cNvPr id="195" name="Image 19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575" r="-1" b="11228"/>
              <a:stretch/>
            </p:blipFill>
            <p:spPr>
              <a:xfrm flipH="1">
                <a:off x="299127" y="7522314"/>
                <a:ext cx="380169" cy="396000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sp>
            <p:nvSpPr>
              <p:cNvPr id="196" name="ZoneTexte 195"/>
              <p:cNvSpPr txBox="1"/>
              <p:nvPr/>
            </p:nvSpPr>
            <p:spPr>
              <a:xfrm rot="16200000">
                <a:off x="-40582" y="7295218"/>
                <a:ext cx="45663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solidFill>
                      <a:srgbClr val="00DE00"/>
                    </a:solidFill>
                    <a:latin typeface="Helvetica"/>
                    <a:cs typeface="Helvetica"/>
                  </a:rPr>
                  <a:t>HP1</a:t>
                </a:r>
                <a:r>
                  <a:rPr lang="fr-FR" sz="900" b="1" dirty="0" smtClean="0">
                    <a:solidFill>
                      <a:srgbClr val="00DE00"/>
                    </a:solidFill>
                    <a:latin typeface="Symbol" charset="2"/>
                    <a:cs typeface="Symbol" charset="2"/>
                  </a:rPr>
                  <a:t>g</a:t>
                </a:r>
              </a:p>
            </p:txBody>
          </p:sp>
          <p:pic>
            <p:nvPicPr>
              <p:cNvPr id="197" name="Image 196"/>
              <p:cNvPicPr>
                <a:picLocks/>
              </p:cNvPicPr>
              <p:nvPr/>
            </p:nvPicPr>
            <p:blipFill rotWithShape="1">
              <a:blip r:embed="rId33" cstate="print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975" r="10077" b="13828"/>
              <a:stretch/>
            </p:blipFill>
            <p:spPr>
              <a:xfrm>
                <a:off x="2178702" y="6984363"/>
                <a:ext cx="935999" cy="930655"/>
              </a:xfrm>
              <a:prstGeom prst="rect">
                <a:avLst/>
              </a:prstGeom>
            </p:spPr>
          </p:pic>
          <p:pic>
            <p:nvPicPr>
              <p:cNvPr id="198" name="Image 197"/>
              <p:cNvPicPr>
                <a:picLocks noChangeAspect="1"/>
              </p:cNvPicPr>
              <p:nvPr/>
            </p:nvPicPr>
            <p:blipFill rotWithShape="1">
              <a:blip r:embed="rId35" cstate="print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231" t="-12479" r="-9296" b="-1"/>
              <a:stretch/>
            </p:blipFill>
            <p:spPr>
              <a:xfrm>
                <a:off x="2181939" y="7513941"/>
                <a:ext cx="371526" cy="395998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grpSp>
            <p:nvGrpSpPr>
              <p:cNvPr id="199" name="Grouper 198"/>
              <p:cNvGrpSpPr/>
              <p:nvPr/>
            </p:nvGrpSpPr>
            <p:grpSpPr>
              <a:xfrm>
                <a:off x="2138401" y="6986463"/>
                <a:ext cx="537389" cy="246221"/>
                <a:chOff x="5041685" y="3619630"/>
                <a:chExt cx="537389" cy="246221"/>
              </a:xfrm>
            </p:grpSpPr>
            <p:sp>
              <p:nvSpPr>
                <p:cNvPr id="317" name="Rectangle 316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8" name="ZoneTexte 317"/>
                <p:cNvSpPr txBox="1"/>
                <p:nvPr/>
              </p:nvSpPr>
              <p:spPr>
                <a:xfrm>
                  <a:off x="5041685" y="3619630"/>
                  <a:ext cx="53738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>
                      <a:latin typeface="Helvetica"/>
                      <a:cs typeface="Helvetica"/>
                    </a:rPr>
                    <a:t>+NAC</a:t>
                  </a:r>
                </a:p>
              </p:txBody>
            </p:sp>
          </p:grpSp>
          <p:cxnSp>
            <p:nvCxnSpPr>
              <p:cNvPr id="200" name="Connecteur droit 199"/>
              <p:cNvCxnSpPr/>
              <p:nvPr/>
            </p:nvCxnSpPr>
            <p:spPr>
              <a:xfrm>
                <a:off x="1031742" y="6896488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/>
              <p:cNvCxnSpPr/>
              <p:nvPr/>
            </p:nvCxnSpPr>
            <p:spPr>
              <a:xfrm>
                <a:off x="1982380" y="6896488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2" name="Image 201"/>
              <p:cNvPicPr>
                <a:picLocks/>
              </p:cNvPicPr>
              <p:nvPr/>
            </p:nvPicPr>
            <p:blipFill rotWithShape="1">
              <a:blip r:embed="rId37" cstate="print">
                <a:extLst>
                  <a:ext uri="{BEBA8EAE-BF5A-486C-A8C5-ECC9F3942E4B}">
                    <a14:imgProps xmlns:a14="http://schemas.microsoft.com/office/drawing/2010/main">
                      <a14:imgLayer r:embed="rId38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279" t="5606" r="17893" b="7755"/>
              <a:stretch/>
            </p:blipFill>
            <p:spPr>
              <a:xfrm>
                <a:off x="1223261" y="5992008"/>
                <a:ext cx="928582" cy="949014"/>
              </a:xfrm>
              <a:prstGeom prst="rect">
                <a:avLst/>
              </a:prstGeom>
            </p:spPr>
          </p:pic>
          <p:pic>
            <p:nvPicPr>
              <p:cNvPr id="203" name="Image 202"/>
              <p:cNvPicPr>
                <a:picLocks noChangeAspect="1"/>
              </p:cNvPicPr>
              <p:nvPr/>
            </p:nvPicPr>
            <p:blipFill rotWithShape="1">
              <a:blip r:embed="rId39" cstate="print">
                <a:extLst>
                  <a:ext uri="{BEBA8EAE-BF5A-486C-A8C5-ECC9F3942E4B}">
                    <a14:imgProps xmlns:a14="http://schemas.microsoft.com/office/drawing/2010/main">
                      <a14:imgLayer r:embed="rId40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23261" y="6552813"/>
                <a:ext cx="400390" cy="388209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grpSp>
            <p:nvGrpSpPr>
              <p:cNvPr id="204" name="Grouper 203"/>
              <p:cNvGrpSpPr/>
              <p:nvPr/>
            </p:nvGrpSpPr>
            <p:grpSpPr>
              <a:xfrm>
                <a:off x="289290" y="5996752"/>
                <a:ext cx="918565" cy="939280"/>
                <a:chOff x="2312010" y="4553764"/>
                <a:chExt cx="918565" cy="939280"/>
              </a:xfrm>
            </p:grpSpPr>
            <p:pic>
              <p:nvPicPr>
                <p:cNvPr id="315" name="Image 314"/>
                <p:cNvPicPr>
                  <a:picLocks noChangeAspect="1"/>
                </p:cNvPicPr>
                <p:nvPr/>
              </p:nvPicPr>
              <p:blipFill rotWithShape="1">
                <a:blip r:embed="rId41" cstate="print">
                  <a:extLst>
                    <a:ext uri="{BEBA8EAE-BF5A-486C-A8C5-ECC9F3942E4B}">
                      <a14:imgProps xmlns:a14="http://schemas.microsoft.com/office/drawing/2010/main">
                        <a14:imgLayer r:embed="rId42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2715" t="6585" r="3246" b="6503"/>
                <a:stretch/>
              </p:blipFill>
              <p:spPr>
                <a:xfrm flipH="1">
                  <a:off x="2312010" y="4553764"/>
                  <a:ext cx="918565" cy="938645"/>
                </a:xfrm>
                <a:prstGeom prst="rect">
                  <a:avLst/>
                </a:prstGeom>
              </p:spPr>
            </p:pic>
            <p:pic>
              <p:nvPicPr>
                <p:cNvPr id="316" name="Image 315"/>
                <p:cNvPicPr>
                  <a:picLocks noChangeAspect="1"/>
                </p:cNvPicPr>
                <p:nvPr/>
              </p:nvPicPr>
              <p:blipFill rotWithShape="1">
                <a:blip r:embed="rId43" cstate="print">
                  <a:extLst>
                    <a:ext uri="{BEBA8EAE-BF5A-486C-A8C5-ECC9F3942E4B}">
                      <a14:imgProps xmlns:a14="http://schemas.microsoft.com/office/drawing/2010/main">
                        <a14:imgLayer r:embed="rId44">
                          <a14:imgEffect>
                            <a14:brightnessContrast bright="4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>
                  <a:off x="2312010" y="5109087"/>
                  <a:ext cx="385242" cy="383957"/>
                </a:xfrm>
                <a:prstGeom prst="rect">
                  <a:avLst/>
                </a:prstGeom>
                <a:ln>
                  <a:solidFill>
                    <a:srgbClr val="FFFFFF"/>
                  </a:solidFill>
                </a:ln>
              </p:spPr>
            </p:pic>
          </p:grpSp>
          <p:sp>
            <p:nvSpPr>
              <p:cNvPr id="205" name="ZoneTexte 204"/>
              <p:cNvSpPr txBox="1"/>
              <p:nvPr/>
            </p:nvSpPr>
            <p:spPr>
              <a:xfrm rot="16200000">
                <a:off x="-191996" y="6374311"/>
                <a:ext cx="72327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err="1" smtClean="0">
                    <a:solidFill>
                      <a:srgbClr val="FF0000"/>
                    </a:solidFill>
                    <a:latin typeface="Helvetica"/>
                    <a:cs typeface="Helvetica"/>
                  </a:rPr>
                  <a:t>Myogenin</a:t>
                </a:r>
                <a:endParaRPr lang="fr-FR" sz="900" b="1" dirty="0" smtClean="0">
                  <a:solidFill>
                    <a:srgbClr val="FF0000"/>
                  </a:solidFill>
                  <a:latin typeface="Helvetica"/>
                  <a:cs typeface="Helvetica"/>
                </a:endParaRPr>
              </a:p>
            </p:txBody>
          </p:sp>
          <p:pic>
            <p:nvPicPr>
              <p:cNvPr id="206" name="Image 205"/>
              <p:cNvPicPr>
                <a:picLocks/>
              </p:cNvPicPr>
              <p:nvPr/>
            </p:nvPicPr>
            <p:blipFill rotWithShape="1">
              <a:blip r:embed="rId45" cstate="print">
                <a:extLst>
                  <a:ext uri="{BEBA8EAE-BF5A-486C-A8C5-ECC9F3942E4B}">
                    <a14:imgProps xmlns:a14="http://schemas.microsoft.com/office/drawing/2010/main">
                      <a14:imgLayer r:embed="rId46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363" t="896" r="10894" b="11671"/>
              <a:stretch/>
            </p:blipFill>
            <p:spPr>
              <a:xfrm>
                <a:off x="2176979" y="5996752"/>
                <a:ext cx="935999" cy="944269"/>
              </a:xfrm>
              <a:prstGeom prst="rect">
                <a:avLst/>
              </a:prstGeom>
            </p:spPr>
          </p:pic>
          <p:pic>
            <p:nvPicPr>
              <p:cNvPr id="207" name="Image 206"/>
              <p:cNvPicPr>
                <a:picLocks noChangeAspect="1"/>
              </p:cNvPicPr>
              <p:nvPr/>
            </p:nvPicPr>
            <p:blipFill rotWithShape="1">
              <a:blip r:embed="rId47" cstate="print">
                <a:extLst>
                  <a:ext uri="{BEBA8EAE-BF5A-486C-A8C5-ECC9F3942E4B}">
                    <a14:imgProps xmlns:a14="http://schemas.microsoft.com/office/drawing/2010/main">
                      <a14:imgLayer r:embed="rId48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12869" r="-13701" b="-2"/>
              <a:stretch/>
            </p:blipFill>
            <p:spPr>
              <a:xfrm>
                <a:off x="2184803" y="6540112"/>
                <a:ext cx="395434" cy="396000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  <a:effectLst/>
            </p:spPr>
          </p:pic>
          <p:grpSp>
            <p:nvGrpSpPr>
              <p:cNvPr id="208" name="Grouper 207"/>
              <p:cNvGrpSpPr/>
              <p:nvPr/>
            </p:nvGrpSpPr>
            <p:grpSpPr>
              <a:xfrm>
                <a:off x="2132392" y="6000432"/>
                <a:ext cx="502117" cy="230832"/>
                <a:chOff x="5041685" y="3619630"/>
                <a:chExt cx="502117" cy="230832"/>
              </a:xfrm>
            </p:grpSpPr>
            <p:sp>
              <p:nvSpPr>
                <p:cNvPr id="313" name="Rectangle 312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314" name="ZoneTexte 313"/>
                <p:cNvSpPr txBox="1"/>
                <p:nvPr/>
              </p:nvSpPr>
              <p:spPr>
                <a:xfrm>
                  <a:off x="5041685" y="3619630"/>
                  <a:ext cx="50211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>
                      <a:latin typeface="Helvetica"/>
                      <a:cs typeface="Helvetica"/>
                    </a:rPr>
                    <a:t>+NAC</a:t>
                  </a:r>
                </a:p>
              </p:txBody>
            </p:sp>
          </p:grpSp>
          <p:cxnSp>
            <p:nvCxnSpPr>
              <p:cNvPr id="209" name="Connecteur droit 208"/>
              <p:cNvCxnSpPr/>
              <p:nvPr/>
            </p:nvCxnSpPr>
            <p:spPr>
              <a:xfrm flipH="1" flipV="1">
                <a:off x="284656" y="5035996"/>
                <a:ext cx="4715996" cy="19686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/>
              <p:cNvCxnSpPr/>
              <p:nvPr/>
            </p:nvCxnSpPr>
            <p:spPr>
              <a:xfrm>
                <a:off x="3917496" y="6686876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/>
              <p:cNvCxnSpPr/>
              <p:nvPr/>
            </p:nvCxnSpPr>
            <p:spPr>
              <a:xfrm>
                <a:off x="3917496" y="6680951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/>
              <p:cNvCxnSpPr/>
              <p:nvPr/>
            </p:nvCxnSpPr>
            <p:spPr>
              <a:xfrm>
                <a:off x="3917496" y="6679240"/>
                <a:ext cx="14400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/>
              <p:cNvCxnSpPr/>
              <p:nvPr/>
            </p:nvCxnSpPr>
            <p:spPr>
              <a:xfrm flipH="1" flipV="1">
                <a:off x="258568" y="6963655"/>
                <a:ext cx="3815996" cy="19686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ZoneTexte 213"/>
              <p:cNvSpPr txBox="1"/>
              <p:nvPr/>
            </p:nvSpPr>
            <p:spPr>
              <a:xfrm rot="16200000">
                <a:off x="-240651" y="8291549"/>
                <a:ext cx="85492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err="1" smtClean="0">
                    <a:solidFill>
                      <a:srgbClr val="3366FF"/>
                    </a:solidFill>
                    <a:latin typeface="Arial"/>
                    <a:cs typeface="Arial"/>
                  </a:rPr>
                  <a:t>DAPI</a:t>
                </a:r>
                <a:r>
                  <a:rPr lang="fr-FR" sz="1100" b="1" dirty="0" err="1" smtClean="0">
                    <a:solidFill>
                      <a:srgbClr val="0000FF"/>
                    </a:solidFill>
                    <a:latin typeface="Arial"/>
                    <a:cs typeface="Arial"/>
                  </a:rPr>
                  <a:t> </a:t>
                </a:r>
                <a:r>
                  <a:rPr lang="fr-FR" sz="900" b="1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g</a:t>
                </a:r>
                <a:r>
                  <a:rPr lang="fr-FR" sz="9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H2AX</a:t>
                </a:r>
                <a:endParaRPr lang="fr-FR" sz="9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endParaRPr>
              </a:p>
            </p:txBody>
          </p:sp>
          <p:pic>
            <p:nvPicPr>
              <p:cNvPr id="215" name="Image 214" descr="H2gAX-ctl.tif"/>
              <p:cNvPicPr>
                <a:picLocks noChangeAspect="1"/>
              </p:cNvPicPr>
              <p:nvPr/>
            </p:nvPicPr>
            <p:blipFill rotWithShape="1">
              <a:blip r:embed="rId4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2181591" y="7961624"/>
                <a:ext cx="929386" cy="894063"/>
              </a:xfrm>
              <a:prstGeom prst="rect">
                <a:avLst/>
              </a:prstGeom>
            </p:spPr>
          </p:pic>
          <p:pic>
            <p:nvPicPr>
              <p:cNvPr id="216" name="Image 215" descr="H2gAX-mut-NAC.tif"/>
              <p:cNvPicPr>
                <a:picLocks noChangeAspect="1"/>
              </p:cNvPicPr>
              <p:nvPr/>
            </p:nvPicPr>
            <p:blipFill rotWithShape="1">
              <a:blip r:embed="rId5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791"/>
              <a:stretch/>
            </p:blipFill>
            <p:spPr>
              <a:xfrm flipV="1">
                <a:off x="293777" y="7953463"/>
                <a:ext cx="914078" cy="900435"/>
              </a:xfrm>
              <a:prstGeom prst="rect">
                <a:avLst/>
              </a:prstGeom>
            </p:spPr>
          </p:pic>
          <p:pic>
            <p:nvPicPr>
              <p:cNvPr id="217" name="Image 216" descr="H2gAX-mut.tif"/>
              <p:cNvPicPr>
                <a:picLocks noChangeAspect="1"/>
              </p:cNvPicPr>
              <p:nvPr/>
            </p:nvPicPr>
            <p:blipFill rotWithShape="1">
              <a:blip r:embed="rId5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1228709" y="7955277"/>
                <a:ext cx="919896" cy="900411"/>
              </a:xfrm>
              <a:prstGeom prst="rect">
                <a:avLst/>
              </a:prstGeom>
            </p:spPr>
          </p:pic>
          <p:grpSp>
            <p:nvGrpSpPr>
              <p:cNvPr id="218" name="Grouper 217"/>
              <p:cNvGrpSpPr/>
              <p:nvPr/>
            </p:nvGrpSpPr>
            <p:grpSpPr>
              <a:xfrm>
                <a:off x="2140047" y="7964049"/>
                <a:ext cx="537389" cy="246221"/>
                <a:chOff x="5041685" y="3611163"/>
                <a:chExt cx="537389" cy="246221"/>
              </a:xfrm>
            </p:grpSpPr>
            <p:sp>
              <p:nvSpPr>
                <p:cNvPr id="311" name="Rectangle 310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2" name="ZoneTexte 311"/>
                <p:cNvSpPr txBox="1"/>
                <p:nvPr/>
              </p:nvSpPr>
              <p:spPr>
                <a:xfrm>
                  <a:off x="5041685" y="3611163"/>
                  <a:ext cx="53738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>
                      <a:latin typeface="Helvetica"/>
                      <a:cs typeface="Helvetica"/>
                    </a:rPr>
                    <a:t>+NAC</a:t>
                  </a:r>
                </a:p>
              </p:txBody>
            </p:sp>
          </p:grpSp>
          <p:pic>
            <p:nvPicPr>
              <p:cNvPr id="219" name="Image 218" descr="H2gAX-mut-NAC.tif"/>
              <p:cNvPicPr>
                <a:picLocks noChangeAspect="1"/>
              </p:cNvPicPr>
              <p:nvPr/>
            </p:nvPicPr>
            <p:blipFill rotWithShape="1">
              <a:blip r:embed="rId5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7105" t="-20381" r="-31453" b="-13644"/>
              <a:stretch/>
            </p:blipFill>
            <p:spPr>
              <a:xfrm flipV="1">
                <a:off x="301600" y="8460078"/>
                <a:ext cx="369733" cy="385989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20" name="Image 219" descr="H2gAX-mut.tif"/>
              <p:cNvPicPr>
                <a:picLocks noChangeAspect="1"/>
              </p:cNvPicPr>
              <p:nvPr/>
            </p:nvPicPr>
            <p:blipFill rotWithShape="1">
              <a:blip r:embed="rId5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31612" y="8457903"/>
                <a:ext cx="398665" cy="395998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221" name="Image 220" descr="H2gAX-ctl.tif"/>
              <p:cNvPicPr>
                <a:picLocks noChangeAspect="1"/>
              </p:cNvPicPr>
              <p:nvPr/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34600" t="-33014" r="-29211" b="-27676"/>
              <a:stretch/>
            </p:blipFill>
            <p:spPr>
              <a:xfrm flipV="1">
                <a:off x="2187437" y="8452336"/>
                <a:ext cx="399948" cy="396000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222" name="Image 221" descr="gH2AX-Pitx2-3-SB.tif"/>
              <p:cNvPicPr>
                <a:picLocks noChangeAspect="1"/>
              </p:cNvPicPr>
              <p:nvPr/>
            </p:nvPicPr>
            <p:blipFill rotWithShape="1">
              <a:blip r:embed="rId55" cstate="print">
                <a:extLst>
                  <a:ext uri="{BEBA8EAE-BF5A-486C-A8C5-ECC9F3942E4B}">
                    <a14:imgProps xmlns:a14="http://schemas.microsoft.com/office/drawing/2010/main">
                      <a14:imgLayer r:embed="rId56">
                        <a14:imgEffect>
                          <a14:sharpenSoften amount="50000"/>
                        </a14:imgEffect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30888" y="7964048"/>
                <a:ext cx="938088" cy="897141"/>
              </a:xfrm>
              <a:prstGeom prst="rect">
                <a:avLst/>
              </a:prstGeom>
            </p:spPr>
          </p:pic>
          <p:pic>
            <p:nvPicPr>
              <p:cNvPr id="223" name="Image 222" descr="gH2AX-Pitx2-3-SB.tif"/>
              <p:cNvPicPr>
                <a:picLocks noChangeAspect="1"/>
              </p:cNvPicPr>
              <p:nvPr/>
            </p:nvPicPr>
            <p:blipFill rotWithShape="1">
              <a:blip r:embed="rId57" cstate="print">
                <a:extLst>
                  <a:ext uri="{BEBA8EAE-BF5A-486C-A8C5-ECC9F3942E4B}">
                    <a14:imgProps xmlns:a14="http://schemas.microsoft.com/office/drawing/2010/main">
                      <a14:imgLayer r:embed="rId58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8835" t="53663" r="34250" b="37308"/>
              <a:stretch/>
            </p:blipFill>
            <p:spPr>
              <a:xfrm>
                <a:off x="3131845" y="8465501"/>
                <a:ext cx="396000" cy="389339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grpSp>
            <p:nvGrpSpPr>
              <p:cNvPr id="224" name="Grouper 223"/>
              <p:cNvGrpSpPr/>
              <p:nvPr/>
            </p:nvGrpSpPr>
            <p:grpSpPr>
              <a:xfrm>
                <a:off x="1026933" y="8807973"/>
                <a:ext cx="3004354" cy="0"/>
                <a:chOff x="1028317" y="8308661"/>
                <a:chExt cx="3004354" cy="0"/>
              </a:xfrm>
            </p:grpSpPr>
            <p:cxnSp>
              <p:nvCxnSpPr>
                <p:cNvPr id="300" name="Connecteur droit 299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Connecteur droit 300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Connecteur droit 301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Connecteur droit 302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Connecteur droit 303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Connecteur droit 304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Connecteur droit 305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Connecteur droit 306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Connecteur droit 307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Connecteur droit 308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Connecteur droit 309"/>
                <p:cNvCxnSpPr/>
                <p:nvPr/>
              </p:nvCxnSpPr>
              <p:spPr>
                <a:xfrm>
                  <a:off x="3859870" y="8308661"/>
                  <a:ext cx="144000" cy="0"/>
                </a:xfrm>
                <a:prstGeom prst="line">
                  <a:avLst/>
                </a:prstGeom>
                <a:ln w="1905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25" name="Image 224" descr="SB-HP1g-1.tif"/>
              <p:cNvPicPr>
                <a:picLocks noChangeAspect="1"/>
              </p:cNvPicPr>
              <p:nvPr/>
            </p:nvPicPr>
            <p:blipFill rotWithShape="1">
              <a:blip r:embed="rId5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41888" y="6989998"/>
                <a:ext cx="927088" cy="924100"/>
              </a:xfrm>
              <a:prstGeom prst="rect">
                <a:avLst/>
              </a:prstGeom>
            </p:spPr>
          </p:pic>
          <p:pic>
            <p:nvPicPr>
              <p:cNvPr id="226" name="Image 225" descr="SB-dapi-1.tif"/>
              <p:cNvPicPr>
                <a:picLocks noChangeAspect="1"/>
              </p:cNvPicPr>
              <p:nvPr/>
            </p:nvPicPr>
            <p:blipFill rotWithShape="1">
              <a:blip r:embed="rId60" cstate="print">
                <a:extLst>
                  <a:ext uri="{BEBA8EAE-BF5A-486C-A8C5-ECC9F3942E4B}">
                    <a14:imgProps xmlns:a14="http://schemas.microsoft.com/office/drawing/2010/main">
                      <a14:imgLayer r:embed="rId61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34554" y="5064148"/>
                <a:ext cx="926942" cy="912946"/>
              </a:xfrm>
              <a:prstGeom prst="rect">
                <a:avLst/>
              </a:prstGeom>
            </p:spPr>
          </p:pic>
          <p:pic>
            <p:nvPicPr>
              <p:cNvPr id="227" name="Image 226" descr="SB-myog-1.tif"/>
              <p:cNvPicPr>
                <a:picLocks noChangeAspect="1"/>
              </p:cNvPicPr>
              <p:nvPr/>
            </p:nvPicPr>
            <p:blipFill rotWithShape="1">
              <a:blip r:embed="rId6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41890" y="6000985"/>
                <a:ext cx="927086" cy="934412"/>
              </a:xfrm>
              <a:prstGeom prst="rect">
                <a:avLst/>
              </a:prstGeom>
            </p:spPr>
          </p:pic>
          <p:grpSp>
            <p:nvGrpSpPr>
              <p:cNvPr id="228" name="Grouper 227"/>
              <p:cNvGrpSpPr/>
              <p:nvPr/>
            </p:nvGrpSpPr>
            <p:grpSpPr>
              <a:xfrm>
                <a:off x="3117487" y="6000432"/>
                <a:ext cx="412399" cy="230832"/>
                <a:chOff x="5051680" y="3619630"/>
                <a:chExt cx="486827" cy="230832"/>
              </a:xfrm>
            </p:grpSpPr>
            <p:sp>
              <p:nvSpPr>
                <p:cNvPr id="298" name="Rectangle 297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299" name="ZoneTexte 298"/>
                <p:cNvSpPr txBox="1"/>
                <p:nvPr/>
              </p:nvSpPr>
              <p:spPr>
                <a:xfrm>
                  <a:off x="5051680" y="3619630"/>
                  <a:ext cx="48682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 smtClean="0">
                      <a:latin typeface="Helvetica"/>
                      <a:cs typeface="Helvetica"/>
                    </a:rPr>
                    <a:t>+SB</a:t>
                  </a:r>
                  <a:endParaRPr lang="fr-FR" sz="900" b="1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229" name="Grouper 228"/>
              <p:cNvGrpSpPr/>
              <p:nvPr/>
            </p:nvGrpSpPr>
            <p:grpSpPr>
              <a:xfrm>
                <a:off x="3115354" y="6986463"/>
                <a:ext cx="390477" cy="246221"/>
                <a:chOff x="5051680" y="3619630"/>
                <a:chExt cx="460949" cy="246221"/>
              </a:xfrm>
            </p:grpSpPr>
            <p:sp>
              <p:nvSpPr>
                <p:cNvPr id="296" name="Rectangle 295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7" name="ZoneTexte 296"/>
                <p:cNvSpPr txBox="1"/>
                <p:nvPr/>
              </p:nvSpPr>
              <p:spPr>
                <a:xfrm>
                  <a:off x="5051680" y="3619630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latin typeface="Helvetica"/>
                      <a:cs typeface="Helvetica"/>
                    </a:rPr>
                    <a:t>+SB</a:t>
                  </a:r>
                  <a:endParaRPr lang="fr-FR" sz="1000" b="1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230" name="Grouper 229"/>
              <p:cNvGrpSpPr/>
              <p:nvPr/>
            </p:nvGrpSpPr>
            <p:grpSpPr>
              <a:xfrm>
                <a:off x="3108195" y="5060853"/>
                <a:ext cx="412399" cy="230832"/>
                <a:chOff x="5051680" y="3619630"/>
                <a:chExt cx="486827" cy="230832"/>
              </a:xfrm>
            </p:grpSpPr>
            <p:sp>
              <p:nvSpPr>
                <p:cNvPr id="294" name="Rectangle 293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900"/>
                </a:p>
              </p:txBody>
            </p:sp>
            <p:sp>
              <p:nvSpPr>
                <p:cNvPr id="295" name="ZoneTexte 294"/>
                <p:cNvSpPr txBox="1"/>
                <p:nvPr/>
              </p:nvSpPr>
              <p:spPr>
                <a:xfrm>
                  <a:off x="5051680" y="3619630"/>
                  <a:ext cx="48682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 smtClean="0">
                      <a:latin typeface="Helvetica"/>
                      <a:cs typeface="Helvetica"/>
                    </a:rPr>
                    <a:t>+SB</a:t>
                  </a:r>
                  <a:endParaRPr lang="fr-FR" sz="900" b="1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231" name="Grouper 230"/>
              <p:cNvGrpSpPr/>
              <p:nvPr/>
            </p:nvGrpSpPr>
            <p:grpSpPr>
              <a:xfrm>
                <a:off x="3108442" y="7964049"/>
                <a:ext cx="390477" cy="246221"/>
                <a:chOff x="5051680" y="3619630"/>
                <a:chExt cx="460949" cy="246221"/>
              </a:xfrm>
            </p:grpSpPr>
            <p:sp>
              <p:nvSpPr>
                <p:cNvPr id="292" name="Rectangle 291"/>
                <p:cNvSpPr/>
                <p:nvPr/>
              </p:nvSpPr>
              <p:spPr>
                <a:xfrm>
                  <a:off x="5116632" y="3657361"/>
                  <a:ext cx="395997" cy="179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3" name="ZoneTexte 292"/>
                <p:cNvSpPr txBox="1"/>
                <p:nvPr/>
              </p:nvSpPr>
              <p:spPr>
                <a:xfrm>
                  <a:off x="5051680" y="3619630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latin typeface="Helvetica"/>
                      <a:cs typeface="Helvetica"/>
                    </a:rPr>
                    <a:t>+SB</a:t>
                  </a:r>
                  <a:endParaRPr lang="fr-FR" sz="1000" b="1" dirty="0">
                    <a:latin typeface="Helvetica"/>
                    <a:cs typeface="Helvetica"/>
                  </a:endParaRPr>
                </a:p>
              </p:txBody>
            </p:sp>
          </p:grpSp>
          <p:grpSp>
            <p:nvGrpSpPr>
              <p:cNvPr id="232" name="Grouper 231"/>
              <p:cNvGrpSpPr/>
              <p:nvPr/>
            </p:nvGrpSpPr>
            <p:grpSpPr>
              <a:xfrm>
                <a:off x="1026933" y="7873532"/>
                <a:ext cx="3004354" cy="0"/>
                <a:chOff x="1028317" y="8308661"/>
                <a:chExt cx="3004354" cy="0"/>
              </a:xfrm>
            </p:grpSpPr>
            <p:cxnSp>
              <p:nvCxnSpPr>
                <p:cNvPr id="281" name="Connecteur droit 280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Connecteur droit 281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Connecteur droit 282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Connecteur droit 283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Connecteur droit 284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Connecteur droit 285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Connecteur droit 286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Connecteur droit 287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Connecteur droit 288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Connecteur droit 289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Connecteur droit 290"/>
                <p:cNvCxnSpPr/>
                <p:nvPr/>
              </p:nvCxnSpPr>
              <p:spPr>
                <a:xfrm>
                  <a:off x="3859870" y="8308661"/>
                  <a:ext cx="144000" cy="0"/>
                </a:xfrm>
                <a:prstGeom prst="line">
                  <a:avLst/>
                </a:prstGeom>
                <a:ln w="1905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" name="Grouper 232"/>
              <p:cNvGrpSpPr/>
              <p:nvPr/>
            </p:nvGrpSpPr>
            <p:grpSpPr>
              <a:xfrm>
                <a:off x="1026933" y="6875714"/>
                <a:ext cx="3004354" cy="0"/>
                <a:chOff x="1028317" y="8308661"/>
                <a:chExt cx="3004354" cy="0"/>
              </a:xfrm>
            </p:grpSpPr>
            <p:cxnSp>
              <p:nvCxnSpPr>
                <p:cNvPr id="270" name="Connecteur droit 269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Connecteur droit 270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Connecteur droit 271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Connecteur droit 272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Connecteur droit 273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Connecteur droit 274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Connecteur droit 275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Connecteur droit 276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Connecteur droit 277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Connecteur droit 278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Connecteur droit 279"/>
                <p:cNvCxnSpPr/>
                <p:nvPr/>
              </p:nvCxnSpPr>
              <p:spPr>
                <a:xfrm>
                  <a:off x="3859870" y="8308661"/>
                  <a:ext cx="144000" cy="0"/>
                </a:xfrm>
                <a:prstGeom prst="line">
                  <a:avLst/>
                </a:prstGeom>
                <a:ln w="1905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" name="Grouper 233"/>
              <p:cNvGrpSpPr/>
              <p:nvPr/>
            </p:nvGrpSpPr>
            <p:grpSpPr>
              <a:xfrm>
                <a:off x="1031742" y="5914093"/>
                <a:ext cx="3004354" cy="0"/>
                <a:chOff x="1028317" y="8308661"/>
                <a:chExt cx="3004354" cy="0"/>
              </a:xfrm>
            </p:grpSpPr>
            <p:cxnSp>
              <p:nvCxnSpPr>
                <p:cNvPr id="259" name="Connecteur droit 258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Connecteur droit 259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Connecteur droit 260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Connecteur droit 261"/>
                <p:cNvCxnSpPr/>
                <p:nvPr/>
              </p:nvCxnSpPr>
              <p:spPr>
                <a:xfrm>
                  <a:off x="1028317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Connecteur droit 262"/>
                <p:cNvCxnSpPr/>
                <p:nvPr/>
              </p:nvCxnSpPr>
              <p:spPr>
                <a:xfrm>
                  <a:off x="1978955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Connecteur droit 263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Connecteur droit 264"/>
                <p:cNvCxnSpPr/>
                <p:nvPr/>
              </p:nvCxnSpPr>
              <p:spPr>
                <a:xfrm>
                  <a:off x="2931096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Connecteur droit 265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Connecteur droit 266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Connecteur droit 267"/>
                <p:cNvCxnSpPr/>
                <p:nvPr/>
              </p:nvCxnSpPr>
              <p:spPr>
                <a:xfrm>
                  <a:off x="3888671" y="8308661"/>
                  <a:ext cx="144000" cy="0"/>
                </a:xfrm>
                <a:prstGeom prst="line">
                  <a:avLst/>
                </a:prstGeom>
                <a:ln w="127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Connecteur droit 268"/>
                <p:cNvCxnSpPr/>
                <p:nvPr/>
              </p:nvCxnSpPr>
              <p:spPr>
                <a:xfrm>
                  <a:off x="3859870" y="8308661"/>
                  <a:ext cx="144000" cy="0"/>
                </a:xfrm>
                <a:prstGeom prst="line">
                  <a:avLst/>
                </a:prstGeom>
                <a:ln w="1905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35" name="Image 234" descr="SB-HP1g-1.tif"/>
              <p:cNvPicPr>
                <a:picLocks noChangeAspect="1"/>
              </p:cNvPicPr>
              <p:nvPr/>
            </p:nvPicPr>
            <p:blipFill rotWithShape="1">
              <a:blip r:embed="rId63" cstate="print">
                <a:extLst>
                  <a:ext uri="{BEBA8EAE-BF5A-486C-A8C5-ECC9F3942E4B}">
                    <a14:imgProps xmlns:a14="http://schemas.microsoft.com/office/drawing/2010/main">
                      <a14:imgLayer r:embed="rId6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38395" y="7520243"/>
                <a:ext cx="387972" cy="39600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  <a:effectLst/>
            </p:spPr>
          </p:pic>
          <p:pic>
            <p:nvPicPr>
              <p:cNvPr id="236" name="Image 235" descr="SB-dapi-1.tif"/>
              <p:cNvPicPr>
                <a:picLocks noChangeAspect="1"/>
              </p:cNvPicPr>
              <p:nvPr/>
            </p:nvPicPr>
            <p:blipFill rotWithShape="1">
              <a:blip r:embed="rId65" cstate="print">
                <a:extLst>
                  <a:ext uri="{BEBA8EAE-BF5A-486C-A8C5-ECC9F3942E4B}">
                    <a14:imgProps xmlns:a14="http://schemas.microsoft.com/office/drawing/2010/main">
                      <a14:imgLayer r:embed="rId66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41888" y="5607023"/>
                <a:ext cx="366071" cy="366629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237" name="Image 236" descr="SB-myog-1.tif"/>
              <p:cNvPicPr>
                <a:picLocks noChangeAspect="1"/>
              </p:cNvPicPr>
              <p:nvPr/>
            </p:nvPicPr>
            <p:blipFill rotWithShape="1">
              <a:blip r:embed="rId67" cstate="print">
                <a:extLst>
                  <a:ext uri="{BEBA8EAE-BF5A-486C-A8C5-ECC9F3942E4B}">
                    <a14:imgProps xmlns:a14="http://schemas.microsoft.com/office/drawing/2010/main">
                      <a14:imgLayer r:embed="rId6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V="1">
                <a:off x="3150020" y="6544531"/>
                <a:ext cx="364632" cy="382583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  <a:effectLst/>
            </p:spPr>
          </p:pic>
          <p:pic>
            <p:nvPicPr>
              <p:cNvPr id="238" name="Image 237"/>
              <p:cNvPicPr>
                <a:picLocks noChangeAspect="1"/>
              </p:cNvPicPr>
              <p:nvPr/>
            </p:nvPicPr>
            <p:blipFill rotWithShape="1">
              <a:blip r:embed="rId69"/>
              <a:srcRect l="24050" t="-890" b="-1597"/>
              <a:stretch/>
            </p:blipFill>
            <p:spPr>
              <a:xfrm flipV="1">
                <a:off x="4087263" y="6976416"/>
                <a:ext cx="899999" cy="941897"/>
              </a:xfrm>
              <a:prstGeom prst="rect">
                <a:avLst/>
              </a:prstGeom>
            </p:spPr>
          </p:pic>
          <p:pic>
            <p:nvPicPr>
              <p:cNvPr id="239" name="Image 238"/>
              <p:cNvPicPr>
                <a:picLocks noChangeAspect="1"/>
              </p:cNvPicPr>
              <p:nvPr/>
            </p:nvPicPr>
            <p:blipFill rotWithShape="1">
              <a:blip r:embed="rId70"/>
              <a:srcRect l="24941"/>
              <a:stretch/>
            </p:blipFill>
            <p:spPr>
              <a:xfrm flipV="1">
                <a:off x="4083030" y="6003909"/>
                <a:ext cx="912163" cy="935997"/>
              </a:xfrm>
              <a:prstGeom prst="rect">
                <a:avLst/>
              </a:prstGeom>
            </p:spPr>
          </p:pic>
          <p:cxnSp>
            <p:nvCxnSpPr>
              <p:cNvPr id="240" name="Connecteur droit 239"/>
              <p:cNvCxnSpPr/>
              <p:nvPr/>
            </p:nvCxnSpPr>
            <p:spPr>
              <a:xfrm>
                <a:off x="3892096" y="5914093"/>
                <a:ext cx="12573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/>
              <p:cNvCxnSpPr/>
              <p:nvPr/>
            </p:nvCxnSpPr>
            <p:spPr>
              <a:xfrm>
                <a:off x="3892096" y="5912382"/>
                <a:ext cx="125730" cy="0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Rectangle 241"/>
              <p:cNvSpPr/>
              <p:nvPr/>
            </p:nvSpPr>
            <p:spPr>
              <a:xfrm>
                <a:off x="4111729" y="6058135"/>
                <a:ext cx="537043" cy="1799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4027791" y="6021597"/>
                <a:ext cx="6945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Helvetica"/>
                    <a:cs typeface="Helvetica"/>
                  </a:rPr>
                  <a:t>+NAC/SB</a:t>
                </a:r>
                <a:endParaRPr lang="fr-FR" sz="900" b="1" dirty="0">
                  <a:latin typeface="Helvetica"/>
                  <a:cs typeface="Helvetica"/>
                </a:endParaRPr>
              </a:p>
            </p:txBody>
          </p:sp>
          <p:pic>
            <p:nvPicPr>
              <p:cNvPr id="244" name="Image 243"/>
              <p:cNvPicPr>
                <a:picLocks noChangeAspect="1"/>
              </p:cNvPicPr>
              <p:nvPr/>
            </p:nvPicPr>
            <p:blipFill rotWithShape="1">
              <a:blip r:embed="rId71">
                <a:extLst>
                  <a:ext uri="{BEBA8EAE-BF5A-486C-A8C5-ECC9F3942E4B}">
                    <a14:imgProps xmlns:a14="http://schemas.microsoft.com/office/drawing/2010/main">
                      <a14:imgLayer r:embed="rId72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-1" r="53726" b="-6897"/>
              <a:stretch/>
            </p:blipFill>
            <p:spPr>
              <a:xfrm>
                <a:off x="4078903" y="5601554"/>
                <a:ext cx="281430" cy="391909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pic>
            <p:nvPicPr>
              <p:cNvPr id="245" name="Image 244"/>
              <p:cNvPicPr>
                <a:picLocks noChangeAspect="1"/>
              </p:cNvPicPr>
              <p:nvPr/>
            </p:nvPicPr>
            <p:blipFill rotWithShape="1">
              <a:blip r:embed="rId73">
                <a:extLst>
                  <a:ext uri="{BEBA8EAE-BF5A-486C-A8C5-ECC9F3942E4B}">
                    <a14:imgProps xmlns:a14="http://schemas.microsoft.com/office/drawing/2010/main">
                      <a14:imgLayer r:embed="rId74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2" t="1202" r="53168"/>
              <a:stretch/>
            </p:blipFill>
            <p:spPr>
              <a:xfrm>
                <a:off x="4083030" y="6540112"/>
                <a:ext cx="285769" cy="391235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sp>
            <p:nvSpPr>
              <p:cNvPr id="246" name="Rectangle 245"/>
              <p:cNvSpPr/>
              <p:nvPr/>
            </p:nvSpPr>
            <p:spPr>
              <a:xfrm>
                <a:off x="4094868" y="5089107"/>
                <a:ext cx="537043" cy="1799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247" name="ZoneTexte 246"/>
              <p:cNvSpPr txBox="1"/>
              <p:nvPr/>
            </p:nvSpPr>
            <p:spPr>
              <a:xfrm>
                <a:off x="4019096" y="5055682"/>
                <a:ext cx="6945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Helvetica"/>
                    <a:cs typeface="Helvetica"/>
                  </a:rPr>
                  <a:t>+NAC/SB</a:t>
                </a:r>
                <a:endParaRPr lang="fr-FR" sz="900" b="1" dirty="0">
                  <a:latin typeface="Helvetica"/>
                  <a:cs typeface="Helvetica"/>
                </a:endParaRPr>
              </a:p>
            </p:txBody>
          </p:sp>
          <p:cxnSp>
            <p:nvCxnSpPr>
              <p:cNvPr id="248" name="Connecteur droit 247"/>
              <p:cNvCxnSpPr/>
              <p:nvPr/>
            </p:nvCxnSpPr>
            <p:spPr>
              <a:xfrm>
                <a:off x="4811479" y="6875714"/>
                <a:ext cx="144000" cy="0"/>
              </a:xfrm>
              <a:prstGeom prst="line">
                <a:avLst/>
              </a:prstGeom>
              <a:ln w="1905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Connecteur droit 248"/>
              <p:cNvCxnSpPr/>
              <p:nvPr/>
            </p:nvCxnSpPr>
            <p:spPr>
              <a:xfrm>
                <a:off x="4818794" y="7869299"/>
                <a:ext cx="144000" cy="0"/>
              </a:xfrm>
              <a:prstGeom prst="line">
                <a:avLst/>
              </a:prstGeom>
              <a:ln w="1905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0" name="Image 249"/>
              <p:cNvPicPr>
                <a:picLocks noChangeAspect="1"/>
              </p:cNvPicPr>
              <p:nvPr/>
            </p:nvPicPr>
            <p:blipFill rotWithShape="1">
              <a:blip r:embed="rId75">
                <a:extLst>
                  <a:ext uri="{BEBA8EAE-BF5A-486C-A8C5-ECC9F3942E4B}">
                    <a14:imgProps xmlns:a14="http://schemas.microsoft.com/office/drawing/2010/main">
                      <a14:imgLayer r:embed="rId76">
                        <a14:imgEffect>
                          <a14:sharpenSoften amount="50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r="51004"/>
              <a:stretch/>
            </p:blipFill>
            <p:spPr>
              <a:xfrm>
                <a:off x="4089092" y="7513941"/>
                <a:ext cx="279708" cy="395998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sp>
            <p:nvSpPr>
              <p:cNvPr id="251" name="Rectangle 250"/>
              <p:cNvSpPr/>
              <p:nvPr/>
            </p:nvSpPr>
            <p:spPr>
              <a:xfrm>
                <a:off x="4120405" y="7018768"/>
                <a:ext cx="537043" cy="1799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252" name="ZoneTexte 251"/>
              <p:cNvSpPr txBox="1"/>
              <p:nvPr/>
            </p:nvSpPr>
            <p:spPr>
              <a:xfrm>
                <a:off x="4036467" y="6982230"/>
                <a:ext cx="6945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Helvetica"/>
                    <a:cs typeface="Helvetica"/>
                  </a:rPr>
                  <a:t>+NAC/SB</a:t>
                </a:r>
                <a:endParaRPr lang="fr-FR" sz="900" b="1" dirty="0">
                  <a:latin typeface="Helvetica"/>
                  <a:cs typeface="Helvetica"/>
                </a:endParaRPr>
              </a:p>
            </p:txBody>
          </p:sp>
          <p:cxnSp>
            <p:nvCxnSpPr>
              <p:cNvPr id="253" name="Connecteur droit 252"/>
              <p:cNvCxnSpPr/>
              <p:nvPr/>
            </p:nvCxnSpPr>
            <p:spPr>
              <a:xfrm>
                <a:off x="4833533" y="5922559"/>
                <a:ext cx="144000" cy="0"/>
              </a:xfrm>
              <a:prstGeom prst="line">
                <a:avLst/>
              </a:prstGeom>
              <a:ln w="1905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4" name="Image 253"/>
              <p:cNvPicPr>
                <a:picLocks noChangeAspect="1"/>
              </p:cNvPicPr>
              <p:nvPr/>
            </p:nvPicPr>
            <p:blipFill rotWithShape="1">
              <a:blip r:embed="rId77"/>
              <a:srcRect r="4463" b="13728"/>
              <a:stretch/>
            </p:blipFill>
            <p:spPr>
              <a:xfrm>
                <a:off x="4093047" y="7958946"/>
                <a:ext cx="894215" cy="902243"/>
              </a:xfrm>
              <a:prstGeom prst="rect">
                <a:avLst/>
              </a:prstGeom>
            </p:spPr>
          </p:pic>
          <p:pic>
            <p:nvPicPr>
              <p:cNvPr id="255" name="Image 254"/>
              <p:cNvPicPr>
                <a:picLocks noChangeAspect="1"/>
              </p:cNvPicPr>
              <p:nvPr/>
            </p:nvPicPr>
            <p:blipFill rotWithShape="1">
              <a:blip r:embed="rId78"/>
              <a:srcRect l="21960" t="-3136" r="30753" b="17393"/>
              <a:stretch/>
            </p:blipFill>
            <p:spPr>
              <a:xfrm>
                <a:off x="4094868" y="8452335"/>
                <a:ext cx="273932" cy="408853"/>
              </a:xfrm>
              <a:prstGeom prst="rect">
                <a:avLst/>
              </a:prstGeom>
              <a:ln>
                <a:solidFill>
                  <a:srgbClr val="FFFFFF"/>
                </a:solidFill>
              </a:ln>
            </p:spPr>
          </p:pic>
          <p:cxnSp>
            <p:nvCxnSpPr>
              <p:cNvPr id="256" name="Connecteur droit 255"/>
              <p:cNvCxnSpPr/>
              <p:nvPr/>
            </p:nvCxnSpPr>
            <p:spPr>
              <a:xfrm>
                <a:off x="4796629" y="8800545"/>
                <a:ext cx="144000" cy="0"/>
              </a:xfrm>
              <a:prstGeom prst="line">
                <a:avLst/>
              </a:prstGeom>
              <a:ln w="1905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Rectangle 256"/>
              <p:cNvSpPr/>
              <p:nvPr/>
            </p:nvSpPr>
            <p:spPr>
              <a:xfrm>
                <a:off x="4140209" y="8003276"/>
                <a:ext cx="537043" cy="1799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258" name="ZoneTexte 257"/>
              <p:cNvSpPr txBox="1"/>
              <p:nvPr/>
            </p:nvSpPr>
            <p:spPr>
              <a:xfrm>
                <a:off x="4056271" y="7966738"/>
                <a:ext cx="6945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Helvetica"/>
                    <a:cs typeface="Helvetica"/>
                  </a:rPr>
                  <a:t>+NAC/SB</a:t>
                </a:r>
                <a:endParaRPr lang="fr-FR" sz="900" b="1" dirty="0"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321" name="ZoneTexte 320"/>
          <p:cNvSpPr txBox="1"/>
          <p:nvPr/>
        </p:nvSpPr>
        <p:spPr>
          <a:xfrm>
            <a:off x="4607724" y="-29501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5-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907551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387</Words>
  <Application>Microsoft Macintosh PowerPoint</Application>
  <PresentationFormat>Présentation à l'écran (4:3)</PresentationFormat>
  <Paragraphs>104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9</cp:revision>
  <dcterms:created xsi:type="dcterms:W3CDTF">2018-07-18T12:50:04Z</dcterms:created>
  <dcterms:modified xsi:type="dcterms:W3CDTF">2018-07-18T12:54:51Z</dcterms:modified>
  <cp:category/>
</cp:coreProperties>
</file>