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4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386C6-FEEA-8F4C-97F2-5771B794DCFC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338-3EE1-A445-A9F0-18D5B5FFB5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19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6" Type="http://schemas.openxmlformats.org/officeDocument/2006/relationships/image" Target="../media/image31.jpeg"/><Relationship Id="rId47" Type="http://schemas.microsoft.com/office/2007/relationships/hdphoto" Target="../media/hdphoto15.wdp"/><Relationship Id="rId20" Type="http://schemas.openxmlformats.org/officeDocument/2006/relationships/image" Target="../media/image15.png"/><Relationship Id="rId21" Type="http://schemas.openxmlformats.org/officeDocument/2006/relationships/image" Target="../media/image16.png"/><Relationship Id="rId22" Type="http://schemas.openxmlformats.org/officeDocument/2006/relationships/image" Target="../media/image17.emf"/><Relationship Id="rId23" Type="http://schemas.openxmlformats.org/officeDocument/2006/relationships/image" Target="../media/image18.emf"/><Relationship Id="rId24" Type="http://schemas.openxmlformats.org/officeDocument/2006/relationships/image" Target="../media/image19.emf"/><Relationship Id="rId25" Type="http://schemas.openxmlformats.org/officeDocument/2006/relationships/image" Target="../media/image20.jpeg"/><Relationship Id="rId26" Type="http://schemas.microsoft.com/office/2007/relationships/hdphoto" Target="../media/hdphoto5.wdp"/><Relationship Id="rId27" Type="http://schemas.openxmlformats.org/officeDocument/2006/relationships/image" Target="../media/image21.jpeg"/><Relationship Id="rId28" Type="http://schemas.microsoft.com/office/2007/relationships/hdphoto" Target="../media/hdphoto6.wdp"/><Relationship Id="rId29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30" Type="http://schemas.microsoft.com/office/2007/relationships/hdphoto" Target="../media/hdphoto7.wdp"/><Relationship Id="rId31" Type="http://schemas.openxmlformats.org/officeDocument/2006/relationships/image" Target="../media/image23.jpeg"/><Relationship Id="rId32" Type="http://schemas.microsoft.com/office/2007/relationships/hdphoto" Target="../media/hdphoto8.wdp"/><Relationship Id="rId9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33" Type="http://schemas.openxmlformats.org/officeDocument/2006/relationships/image" Target="../media/image24.png"/><Relationship Id="rId34" Type="http://schemas.microsoft.com/office/2007/relationships/hdphoto" Target="../media/hdphoto9.wdp"/><Relationship Id="rId35" Type="http://schemas.openxmlformats.org/officeDocument/2006/relationships/image" Target="../media/image25.jpeg"/><Relationship Id="rId36" Type="http://schemas.microsoft.com/office/2007/relationships/hdphoto" Target="../media/hdphoto10.wdp"/><Relationship Id="rId10" Type="http://schemas.openxmlformats.org/officeDocument/2006/relationships/image" Target="../media/image9.png"/><Relationship Id="rId11" Type="http://schemas.openxmlformats.org/officeDocument/2006/relationships/image" Target="../media/image10.jpeg"/><Relationship Id="rId12" Type="http://schemas.microsoft.com/office/2007/relationships/hdphoto" Target="../media/hdphoto1.wdp"/><Relationship Id="rId13" Type="http://schemas.openxmlformats.org/officeDocument/2006/relationships/image" Target="../media/image11.jpeg"/><Relationship Id="rId14" Type="http://schemas.microsoft.com/office/2007/relationships/hdphoto" Target="../media/hdphoto2.wdp"/><Relationship Id="rId15" Type="http://schemas.openxmlformats.org/officeDocument/2006/relationships/image" Target="../media/image12.jpeg"/><Relationship Id="rId16" Type="http://schemas.microsoft.com/office/2007/relationships/hdphoto" Target="../media/hdphoto3.wdp"/><Relationship Id="rId17" Type="http://schemas.openxmlformats.org/officeDocument/2006/relationships/image" Target="../media/image13.jpeg"/><Relationship Id="rId18" Type="http://schemas.microsoft.com/office/2007/relationships/hdphoto" Target="../media/hdphoto4.wdp"/><Relationship Id="rId19" Type="http://schemas.openxmlformats.org/officeDocument/2006/relationships/image" Target="../media/image14.png"/><Relationship Id="rId37" Type="http://schemas.openxmlformats.org/officeDocument/2006/relationships/image" Target="../media/image26.png"/><Relationship Id="rId38" Type="http://schemas.openxmlformats.org/officeDocument/2006/relationships/image" Target="../media/image27.png"/><Relationship Id="rId39" Type="http://schemas.microsoft.com/office/2007/relationships/hdphoto" Target="../media/hdphoto11.wdp"/><Relationship Id="rId40" Type="http://schemas.openxmlformats.org/officeDocument/2006/relationships/image" Target="../media/image28.png"/><Relationship Id="rId41" Type="http://schemas.microsoft.com/office/2007/relationships/hdphoto" Target="../media/hdphoto12.wdp"/><Relationship Id="rId42" Type="http://schemas.openxmlformats.org/officeDocument/2006/relationships/image" Target="../media/image29.jpeg"/><Relationship Id="rId43" Type="http://schemas.microsoft.com/office/2007/relationships/hdphoto" Target="../media/hdphoto13.wdp"/><Relationship Id="rId44" Type="http://schemas.openxmlformats.org/officeDocument/2006/relationships/image" Target="../media/image30.jpeg"/><Relationship Id="rId45" Type="http://schemas.microsoft.com/office/2007/relationships/hdphoto" Target="../media/hdphoto1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Image 354"/>
          <p:cNvPicPr>
            <a:picLocks noChangeAspect="1"/>
          </p:cNvPicPr>
          <p:nvPr/>
        </p:nvPicPr>
        <p:blipFill rotWithShape="1">
          <a:blip r:embed="rId2"/>
          <a:srcRect b="62980"/>
          <a:stretch/>
        </p:blipFill>
        <p:spPr>
          <a:xfrm>
            <a:off x="3426714" y="5714619"/>
            <a:ext cx="889000" cy="1589122"/>
          </a:xfrm>
          <a:prstGeom prst="rect">
            <a:avLst/>
          </a:prstGeom>
        </p:spPr>
      </p:pic>
      <p:pic>
        <p:nvPicPr>
          <p:cNvPr id="356" name="Image 355"/>
          <p:cNvPicPr>
            <a:picLocks noChangeAspect="1"/>
          </p:cNvPicPr>
          <p:nvPr/>
        </p:nvPicPr>
        <p:blipFill rotWithShape="1">
          <a:blip r:embed="rId3"/>
          <a:srcRect l="-12658" b="65806"/>
          <a:stretch/>
        </p:blipFill>
        <p:spPr>
          <a:xfrm>
            <a:off x="5682041" y="5649633"/>
            <a:ext cx="1130300" cy="1580699"/>
          </a:xfrm>
          <a:prstGeom prst="rect">
            <a:avLst/>
          </a:prstGeom>
        </p:spPr>
      </p:pic>
      <p:sp>
        <p:nvSpPr>
          <p:cNvPr id="357" name="ZoneTexte 356"/>
          <p:cNvSpPr txBox="1"/>
          <p:nvPr/>
        </p:nvSpPr>
        <p:spPr>
          <a:xfrm>
            <a:off x="96184" y="2858144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C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358" name="ZoneTexte 357"/>
          <p:cNvSpPr txBox="1"/>
          <p:nvPr/>
        </p:nvSpPr>
        <p:spPr>
          <a:xfrm>
            <a:off x="4063530" y="77332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B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359" name="ZoneTexte 358"/>
          <p:cNvSpPr txBox="1"/>
          <p:nvPr/>
        </p:nvSpPr>
        <p:spPr>
          <a:xfrm>
            <a:off x="11519" y="77332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A</a:t>
            </a:r>
            <a:endParaRPr lang="fr-FR" sz="1400" b="1" dirty="0">
              <a:latin typeface="Helvetica"/>
              <a:cs typeface="Helvetica"/>
            </a:endParaRPr>
          </a:p>
        </p:txBody>
      </p:sp>
      <p:pic>
        <p:nvPicPr>
          <p:cNvPr id="360" name="Image 35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1554"/>
          <a:stretch/>
        </p:blipFill>
        <p:spPr>
          <a:xfrm>
            <a:off x="390183" y="5877726"/>
            <a:ext cx="1246909" cy="1340497"/>
          </a:xfrm>
          <a:prstGeom prst="rect">
            <a:avLst/>
          </a:prstGeom>
        </p:spPr>
      </p:pic>
      <p:sp>
        <p:nvSpPr>
          <p:cNvPr id="361" name="ZoneTexte 360"/>
          <p:cNvSpPr txBox="1"/>
          <p:nvPr/>
        </p:nvSpPr>
        <p:spPr>
          <a:xfrm rot="16200000">
            <a:off x="-555862" y="6330766"/>
            <a:ext cx="1588007" cy="237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 smtClean="0">
                <a:latin typeface="Helvetica"/>
                <a:cs typeface="Helvetica"/>
              </a:rPr>
              <a:t>Cloning</a:t>
            </a:r>
            <a:r>
              <a:rPr lang="fr-FR" sz="1100" dirty="0" smtClean="0">
                <a:latin typeface="Helvetica"/>
                <a:cs typeface="Helvetica"/>
              </a:rPr>
              <a:t> </a:t>
            </a:r>
            <a:r>
              <a:rPr lang="fr-FR" sz="1100" dirty="0" err="1" smtClean="0">
                <a:latin typeface="Helvetica"/>
                <a:cs typeface="Helvetica"/>
              </a:rPr>
              <a:t>efficiency</a:t>
            </a:r>
            <a:r>
              <a:rPr lang="fr-FR" sz="1100" dirty="0" smtClean="0">
                <a:latin typeface="Helvetica"/>
                <a:cs typeface="Helvetica"/>
              </a:rPr>
              <a:t> (%)</a:t>
            </a:r>
            <a:endParaRPr lang="fr-FR" sz="1100" dirty="0">
              <a:latin typeface="Helvetica"/>
              <a:cs typeface="Helvetica"/>
            </a:endParaRPr>
          </a:p>
        </p:txBody>
      </p:sp>
      <p:grpSp>
        <p:nvGrpSpPr>
          <p:cNvPr id="379" name="Grouper 378"/>
          <p:cNvGrpSpPr/>
          <p:nvPr/>
        </p:nvGrpSpPr>
        <p:grpSpPr>
          <a:xfrm>
            <a:off x="460640" y="5288462"/>
            <a:ext cx="1252102" cy="376415"/>
            <a:chOff x="430558" y="70036"/>
            <a:chExt cx="1252102" cy="376415"/>
          </a:xfrm>
        </p:grpSpPr>
        <p:grpSp>
          <p:nvGrpSpPr>
            <p:cNvPr id="382" name="Group 58"/>
            <p:cNvGrpSpPr>
              <a:grpSpLocks/>
            </p:cNvGrpSpPr>
            <p:nvPr/>
          </p:nvGrpSpPr>
          <p:grpSpPr bwMode="auto">
            <a:xfrm>
              <a:off x="430559" y="236602"/>
              <a:ext cx="532725" cy="209849"/>
              <a:chOff x="2414491" y="3222667"/>
              <a:chExt cx="747922" cy="209216"/>
            </a:xfrm>
          </p:grpSpPr>
          <p:sp>
            <p:nvSpPr>
              <p:cNvPr id="484" name="Rectangle 483"/>
              <p:cNvSpPr/>
              <p:nvPr/>
            </p:nvSpPr>
            <p:spPr bwMode="auto">
              <a:xfrm>
                <a:off x="2414491" y="3300958"/>
                <a:ext cx="126934" cy="92088"/>
              </a:xfrm>
              <a:prstGeom prst="rect">
                <a:avLst/>
              </a:prstGeom>
              <a:solidFill>
                <a:srgbClr val="00804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485" name="ZoneTexte 15"/>
              <p:cNvSpPr txBox="1">
                <a:spLocks noChangeArrowheads="1"/>
              </p:cNvSpPr>
              <p:nvPr/>
            </p:nvSpPr>
            <p:spPr bwMode="auto">
              <a:xfrm>
                <a:off x="2476540" y="3222667"/>
                <a:ext cx="685873" cy="209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NAC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383" name="Group 61"/>
            <p:cNvGrpSpPr>
              <a:grpSpLocks/>
            </p:cNvGrpSpPr>
            <p:nvPr/>
          </p:nvGrpSpPr>
          <p:grpSpPr bwMode="auto">
            <a:xfrm>
              <a:off x="430558" y="70036"/>
              <a:ext cx="405240" cy="209847"/>
              <a:chOff x="2440286" y="3363432"/>
              <a:chExt cx="570219" cy="210277"/>
            </a:xfrm>
          </p:grpSpPr>
          <p:sp>
            <p:nvSpPr>
              <p:cNvPr id="481" name="Rectangle 480"/>
              <p:cNvSpPr/>
              <p:nvPr/>
            </p:nvSpPr>
            <p:spPr bwMode="auto">
              <a:xfrm>
                <a:off x="2440286" y="3442092"/>
                <a:ext cx="127220" cy="9110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483" name="ZoneTexte 16"/>
              <p:cNvSpPr txBox="1">
                <a:spLocks noChangeArrowheads="1"/>
              </p:cNvSpPr>
              <p:nvPr/>
            </p:nvSpPr>
            <p:spPr bwMode="auto">
              <a:xfrm>
                <a:off x="2498093" y="3363432"/>
                <a:ext cx="512412" cy="210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Ctrl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384" name="Group 58"/>
            <p:cNvGrpSpPr>
              <a:grpSpLocks/>
            </p:cNvGrpSpPr>
            <p:nvPr/>
          </p:nvGrpSpPr>
          <p:grpSpPr bwMode="auto">
            <a:xfrm>
              <a:off x="919499" y="74142"/>
              <a:ext cx="532725" cy="209849"/>
              <a:chOff x="2414491" y="3222667"/>
              <a:chExt cx="747922" cy="209216"/>
            </a:xfrm>
          </p:grpSpPr>
          <p:sp>
            <p:nvSpPr>
              <p:cNvPr id="455" name="Rectangle 454"/>
              <p:cNvSpPr/>
              <p:nvPr/>
            </p:nvSpPr>
            <p:spPr bwMode="auto">
              <a:xfrm>
                <a:off x="2414491" y="3300958"/>
                <a:ext cx="126934" cy="920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478" name="ZoneTexte 15"/>
              <p:cNvSpPr txBox="1">
                <a:spLocks noChangeArrowheads="1"/>
              </p:cNvSpPr>
              <p:nvPr/>
            </p:nvSpPr>
            <p:spPr bwMode="auto">
              <a:xfrm>
                <a:off x="2476540" y="3222667"/>
                <a:ext cx="685873" cy="209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SB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385" name="Group 58"/>
            <p:cNvGrpSpPr>
              <a:grpSpLocks/>
            </p:cNvGrpSpPr>
            <p:nvPr/>
          </p:nvGrpSpPr>
          <p:grpSpPr bwMode="auto">
            <a:xfrm>
              <a:off x="919500" y="226542"/>
              <a:ext cx="763160" cy="209849"/>
              <a:chOff x="2414491" y="3222667"/>
              <a:chExt cx="1071442" cy="209216"/>
            </a:xfrm>
          </p:grpSpPr>
          <p:sp>
            <p:nvSpPr>
              <p:cNvPr id="422" name="Rectangle 421"/>
              <p:cNvSpPr/>
              <p:nvPr/>
            </p:nvSpPr>
            <p:spPr bwMode="auto">
              <a:xfrm>
                <a:off x="2414491" y="3300958"/>
                <a:ext cx="126934" cy="92088"/>
              </a:xfrm>
              <a:prstGeom prst="rect">
                <a:avLst/>
              </a:prstGeom>
              <a:pattFill prst="wdUpDiag">
                <a:fgClr>
                  <a:srgbClr val="008000"/>
                </a:fgClr>
                <a:bgClr>
                  <a:srgbClr val="FF6600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423" name="ZoneTexte 15"/>
              <p:cNvSpPr txBox="1">
                <a:spLocks noChangeArrowheads="1"/>
              </p:cNvSpPr>
              <p:nvPr/>
            </p:nvSpPr>
            <p:spPr bwMode="auto">
              <a:xfrm>
                <a:off x="2476540" y="3222667"/>
                <a:ext cx="1009393" cy="209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NAC/SB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</p:grpSp>
      <p:sp>
        <p:nvSpPr>
          <p:cNvPr id="486" name="ZoneTexte 485"/>
          <p:cNvSpPr txBox="1"/>
          <p:nvPr/>
        </p:nvSpPr>
        <p:spPr>
          <a:xfrm>
            <a:off x="791419" y="6033862"/>
            <a:ext cx="344365" cy="307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487" name="Grouper 486"/>
          <p:cNvGrpSpPr/>
          <p:nvPr/>
        </p:nvGrpSpPr>
        <p:grpSpPr>
          <a:xfrm>
            <a:off x="1207589" y="5877574"/>
            <a:ext cx="344365" cy="307778"/>
            <a:chOff x="5667650" y="2494476"/>
            <a:chExt cx="344365" cy="307778"/>
          </a:xfrm>
        </p:grpSpPr>
        <p:grpSp>
          <p:nvGrpSpPr>
            <p:cNvPr id="488" name="Grouper 487"/>
            <p:cNvGrpSpPr/>
            <p:nvPr/>
          </p:nvGrpSpPr>
          <p:grpSpPr>
            <a:xfrm>
              <a:off x="5707635" y="2677753"/>
              <a:ext cx="248998" cy="65970"/>
              <a:chOff x="2846699" y="707647"/>
              <a:chExt cx="359998" cy="65970"/>
            </a:xfrm>
          </p:grpSpPr>
          <p:cxnSp>
            <p:nvCxnSpPr>
              <p:cNvPr id="490" name="Connecteur droit 489"/>
              <p:cNvCxnSpPr/>
              <p:nvPr/>
            </p:nvCxnSpPr>
            <p:spPr>
              <a:xfrm>
                <a:off x="2846699" y="711312"/>
                <a:ext cx="359998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Connecteur droit 490"/>
              <p:cNvCxnSpPr/>
              <p:nvPr/>
            </p:nvCxnSpPr>
            <p:spPr>
              <a:xfrm>
                <a:off x="2847099" y="710117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Connecteur droit 491"/>
              <p:cNvCxnSpPr/>
              <p:nvPr/>
            </p:nvCxnSpPr>
            <p:spPr>
              <a:xfrm>
                <a:off x="3204049" y="707647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9" name="ZoneTexte 488"/>
            <p:cNvSpPr txBox="1"/>
            <p:nvPr/>
          </p:nvSpPr>
          <p:spPr>
            <a:xfrm>
              <a:off x="5667650" y="2494476"/>
              <a:ext cx="344365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</p:grpSp>
      <p:grpSp>
        <p:nvGrpSpPr>
          <p:cNvPr id="493" name="Grouper 492"/>
          <p:cNvGrpSpPr/>
          <p:nvPr/>
        </p:nvGrpSpPr>
        <p:grpSpPr>
          <a:xfrm>
            <a:off x="667652" y="5855508"/>
            <a:ext cx="819993" cy="63500"/>
            <a:chOff x="6445292" y="4486699"/>
            <a:chExt cx="533681" cy="63500"/>
          </a:xfrm>
        </p:grpSpPr>
        <p:cxnSp>
          <p:nvCxnSpPr>
            <p:cNvPr id="494" name="Connecteur droit 493"/>
            <p:cNvCxnSpPr/>
            <p:nvPr/>
          </p:nvCxnSpPr>
          <p:spPr>
            <a:xfrm>
              <a:off x="6445292" y="4487894"/>
              <a:ext cx="533574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/>
            <p:cNvCxnSpPr/>
            <p:nvPr/>
          </p:nvCxnSpPr>
          <p:spPr>
            <a:xfrm>
              <a:off x="6445885" y="4486699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Connecteur droit 495"/>
            <p:cNvCxnSpPr/>
            <p:nvPr/>
          </p:nvCxnSpPr>
          <p:spPr>
            <a:xfrm>
              <a:off x="6978973" y="4486699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7" name="ZoneTexte 496"/>
          <p:cNvSpPr txBox="1"/>
          <p:nvPr/>
        </p:nvSpPr>
        <p:spPr>
          <a:xfrm>
            <a:off x="913337" y="5659287"/>
            <a:ext cx="344365" cy="307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498" name="ZoneTexte 497"/>
          <p:cNvSpPr txBox="1"/>
          <p:nvPr/>
        </p:nvSpPr>
        <p:spPr>
          <a:xfrm>
            <a:off x="878071" y="7089434"/>
            <a:ext cx="348598" cy="223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D4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499" name="ZoneTexte 498"/>
          <p:cNvSpPr txBox="1"/>
          <p:nvPr/>
        </p:nvSpPr>
        <p:spPr>
          <a:xfrm>
            <a:off x="2617589" y="2858144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D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500" name="Group 61"/>
          <p:cNvGrpSpPr>
            <a:grpSpLocks/>
          </p:cNvGrpSpPr>
          <p:nvPr/>
        </p:nvGrpSpPr>
        <p:grpSpPr bwMode="auto">
          <a:xfrm>
            <a:off x="3475034" y="2935243"/>
            <a:ext cx="300329" cy="230832"/>
            <a:chOff x="-638380" y="6047753"/>
            <a:chExt cx="422597" cy="231305"/>
          </a:xfrm>
        </p:grpSpPr>
        <p:sp>
          <p:nvSpPr>
            <p:cNvPr id="501" name="Rectangle 500"/>
            <p:cNvSpPr/>
            <p:nvPr/>
          </p:nvSpPr>
          <p:spPr bwMode="auto">
            <a:xfrm>
              <a:off x="-638380" y="6117927"/>
              <a:ext cx="127220" cy="10021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/>
            </a:p>
          </p:txBody>
        </p:sp>
        <p:sp>
          <p:nvSpPr>
            <p:cNvPr id="502" name="ZoneTexte 16"/>
            <p:cNvSpPr txBox="1">
              <a:spLocks noChangeArrowheads="1"/>
            </p:cNvSpPr>
            <p:nvPr/>
          </p:nvSpPr>
          <p:spPr bwMode="auto">
            <a:xfrm>
              <a:off x="-580573" y="6047753"/>
              <a:ext cx="364790" cy="23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Arial" pitchFamily="27" charset="0"/>
                  <a:ea typeface="Arial" pitchFamily="27" charset="0"/>
                  <a:cs typeface="Arial" pitchFamily="27" charset="0"/>
                </a:rPr>
                <a:t>Ctrl</a:t>
              </a:r>
              <a:endParaRPr lang="fr-FR" sz="900" dirty="0">
                <a:latin typeface="Arial" pitchFamily="27" charset="0"/>
                <a:ea typeface="Arial" pitchFamily="27" charset="0"/>
                <a:cs typeface="Arial" pitchFamily="27" charset="0"/>
              </a:endParaRPr>
            </a:p>
          </p:txBody>
        </p:sp>
      </p:grpSp>
      <p:grpSp>
        <p:nvGrpSpPr>
          <p:cNvPr id="503" name="Group 58"/>
          <p:cNvGrpSpPr>
            <a:grpSpLocks/>
          </p:cNvGrpSpPr>
          <p:nvPr/>
        </p:nvGrpSpPr>
        <p:grpSpPr bwMode="auto">
          <a:xfrm>
            <a:off x="3475207" y="3131625"/>
            <a:ext cx="763160" cy="230832"/>
            <a:chOff x="-656976" y="5893544"/>
            <a:chExt cx="1071440" cy="230137"/>
          </a:xfrm>
        </p:grpSpPr>
        <p:sp>
          <p:nvSpPr>
            <p:cNvPr id="504" name="Rectangle 503"/>
            <p:cNvSpPr/>
            <p:nvPr/>
          </p:nvSpPr>
          <p:spPr bwMode="auto">
            <a:xfrm>
              <a:off x="-656976" y="5963137"/>
              <a:ext cx="126934" cy="101294"/>
            </a:xfrm>
            <a:prstGeom prst="rect">
              <a:avLst/>
            </a:prstGeom>
            <a:pattFill prst="wdUpDiag">
              <a:fgClr>
                <a:srgbClr val="008000"/>
              </a:fgClr>
              <a:bgClr>
                <a:srgbClr val="FF6600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/>
            </a:p>
          </p:txBody>
        </p:sp>
        <p:sp>
          <p:nvSpPr>
            <p:cNvPr id="505" name="ZoneTexte 15"/>
            <p:cNvSpPr txBox="1">
              <a:spLocks noChangeArrowheads="1"/>
            </p:cNvSpPr>
            <p:nvPr/>
          </p:nvSpPr>
          <p:spPr bwMode="auto">
            <a:xfrm>
              <a:off x="-594927" y="5893544"/>
              <a:ext cx="1009391" cy="230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Arial" pitchFamily="27" charset="0"/>
                  <a:ea typeface="Arial" pitchFamily="27" charset="0"/>
                  <a:cs typeface="Arial" pitchFamily="27" charset="0"/>
                </a:rPr>
                <a:t>NAC/SB</a:t>
              </a:r>
              <a:endParaRPr lang="fr-FR" sz="900" dirty="0">
                <a:latin typeface="Arial" pitchFamily="27" charset="0"/>
                <a:ea typeface="Arial" pitchFamily="27" charset="0"/>
                <a:cs typeface="Arial" pitchFamily="27" charset="0"/>
              </a:endParaRPr>
            </a:p>
          </p:txBody>
        </p:sp>
      </p:grpSp>
      <p:pic>
        <p:nvPicPr>
          <p:cNvPr id="506" name="Image 50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572" b="62129"/>
          <a:stretch/>
        </p:blipFill>
        <p:spPr>
          <a:xfrm>
            <a:off x="3093211" y="3419340"/>
            <a:ext cx="815117" cy="1457317"/>
          </a:xfrm>
          <a:prstGeom prst="rect">
            <a:avLst/>
          </a:prstGeom>
        </p:spPr>
      </p:pic>
      <p:sp>
        <p:nvSpPr>
          <p:cNvPr id="507" name="ZoneTexte 506"/>
          <p:cNvSpPr txBox="1"/>
          <p:nvPr/>
        </p:nvSpPr>
        <p:spPr>
          <a:xfrm rot="16200000">
            <a:off x="2116321" y="4065650"/>
            <a:ext cx="1698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err="1" smtClean="0">
                <a:latin typeface="Helvetica"/>
                <a:cs typeface="Helvetica"/>
              </a:rPr>
              <a:t>Mitotracker</a:t>
            </a:r>
            <a:r>
              <a:rPr lang="fr-FR" sz="1100" dirty="0" smtClean="0">
                <a:latin typeface="Helvetica"/>
                <a:cs typeface="Helvetica"/>
              </a:rPr>
              <a:t> (</a:t>
            </a:r>
            <a:r>
              <a:rPr lang="fr-FR" sz="1100" dirty="0" err="1" smtClean="0">
                <a:latin typeface="Helvetica"/>
                <a:cs typeface="Helvetica"/>
              </a:rPr>
              <a:t>f.i</a:t>
            </a:r>
            <a:r>
              <a:rPr lang="fr-FR" sz="1100" dirty="0" smtClean="0">
                <a:latin typeface="Helvetica"/>
                <a:cs typeface="Helvetica"/>
              </a:rPr>
              <a:t>)</a:t>
            </a:r>
            <a:endParaRPr lang="fr-FR" sz="1100" dirty="0">
              <a:latin typeface="Helvetica"/>
              <a:cs typeface="Helvetica"/>
            </a:endParaRPr>
          </a:p>
        </p:txBody>
      </p:sp>
      <p:sp>
        <p:nvSpPr>
          <p:cNvPr id="508" name="ZoneTexte 507"/>
          <p:cNvSpPr txBox="1"/>
          <p:nvPr/>
        </p:nvSpPr>
        <p:spPr>
          <a:xfrm>
            <a:off x="3413942" y="4801389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D4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509" name="ZoneTexte 508"/>
          <p:cNvSpPr txBox="1"/>
          <p:nvPr/>
        </p:nvSpPr>
        <p:spPr>
          <a:xfrm>
            <a:off x="4528419" y="2858144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E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510" name="ZoneTexte 509"/>
          <p:cNvSpPr txBox="1"/>
          <p:nvPr/>
        </p:nvSpPr>
        <p:spPr>
          <a:xfrm>
            <a:off x="1594748" y="5221113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G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511" name="ZoneTexte 510"/>
          <p:cNvSpPr txBox="1"/>
          <p:nvPr/>
        </p:nvSpPr>
        <p:spPr>
          <a:xfrm>
            <a:off x="2105318" y="5692747"/>
            <a:ext cx="364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Ctrl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12" name="ZoneTexte 511"/>
          <p:cNvSpPr txBox="1"/>
          <p:nvPr/>
        </p:nvSpPr>
        <p:spPr>
          <a:xfrm>
            <a:off x="2562138" y="5692747"/>
            <a:ext cx="6143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NAC/SB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13" name="ZoneTexte 512"/>
          <p:cNvSpPr txBox="1"/>
          <p:nvPr/>
        </p:nvSpPr>
        <p:spPr>
          <a:xfrm rot="16200000">
            <a:off x="2698578" y="6344798"/>
            <a:ext cx="12665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Ratio </a:t>
            </a:r>
            <a:r>
              <a:rPr lang="fr-FR" sz="1000" dirty="0" err="1" smtClean="0">
                <a:latin typeface="Helvetica"/>
                <a:cs typeface="Helvetica"/>
              </a:rPr>
              <a:t>pERK</a:t>
            </a:r>
            <a:r>
              <a:rPr lang="fr-FR" sz="1000" dirty="0" smtClean="0">
                <a:latin typeface="Helvetica"/>
                <a:cs typeface="Helvetica"/>
              </a:rPr>
              <a:t>/ERK</a:t>
            </a:r>
            <a:endParaRPr lang="fr-FR" sz="1000" dirty="0">
              <a:latin typeface="Symbol" charset="2"/>
              <a:cs typeface="Symbol" charset="2"/>
            </a:endParaRPr>
          </a:p>
        </p:txBody>
      </p:sp>
      <p:sp>
        <p:nvSpPr>
          <p:cNvPr id="514" name="ZoneTexte 513"/>
          <p:cNvSpPr txBox="1"/>
          <p:nvPr/>
        </p:nvSpPr>
        <p:spPr>
          <a:xfrm>
            <a:off x="3793437" y="7089434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D3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515" name="Grouper 514"/>
          <p:cNvGrpSpPr/>
          <p:nvPr/>
        </p:nvGrpSpPr>
        <p:grpSpPr>
          <a:xfrm>
            <a:off x="3767130" y="5579603"/>
            <a:ext cx="763333" cy="397382"/>
            <a:chOff x="3620738" y="3240013"/>
            <a:chExt cx="763333" cy="397382"/>
          </a:xfrm>
        </p:grpSpPr>
        <p:grpSp>
          <p:nvGrpSpPr>
            <p:cNvPr id="516" name="Group 61"/>
            <p:cNvGrpSpPr>
              <a:grpSpLocks/>
            </p:cNvGrpSpPr>
            <p:nvPr/>
          </p:nvGrpSpPr>
          <p:grpSpPr bwMode="auto">
            <a:xfrm>
              <a:off x="3620738" y="3240013"/>
              <a:ext cx="300329" cy="230832"/>
              <a:chOff x="-638380" y="6047753"/>
              <a:chExt cx="422597" cy="231305"/>
            </a:xfrm>
          </p:grpSpPr>
          <p:sp>
            <p:nvSpPr>
              <p:cNvPr id="520" name="Rectangle 519"/>
              <p:cNvSpPr/>
              <p:nvPr/>
            </p:nvSpPr>
            <p:spPr bwMode="auto">
              <a:xfrm>
                <a:off x="-638380" y="6117927"/>
                <a:ext cx="127220" cy="10021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/>
              </a:p>
            </p:txBody>
          </p:sp>
          <p:sp>
            <p:nvSpPr>
              <p:cNvPr id="521" name="ZoneTexte 16"/>
              <p:cNvSpPr txBox="1">
                <a:spLocks noChangeArrowheads="1"/>
              </p:cNvSpPr>
              <p:nvPr/>
            </p:nvSpPr>
            <p:spPr bwMode="auto">
              <a:xfrm>
                <a:off x="-580573" y="6047753"/>
                <a:ext cx="364790" cy="231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Arial" pitchFamily="27" charset="0"/>
                    <a:ea typeface="Arial" pitchFamily="27" charset="0"/>
                    <a:cs typeface="Arial" pitchFamily="27" charset="0"/>
                  </a:rPr>
                  <a:t>Ctrl</a:t>
                </a:r>
                <a:endParaRPr lang="fr-FR" sz="900" dirty="0">
                  <a:latin typeface="Arial" pitchFamily="27" charset="0"/>
                  <a:ea typeface="Arial" pitchFamily="27" charset="0"/>
                  <a:cs typeface="Arial" pitchFamily="27" charset="0"/>
                </a:endParaRPr>
              </a:p>
            </p:txBody>
          </p:sp>
        </p:grpSp>
        <p:grpSp>
          <p:nvGrpSpPr>
            <p:cNvPr id="517" name="Group 58"/>
            <p:cNvGrpSpPr>
              <a:grpSpLocks/>
            </p:cNvGrpSpPr>
            <p:nvPr/>
          </p:nvGrpSpPr>
          <p:grpSpPr bwMode="auto">
            <a:xfrm>
              <a:off x="3620911" y="3406563"/>
              <a:ext cx="763160" cy="230832"/>
              <a:chOff x="-656976" y="5893544"/>
              <a:chExt cx="1071440" cy="230137"/>
            </a:xfrm>
          </p:grpSpPr>
          <p:sp>
            <p:nvSpPr>
              <p:cNvPr id="518" name="Rectangle 517"/>
              <p:cNvSpPr/>
              <p:nvPr/>
            </p:nvSpPr>
            <p:spPr bwMode="auto">
              <a:xfrm>
                <a:off x="-656976" y="5963137"/>
                <a:ext cx="126934" cy="101294"/>
              </a:xfrm>
              <a:prstGeom prst="rect">
                <a:avLst/>
              </a:prstGeom>
              <a:pattFill prst="wdUpDiag">
                <a:fgClr>
                  <a:srgbClr val="008000"/>
                </a:fgClr>
                <a:bgClr>
                  <a:srgbClr val="FF6600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/>
              </a:p>
            </p:txBody>
          </p:sp>
          <p:sp>
            <p:nvSpPr>
              <p:cNvPr id="519" name="ZoneTexte 15"/>
              <p:cNvSpPr txBox="1">
                <a:spLocks noChangeArrowheads="1"/>
              </p:cNvSpPr>
              <p:nvPr/>
            </p:nvSpPr>
            <p:spPr bwMode="auto">
              <a:xfrm>
                <a:off x="-594927" y="5893544"/>
                <a:ext cx="1009391" cy="230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Arial" pitchFamily="27" charset="0"/>
                    <a:ea typeface="Arial" pitchFamily="27" charset="0"/>
                    <a:cs typeface="Arial" pitchFamily="27" charset="0"/>
                  </a:rPr>
                  <a:t>NAC/SB</a:t>
                </a:r>
                <a:endParaRPr lang="fr-FR" sz="900" dirty="0">
                  <a:latin typeface="Arial" pitchFamily="27" charset="0"/>
                  <a:ea typeface="Arial" pitchFamily="27" charset="0"/>
                  <a:cs typeface="Arial" pitchFamily="27" charset="0"/>
                </a:endParaRPr>
              </a:p>
            </p:txBody>
          </p:sp>
        </p:grpSp>
      </p:grpSp>
      <p:grpSp>
        <p:nvGrpSpPr>
          <p:cNvPr id="522" name="Grouper 521"/>
          <p:cNvGrpSpPr>
            <a:grpSpLocks noChangeAspect="1"/>
          </p:cNvGrpSpPr>
          <p:nvPr/>
        </p:nvGrpSpPr>
        <p:grpSpPr>
          <a:xfrm>
            <a:off x="1808608" y="5911984"/>
            <a:ext cx="1371762" cy="1223998"/>
            <a:chOff x="1515940" y="2469400"/>
            <a:chExt cx="1613839" cy="1439998"/>
          </a:xfrm>
        </p:grpSpPr>
        <p:sp>
          <p:nvSpPr>
            <p:cNvPr id="523" name="ZoneTexte 522"/>
            <p:cNvSpPr txBox="1"/>
            <p:nvPr/>
          </p:nvSpPr>
          <p:spPr>
            <a:xfrm rot="16200000">
              <a:off x="1420366" y="2707914"/>
              <a:ext cx="42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ERK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524" name="ZoneTexte 523"/>
            <p:cNvSpPr txBox="1"/>
            <p:nvPr/>
          </p:nvSpPr>
          <p:spPr>
            <a:xfrm rot="16200000">
              <a:off x="1388273" y="3398895"/>
              <a:ext cx="4861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>
                  <a:latin typeface="Helvetica"/>
                  <a:cs typeface="Helvetica"/>
                </a:rPr>
                <a:t>p</a:t>
              </a:r>
              <a:r>
                <a:rPr lang="fr-FR" sz="900" dirty="0" err="1" smtClean="0">
                  <a:latin typeface="Helvetica"/>
                  <a:cs typeface="Helvetica"/>
                </a:rPr>
                <a:t>ERK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grpSp>
          <p:nvGrpSpPr>
            <p:cNvPr id="525" name="Grouper 524"/>
            <p:cNvGrpSpPr>
              <a:grpSpLocks noChangeAspect="1"/>
            </p:cNvGrpSpPr>
            <p:nvPr/>
          </p:nvGrpSpPr>
          <p:grpSpPr>
            <a:xfrm>
              <a:off x="1748621" y="2469400"/>
              <a:ext cx="1381158" cy="1439998"/>
              <a:chOff x="191693" y="1618903"/>
              <a:chExt cx="1569509" cy="1636373"/>
            </a:xfrm>
          </p:grpSpPr>
          <p:pic>
            <p:nvPicPr>
              <p:cNvPr id="526" name="Image 525"/>
              <p:cNvPicPr>
                <a:picLocks noChangeAspect="1"/>
              </p:cNvPicPr>
              <p:nvPr/>
            </p:nvPicPr>
            <p:blipFill rotWithShape="1">
              <a:blip r:embed="rId6"/>
              <a:srcRect l="44451" r="7321" b="9450"/>
              <a:stretch/>
            </p:blipFill>
            <p:spPr>
              <a:xfrm flipH="1">
                <a:off x="991376" y="2440329"/>
                <a:ext cx="769826" cy="814947"/>
              </a:xfrm>
              <a:prstGeom prst="rect">
                <a:avLst/>
              </a:prstGeom>
            </p:spPr>
          </p:pic>
          <p:pic>
            <p:nvPicPr>
              <p:cNvPr id="527" name="Image 526"/>
              <p:cNvPicPr>
                <a:picLocks noChangeAspect="1"/>
              </p:cNvPicPr>
              <p:nvPr/>
            </p:nvPicPr>
            <p:blipFill rotWithShape="1">
              <a:blip r:embed="rId7"/>
              <a:srcRect l="51082" t="11305" b="24268"/>
              <a:stretch/>
            </p:blipFill>
            <p:spPr>
              <a:xfrm flipH="1">
                <a:off x="992998" y="1618904"/>
                <a:ext cx="762895" cy="808723"/>
              </a:xfrm>
              <a:prstGeom prst="rect">
                <a:avLst/>
              </a:prstGeom>
            </p:spPr>
          </p:pic>
          <p:pic>
            <p:nvPicPr>
              <p:cNvPr id="528" name="Image 527"/>
              <p:cNvPicPr>
                <a:picLocks noChangeAspect="1"/>
              </p:cNvPicPr>
              <p:nvPr/>
            </p:nvPicPr>
            <p:blipFill rotWithShape="1">
              <a:blip r:embed="rId8"/>
              <a:srcRect l="53316" t="20666" r="10613" b="37480"/>
              <a:stretch/>
            </p:blipFill>
            <p:spPr>
              <a:xfrm flipH="1">
                <a:off x="191693" y="1618903"/>
                <a:ext cx="790439" cy="808723"/>
              </a:xfrm>
              <a:prstGeom prst="rect">
                <a:avLst/>
              </a:prstGeom>
            </p:spPr>
          </p:pic>
          <p:pic>
            <p:nvPicPr>
              <p:cNvPr id="529" name="Image 528"/>
              <p:cNvPicPr>
                <a:picLocks noChangeAspect="1"/>
              </p:cNvPicPr>
              <p:nvPr/>
            </p:nvPicPr>
            <p:blipFill rotWithShape="1">
              <a:blip r:embed="rId9"/>
              <a:srcRect l="53544" t="3919" r="12910" b="33199"/>
              <a:stretch/>
            </p:blipFill>
            <p:spPr>
              <a:xfrm flipH="1">
                <a:off x="191693" y="2440329"/>
                <a:ext cx="790439" cy="814947"/>
              </a:xfrm>
              <a:prstGeom prst="rect">
                <a:avLst/>
              </a:prstGeom>
            </p:spPr>
          </p:pic>
        </p:grpSp>
      </p:grpSp>
      <p:sp>
        <p:nvSpPr>
          <p:cNvPr id="530" name="ZoneTexte 529"/>
          <p:cNvSpPr txBox="1"/>
          <p:nvPr/>
        </p:nvSpPr>
        <p:spPr>
          <a:xfrm rot="16200000">
            <a:off x="4870564" y="6150974"/>
            <a:ext cx="1677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Ratio </a:t>
            </a:r>
            <a:r>
              <a:rPr lang="fr-FR" sz="1000" dirty="0" err="1" smtClean="0">
                <a:latin typeface="Helvetica"/>
                <a:cs typeface="Helvetica"/>
              </a:rPr>
              <a:t>pJUNK</a:t>
            </a:r>
            <a:r>
              <a:rPr lang="fr-FR" sz="1000" dirty="0" smtClean="0">
                <a:latin typeface="Helvetica"/>
                <a:cs typeface="Helvetica"/>
              </a:rPr>
              <a:t>/JUNK</a:t>
            </a:r>
            <a:endParaRPr lang="fr-FR" sz="1000" dirty="0">
              <a:latin typeface="Symbol" charset="2"/>
              <a:cs typeface="Symbol" charset="2"/>
            </a:endParaRPr>
          </a:p>
        </p:txBody>
      </p:sp>
      <p:sp>
        <p:nvSpPr>
          <p:cNvPr id="531" name="ZoneTexte 530"/>
          <p:cNvSpPr txBox="1"/>
          <p:nvPr/>
        </p:nvSpPr>
        <p:spPr>
          <a:xfrm>
            <a:off x="6202822" y="7089434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D3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532" name="Grouper 531"/>
          <p:cNvGrpSpPr/>
          <p:nvPr/>
        </p:nvGrpSpPr>
        <p:grpSpPr>
          <a:xfrm>
            <a:off x="6168956" y="5540333"/>
            <a:ext cx="763333" cy="397382"/>
            <a:chOff x="3620738" y="3240013"/>
            <a:chExt cx="763333" cy="397382"/>
          </a:xfrm>
        </p:grpSpPr>
        <p:grpSp>
          <p:nvGrpSpPr>
            <p:cNvPr id="533" name="Group 61"/>
            <p:cNvGrpSpPr>
              <a:grpSpLocks/>
            </p:cNvGrpSpPr>
            <p:nvPr/>
          </p:nvGrpSpPr>
          <p:grpSpPr bwMode="auto">
            <a:xfrm>
              <a:off x="3620738" y="3240013"/>
              <a:ext cx="300329" cy="230832"/>
              <a:chOff x="-638380" y="6047753"/>
              <a:chExt cx="422597" cy="231305"/>
            </a:xfrm>
          </p:grpSpPr>
          <p:sp>
            <p:nvSpPr>
              <p:cNvPr id="537" name="Rectangle 536"/>
              <p:cNvSpPr/>
              <p:nvPr/>
            </p:nvSpPr>
            <p:spPr bwMode="auto">
              <a:xfrm>
                <a:off x="-638380" y="6117927"/>
                <a:ext cx="127220" cy="10021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/>
              </a:p>
            </p:txBody>
          </p:sp>
          <p:sp>
            <p:nvSpPr>
              <p:cNvPr id="538" name="ZoneTexte 16"/>
              <p:cNvSpPr txBox="1">
                <a:spLocks noChangeArrowheads="1"/>
              </p:cNvSpPr>
              <p:nvPr/>
            </p:nvSpPr>
            <p:spPr bwMode="auto">
              <a:xfrm>
                <a:off x="-580573" y="6047753"/>
                <a:ext cx="364790" cy="231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Arial" pitchFamily="27" charset="0"/>
                    <a:ea typeface="Arial" pitchFamily="27" charset="0"/>
                    <a:cs typeface="Arial" pitchFamily="27" charset="0"/>
                  </a:rPr>
                  <a:t>Ctrl</a:t>
                </a:r>
                <a:endParaRPr lang="fr-FR" sz="900" dirty="0">
                  <a:latin typeface="Arial" pitchFamily="27" charset="0"/>
                  <a:ea typeface="Arial" pitchFamily="27" charset="0"/>
                  <a:cs typeface="Arial" pitchFamily="27" charset="0"/>
                </a:endParaRPr>
              </a:p>
            </p:txBody>
          </p:sp>
        </p:grpSp>
        <p:grpSp>
          <p:nvGrpSpPr>
            <p:cNvPr id="534" name="Group 58"/>
            <p:cNvGrpSpPr>
              <a:grpSpLocks/>
            </p:cNvGrpSpPr>
            <p:nvPr/>
          </p:nvGrpSpPr>
          <p:grpSpPr bwMode="auto">
            <a:xfrm>
              <a:off x="3620911" y="3406563"/>
              <a:ext cx="763160" cy="230832"/>
              <a:chOff x="-656976" y="5893544"/>
              <a:chExt cx="1071440" cy="230137"/>
            </a:xfrm>
          </p:grpSpPr>
          <p:sp>
            <p:nvSpPr>
              <p:cNvPr id="535" name="Rectangle 534"/>
              <p:cNvSpPr/>
              <p:nvPr/>
            </p:nvSpPr>
            <p:spPr bwMode="auto">
              <a:xfrm>
                <a:off x="-656976" y="5963137"/>
                <a:ext cx="126934" cy="101294"/>
              </a:xfrm>
              <a:prstGeom prst="rect">
                <a:avLst/>
              </a:prstGeom>
              <a:pattFill prst="wdUpDiag">
                <a:fgClr>
                  <a:srgbClr val="008000"/>
                </a:fgClr>
                <a:bgClr>
                  <a:srgbClr val="FF6600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/>
              </a:p>
            </p:txBody>
          </p:sp>
          <p:sp>
            <p:nvSpPr>
              <p:cNvPr id="536" name="ZoneTexte 15"/>
              <p:cNvSpPr txBox="1">
                <a:spLocks noChangeArrowheads="1"/>
              </p:cNvSpPr>
              <p:nvPr/>
            </p:nvSpPr>
            <p:spPr bwMode="auto">
              <a:xfrm>
                <a:off x="-594927" y="5893544"/>
                <a:ext cx="1009391" cy="230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Arial" pitchFamily="27" charset="0"/>
                    <a:ea typeface="Arial" pitchFamily="27" charset="0"/>
                    <a:cs typeface="Arial" pitchFamily="27" charset="0"/>
                  </a:rPr>
                  <a:t>NAC/SB</a:t>
                </a:r>
                <a:endParaRPr lang="fr-FR" sz="900" dirty="0">
                  <a:latin typeface="Arial" pitchFamily="27" charset="0"/>
                  <a:ea typeface="Arial" pitchFamily="27" charset="0"/>
                  <a:cs typeface="Arial" pitchFamily="27" charset="0"/>
                </a:endParaRPr>
              </a:p>
            </p:txBody>
          </p:sp>
        </p:grpSp>
      </p:grpSp>
      <p:sp>
        <p:nvSpPr>
          <p:cNvPr id="539" name="ZoneTexte 538"/>
          <p:cNvSpPr txBox="1"/>
          <p:nvPr/>
        </p:nvSpPr>
        <p:spPr>
          <a:xfrm>
            <a:off x="4436626" y="5221113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H</a:t>
            </a:r>
            <a:endParaRPr lang="fr-FR" sz="1400" b="1" dirty="0">
              <a:latin typeface="Helvetica"/>
              <a:cs typeface="Helvetica"/>
            </a:endParaRPr>
          </a:p>
        </p:txBody>
      </p:sp>
      <p:pic>
        <p:nvPicPr>
          <p:cNvPr id="540" name="Image 539"/>
          <p:cNvPicPr>
            <a:picLocks noChangeAspect="1"/>
          </p:cNvPicPr>
          <p:nvPr/>
        </p:nvPicPr>
        <p:blipFill rotWithShape="1">
          <a:blip r:embed="rId10"/>
          <a:srcRect l="27838" t="17453" r="12330" b="63422"/>
          <a:stretch/>
        </p:blipFill>
        <p:spPr>
          <a:xfrm>
            <a:off x="4800298" y="5865210"/>
            <a:ext cx="764997" cy="612000"/>
          </a:xfrm>
          <a:prstGeom prst="rect">
            <a:avLst/>
          </a:prstGeom>
        </p:spPr>
      </p:pic>
      <p:pic>
        <p:nvPicPr>
          <p:cNvPr id="541" name="Image 540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t="24521" r="6664" b="5647"/>
          <a:stretch/>
        </p:blipFill>
        <p:spPr>
          <a:xfrm>
            <a:off x="4800296" y="6487136"/>
            <a:ext cx="764999" cy="612882"/>
          </a:xfrm>
          <a:prstGeom prst="rect">
            <a:avLst/>
          </a:prstGeom>
        </p:spPr>
      </p:pic>
      <p:sp>
        <p:nvSpPr>
          <p:cNvPr id="542" name="ZoneTexte 541"/>
          <p:cNvSpPr txBox="1"/>
          <p:nvPr/>
        </p:nvSpPr>
        <p:spPr>
          <a:xfrm>
            <a:off x="4771176" y="5666177"/>
            <a:ext cx="364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Ctrl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43" name="ZoneTexte 542"/>
          <p:cNvSpPr txBox="1"/>
          <p:nvPr/>
        </p:nvSpPr>
        <p:spPr>
          <a:xfrm>
            <a:off x="4993046" y="5666177"/>
            <a:ext cx="6143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NAC/SB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44" name="ZoneTexte 543"/>
          <p:cNvSpPr txBox="1"/>
          <p:nvPr/>
        </p:nvSpPr>
        <p:spPr>
          <a:xfrm rot="16200000">
            <a:off x="4484426" y="6083444"/>
            <a:ext cx="4860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JUNK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45" name="ZoneTexte 544"/>
          <p:cNvSpPr txBox="1"/>
          <p:nvPr/>
        </p:nvSpPr>
        <p:spPr>
          <a:xfrm rot="16200000">
            <a:off x="4452331" y="6670778"/>
            <a:ext cx="550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err="1" smtClean="0">
                <a:latin typeface="Helvetica"/>
                <a:cs typeface="Helvetica"/>
              </a:rPr>
              <a:t>pJUNK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546" name="Grouper 545"/>
          <p:cNvGrpSpPr/>
          <p:nvPr/>
        </p:nvGrpSpPr>
        <p:grpSpPr>
          <a:xfrm>
            <a:off x="4183043" y="7494959"/>
            <a:ext cx="2416241" cy="1560626"/>
            <a:chOff x="4233843" y="7503428"/>
            <a:chExt cx="2416241" cy="1560626"/>
          </a:xfrm>
        </p:grpSpPr>
        <p:sp>
          <p:nvSpPr>
            <p:cNvPr id="547" name="TextBox 12"/>
            <p:cNvSpPr txBox="1"/>
            <p:nvPr/>
          </p:nvSpPr>
          <p:spPr>
            <a:xfrm>
              <a:off x="4289167" y="8884055"/>
              <a:ext cx="2340000" cy="179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 smtClean="0">
                  <a:latin typeface="Helvetica"/>
                  <a:cs typeface="Helvetica"/>
                </a:rPr>
                <a:t>3 weeks post-transplantation</a:t>
              </a:r>
              <a:endParaRPr lang="en-US" sz="900" dirty="0">
                <a:latin typeface="Helvetica"/>
                <a:cs typeface="Helvetica"/>
              </a:endParaRPr>
            </a:p>
          </p:txBody>
        </p:sp>
        <p:grpSp>
          <p:nvGrpSpPr>
            <p:cNvPr id="548" name="Grouper 547"/>
            <p:cNvGrpSpPr/>
            <p:nvPr/>
          </p:nvGrpSpPr>
          <p:grpSpPr>
            <a:xfrm>
              <a:off x="4284643" y="7503428"/>
              <a:ext cx="2365441" cy="1326698"/>
              <a:chOff x="4173992" y="5974497"/>
              <a:chExt cx="2365441" cy="1326698"/>
            </a:xfrm>
          </p:grpSpPr>
          <p:sp>
            <p:nvSpPr>
              <p:cNvPr id="550" name="ZoneTexte 549"/>
              <p:cNvSpPr txBox="1"/>
              <p:nvPr/>
            </p:nvSpPr>
            <p:spPr>
              <a:xfrm flipH="1">
                <a:off x="4325945" y="5988114"/>
                <a:ext cx="46041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solidFill>
                      <a:srgbClr val="3366FF"/>
                    </a:solidFill>
                    <a:latin typeface="Helvetica"/>
                    <a:cs typeface="Helvetica"/>
                  </a:rPr>
                  <a:t>DAPI</a:t>
                </a:r>
                <a:endParaRPr lang="fr-FR" sz="900" b="1" dirty="0">
                  <a:solidFill>
                    <a:srgbClr val="3366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551" name="ZoneTexte 550"/>
              <p:cNvSpPr txBox="1"/>
              <p:nvPr/>
            </p:nvSpPr>
            <p:spPr>
              <a:xfrm>
                <a:off x="5746781" y="5990243"/>
                <a:ext cx="72973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solidFill>
                      <a:srgbClr val="3366FF"/>
                    </a:solidFill>
                    <a:latin typeface="Helvetica"/>
                    <a:cs typeface="Helvetica"/>
                  </a:rPr>
                  <a:t>DAPI </a:t>
                </a:r>
                <a:r>
                  <a:rPr lang="fr-FR" sz="900" b="1" dirty="0" smtClean="0">
                    <a:solidFill>
                      <a:srgbClr val="00DE00"/>
                    </a:solidFill>
                    <a:latin typeface="Helvetica"/>
                    <a:cs typeface="Helvetica"/>
                  </a:rPr>
                  <a:t>GFP</a:t>
                </a:r>
                <a:endParaRPr lang="fr-FR" sz="900" b="1" dirty="0" smtClean="0">
                  <a:solidFill>
                    <a:srgbClr val="00DE00"/>
                  </a:solidFill>
                  <a:latin typeface="Symbol" charset="2"/>
                  <a:cs typeface="Symbol" charset="2"/>
                </a:endParaRPr>
              </a:p>
            </p:txBody>
          </p:sp>
          <p:sp>
            <p:nvSpPr>
              <p:cNvPr id="552" name="ZoneTexte 551"/>
              <p:cNvSpPr txBox="1"/>
              <p:nvPr/>
            </p:nvSpPr>
            <p:spPr>
              <a:xfrm>
                <a:off x="4967678" y="5974497"/>
                <a:ext cx="81697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900" b="1" dirty="0" smtClean="0">
                    <a:solidFill>
                      <a:srgbClr val="3366FF"/>
                    </a:solidFill>
                    <a:latin typeface="Helvetica"/>
                    <a:cs typeface="Helvetica"/>
                  </a:rPr>
                  <a:t>DAPI </a:t>
                </a:r>
                <a:r>
                  <a:rPr lang="fr-FR" sz="900" b="1" dirty="0" smtClean="0">
                    <a:solidFill>
                      <a:srgbClr val="FF0000"/>
                    </a:solidFill>
                    <a:latin typeface="Helvetica"/>
                    <a:cs typeface="Helvetica"/>
                  </a:rPr>
                  <a:t>Pax7</a:t>
                </a:r>
              </a:p>
            </p:txBody>
          </p:sp>
          <p:pic>
            <p:nvPicPr>
              <p:cNvPr id="553" name="Image 552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787" r="10892"/>
              <a:stretch/>
            </p:blipFill>
            <p:spPr>
              <a:xfrm rot="16200000">
                <a:off x="4001682" y="6352213"/>
                <a:ext cx="1121291" cy="776671"/>
              </a:xfrm>
              <a:prstGeom prst="rect">
                <a:avLst/>
              </a:prstGeom>
            </p:spPr>
          </p:pic>
          <p:cxnSp>
            <p:nvCxnSpPr>
              <p:cNvPr id="554" name="Connecteur droit avec flèche 553"/>
              <p:cNvCxnSpPr/>
              <p:nvPr/>
            </p:nvCxnSpPr>
            <p:spPr>
              <a:xfrm rot="16200000">
                <a:off x="4466152" y="6672417"/>
                <a:ext cx="72000" cy="108000"/>
              </a:xfrm>
              <a:prstGeom prst="straightConnector1">
                <a:avLst/>
              </a:prstGeom>
              <a:ln w="12700" cmpd="sng">
                <a:solidFill>
                  <a:schemeClr val="bg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Connecteur droit 554"/>
              <p:cNvCxnSpPr/>
              <p:nvPr/>
            </p:nvCxnSpPr>
            <p:spPr>
              <a:xfrm>
                <a:off x="4751662" y="7235773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6" name="Image 555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421" r="10799"/>
              <a:stretch/>
            </p:blipFill>
            <p:spPr>
              <a:xfrm rot="16200000">
                <a:off x="4794007" y="6346465"/>
                <a:ext cx="1128401" cy="781060"/>
              </a:xfrm>
              <a:prstGeom prst="rect">
                <a:avLst/>
              </a:prstGeom>
            </p:spPr>
          </p:pic>
          <p:cxnSp>
            <p:nvCxnSpPr>
              <p:cNvPr id="557" name="Connecteur droit avec flèche 556"/>
              <p:cNvCxnSpPr/>
              <p:nvPr/>
            </p:nvCxnSpPr>
            <p:spPr>
              <a:xfrm rot="16200000">
                <a:off x="5256604" y="6679176"/>
                <a:ext cx="72000" cy="108000"/>
              </a:xfrm>
              <a:prstGeom prst="straightConnector1">
                <a:avLst/>
              </a:prstGeom>
              <a:ln w="12700" cmpd="sng">
                <a:solidFill>
                  <a:schemeClr val="bg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Connecteur droit 557"/>
              <p:cNvCxnSpPr/>
              <p:nvPr/>
            </p:nvCxnSpPr>
            <p:spPr>
              <a:xfrm>
                <a:off x="5568929" y="7235773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9" name="Image 558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441" r="10528"/>
              <a:stretch/>
            </p:blipFill>
            <p:spPr>
              <a:xfrm rot="16200000">
                <a:off x="5590806" y="6352568"/>
                <a:ext cx="1128399" cy="768854"/>
              </a:xfrm>
              <a:prstGeom prst="rect">
                <a:avLst/>
              </a:prstGeom>
            </p:spPr>
          </p:pic>
          <p:cxnSp>
            <p:nvCxnSpPr>
              <p:cNvPr id="560" name="Connecteur droit avec flèche 559"/>
              <p:cNvCxnSpPr/>
              <p:nvPr/>
            </p:nvCxnSpPr>
            <p:spPr>
              <a:xfrm rot="16200000">
                <a:off x="6036239" y="6680190"/>
                <a:ext cx="72000" cy="108000"/>
              </a:xfrm>
              <a:prstGeom prst="straightConnector1">
                <a:avLst/>
              </a:prstGeom>
              <a:ln w="12700" cmpd="sng">
                <a:solidFill>
                  <a:schemeClr val="bg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Connecteur droit 560"/>
              <p:cNvCxnSpPr/>
              <p:nvPr/>
            </p:nvCxnSpPr>
            <p:spPr>
              <a:xfrm rot="10800000">
                <a:off x="6339416" y="7235772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9" name="ZoneTexte 548"/>
            <p:cNvSpPr txBox="1"/>
            <p:nvPr/>
          </p:nvSpPr>
          <p:spPr>
            <a:xfrm>
              <a:off x="4233843" y="7682294"/>
              <a:ext cx="8899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solidFill>
                    <a:schemeClr val="bg1"/>
                  </a:solidFill>
                </a:rPr>
                <a:t>Phase </a:t>
              </a:r>
              <a:r>
                <a:rPr lang="fr-FR" sz="900" dirty="0" err="1" smtClean="0">
                  <a:solidFill>
                    <a:schemeClr val="bg1"/>
                  </a:solidFill>
                </a:rPr>
                <a:t>Contrast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562" name="ZoneTexte 561"/>
          <p:cNvSpPr txBox="1"/>
          <p:nvPr/>
        </p:nvSpPr>
        <p:spPr>
          <a:xfrm>
            <a:off x="3962080" y="7347128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J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563" name="ZoneTexte 146"/>
          <p:cNvSpPr txBox="1">
            <a:spLocks noChangeArrowheads="1"/>
          </p:cNvSpPr>
          <p:nvPr/>
        </p:nvSpPr>
        <p:spPr bwMode="auto">
          <a:xfrm>
            <a:off x="2316774" y="8479516"/>
            <a:ext cx="13371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900" dirty="0" smtClean="0">
                <a:latin typeface="Helvetica"/>
                <a:cs typeface="Helvetica"/>
              </a:rPr>
              <a:t>15,000 </a:t>
            </a:r>
            <a:r>
              <a:rPr lang="fr-FR" sz="900" dirty="0" err="1" smtClean="0">
                <a:latin typeface="Helvetica"/>
                <a:cs typeface="Helvetica"/>
              </a:rPr>
              <a:t>cells</a:t>
            </a:r>
            <a:r>
              <a:rPr lang="fr-FR" sz="900" dirty="0" smtClean="0">
                <a:latin typeface="Helvetica"/>
                <a:cs typeface="Helvetica"/>
              </a:rPr>
              <a:t> IM transplantation</a:t>
            </a:r>
          </a:p>
        </p:txBody>
      </p:sp>
      <p:grpSp>
        <p:nvGrpSpPr>
          <p:cNvPr id="564" name="Grouper 563"/>
          <p:cNvGrpSpPr/>
          <p:nvPr/>
        </p:nvGrpSpPr>
        <p:grpSpPr>
          <a:xfrm>
            <a:off x="2597951" y="7729857"/>
            <a:ext cx="773903" cy="781409"/>
            <a:chOff x="2076363" y="2693291"/>
            <a:chExt cx="827232" cy="781409"/>
          </a:xfrm>
        </p:grpSpPr>
        <p:sp>
          <p:nvSpPr>
            <p:cNvPr id="565" name="Rectangle 564"/>
            <p:cNvSpPr/>
            <p:nvPr/>
          </p:nvSpPr>
          <p:spPr>
            <a:xfrm>
              <a:off x="2081126" y="2739789"/>
              <a:ext cx="822468" cy="2869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pSp>
          <p:nvGrpSpPr>
            <p:cNvPr id="566" name="Grouper 136"/>
            <p:cNvGrpSpPr>
              <a:grpSpLocks/>
            </p:cNvGrpSpPr>
            <p:nvPr/>
          </p:nvGrpSpPr>
          <p:grpSpPr bwMode="auto">
            <a:xfrm>
              <a:off x="2244060" y="2693291"/>
              <a:ext cx="558731" cy="760089"/>
              <a:chOff x="1773887" y="5919700"/>
              <a:chExt cx="559438" cy="760127"/>
            </a:xfrm>
          </p:grpSpPr>
          <p:sp>
            <p:nvSpPr>
              <p:cNvPr id="568" name="ZoneTexte 119"/>
              <p:cNvSpPr txBox="1">
                <a:spLocks noChangeArrowheads="1"/>
              </p:cNvSpPr>
              <p:nvPr/>
            </p:nvSpPr>
            <p:spPr bwMode="auto">
              <a:xfrm>
                <a:off x="2148426" y="5919700"/>
                <a:ext cx="184899" cy="2308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endParaRPr lang="fr-FR" sz="900" b="1" dirty="0">
                  <a:latin typeface="Helvetica"/>
                  <a:cs typeface="Helvetica"/>
                </a:endParaRPr>
              </a:p>
            </p:txBody>
          </p:sp>
          <p:pic>
            <p:nvPicPr>
              <p:cNvPr id="569" name="Image 120" descr="white mice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3887" y="6283814"/>
                <a:ext cx="401364" cy="396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67" name="Rectangle 566"/>
            <p:cNvSpPr/>
            <p:nvPr/>
          </p:nvSpPr>
          <p:spPr>
            <a:xfrm>
              <a:off x="2076363" y="2739789"/>
              <a:ext cx="827232" cy="73491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570" name="ZoneTexte 146"/>
          <p:cNvSpPr txBox="1">
            <a:spLocks noChangeArrowheads="1"/>
          </p:cNvSpPr>
          <p:nvPr/>
        </p:nvSpPr>
        <p:spPr bwMode="auto">
          <a:xfrm>
            <a:off x="1518922" y="7878089"/>
            <a:ext cx="1247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900" dirty="0" smtClean="0">
                <a:latin typeface="Helvetica"/>
                <a:cs typeface="Helvetica"/>
              </a:rPr>
              <a:t>15,000 </a:t>
            </a:r>
            <a:r>
              <a:rPr lang="fr-FR" sz="900" dirty="0" err="1" smtClean="0">
                <a:latin typeface="Helvetica"/>
                <a:cs typeface="Helvetica"/>
              </a:rPr>
              <a:t>cells</a:t>
            </a:r>
            <a:r>
              <a:rPr lang="fr-FR" sz="900" dirty="0" smtClean="0">
                <a:latin typeface="Helvetica"/>
                <a:cs typeface="Helvetica"/>
              </a:rPr>
              <a:t> IM transplantation</a:t>
            </a:r>
          </a:p>
        </p:txBody>
      </p:sp>
      <p:cxnSp>
        <p:nvCxnSpPr>
          <p:cNvPr id="571" name="Connecteur droit avec flèche 570"/>
          <p:cNvCxnSpPr/>
          <p:nvPr/>
        </p:nvCxnSpPr>
        <p:spPr>
          <a:xfrm>
            <a:off x="1764711" y="8223738"/>
            <a:ext cx="71999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2" name="ZoneTexte 146"/>
          <p:cNvSpPr txBox="1">
            <a:spLocks noChangeArrowheads="1"/>
          </p:cNvSpPr>
          <p:nvPr/>
        </p:nvSpPr>
        <p:spPr bwMode="auto">
          <a:xfrm>
            <a:off x="770212" y="8605406"/>
            <a:ext cx="12417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900" dirty="0">
                <a:latin typeface="Helvetica"/>
                <a:cs typeface="Helvetica"/>
              </a:rPr>
              <a:t>C</a:t>
            </a:r>
            <a:r>
              <a:rPr lang="fr-FR" sz="900" dirty="0" smtClean="0">
                <a:latin typeface="Helvetica"/>
                <a:cs typeface="Helvetica"/>
              </a:rPr>
              <a:t>ulture for 3 </a:t>
            </a:r>
            <a:r>
              <a:rPr lang="fr-FR" sz="900" dirty="0" err="1" smtClean="0">
                <a:latin typeface="Helvetica"/>
                <a:cs typeface="Helvetica"/>
              </a:rPr>
              <a:t>days</a:t>
            </a:r>
            <a:r>
              <a:rPr lang="fr-FR" sz="900" dirty="0">
                <a:latin typeface="Helvetica"/>
                <a:cs typeface="Helvetica"/>
              </a:rPr>
              <a:t> </a:t>
            </a:r>
            <a:r>
              <a:rPr lang="fr-FR" sz="900" dirty="0" smtClean="0">
                <a:latin typeface="Helvetica"/>
                <a:cs typeface="Helvetica"/>
              </a:rPr>
              <a:t> +/- NAC/SB</a:t>
            </a:r>
          </a:p>
        </p:txBody>
      </p:sp>
      <p:grpSp>
        <p:nvGrpSpPr>
          <p:cNvPr id="573" name="Grouper 572"/>
          <p:cNvGrpSpPr>
            <a:grpSpLocks noChangeAspect="1"/>
          </p:cNvGrpSpPr>
          <p:nvPr/>
        </p:nvGrpSpPr>
        <p:grpSpPr>
          <a:xfrm>
            <a:off x="1526887" y="8156785"/>
            <a:ext cx="58952" cy="72854"/>
            <a:chOff x="5932080" y="1270143"/>
            <a:chExt cx="175474" cy="216854"/>
          </a:xfrm>
        </p:grpSpPr>
        <p:sp>
          <p:nvSpPr>
            <p:cNvPr id="574" name="Ellipse 573"/>
            <p:cNvSpPr/>
            <p:nvPr/>
          </p:nvSpPr>
          <p:spPr>
            <a:xfrm>
              <a:off x="5932080" y="1270143"/>
              <a:ext cx="175474" cy="216854"/>
            </a:xfrm>
            <a:prstGeom prst="ellipse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Ellipse 574"/>
            <p:cNvSpPr>
              <a:spLocks noChangeAspect="1"/>
            </p:cNvSpPr>
            <p:nvPr/>
          </p:nvSpPr>
          <p:spPr>
            <a:xfrm>
              <a:off x="5955725" y="1313689"/>
              <a:ext cx="88083" cy="1088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76" name="Grouper 575"/>
          <p:cNvGrpSpPr>
            <a:grpSpLocks noChangeAspect="1"/>
          </p:cNvGrpSpPr>
          <p:nvPr/>
        </p:nvGrpSpPr>
        <p:grpSpPr>
          <a:xfrm>
            <a:off x="1614691" y="8120358"/>
            <a:ext cx="58952" cy="72854"/>
            <a:chOff x="5932080" y="1270143"/>
            <a:chExt cx="175474" cy="216854"/>
          </a:xfrm>
        </p:grpSpPr>
        <p:sp>
          <p:nvSpPr>
            <p:cNvPr id="577" name="Ellipse 576"/>
            <p:cNvSpPr/>
            <p:nvPr/>
          </p:nvSpPr>
          <p:spPr>
            <a:xfrm>
              <a:off x="5932080" y="1270143"/>
              <a:ext cx="175474" cy="216854"/>
            </a:xfrm>
            <a:prstGeom prst="ellipse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8" name="Ellipse 577"/>
            <p:cNvSpPr>
              <a:spLocks noChangeAspect="1"/>
            </p:cNvSpPr>
            <p:nvPr/>
          </p:nvSpPr>
          <p:spPr>
            <a:xfrm>
              <a:off x="5955725" y="1313689"/>
              <a:ext cx="88083" cy="1088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79" name="Grouper 578"/>
          <p:cNvGrpSpPr>
            <a:grpSpLocks noChangeAspect="1"/>
          </p:cNvGrpSpPr>
          <p:nvPr/>
        </p:nvGrpSpPr>
        <p:grpSpPr>
          <a:xfrm>
            <a:off x="1601991" y="8221808"/>
            <a:ext cx="58952" cy="72854"/>
            <a:chOff x="5932080" y="1270143"/>
            <a:chExt cx="175474" cy="216854"/>
          </a:xfrm>
        </p:grpSpPr>
        <p:sp>
          <p:nvSpPr>
            <p:cNvPr id="580" name="Ellipse 579"/>
            <p:cNvSpPr/>
            <p:nvPr/>
          </p:nvSpPr>
          <p:spPr>
            <a:xfrm>
              <a:off x="5932080" y="1270143"/>
              <a:ext cx="175474" cy="216854"/>
            </a:xfrm>
            <a:prstGeom prst="ellipse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1" name="Ellipse 580"/>
            <p:cNvSpPr>
              <a:spLocks noChangeAspect="1"/>
            </p:cNvSpPr>
            <p:nvPr/>
          </p:nvSpPr>
          <p:spPr>
            <a:xfrm>
              <a:off x="5955725" y="1313689"/>
              <a:ext cx="88083" cy="1088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2" name="Grouper 581"/>
          <p:cNvGrpSpPr>
            <a:grpSpLocks noChangeAspect="1"/>
          </p:cNvGrpSpPr>
          <p:nvPr/>
        </p:nvGrpSpPr>
        <p:grpSpPr>
          <a:xfrm>
            <a:off x="1505969" y="8277285"/>
            <a:ext cx="58952" cy="72854"/>
            <a:chOff x="5932080" y="1270143"/>
            <a:chExt cx="175474" cy="216854"/>
          </a:xfrm>
        </p:grpSpPr>
        <p:sp>
          <p:nvSpPr>
            <p:cNvPr id="583" name="Ellipse 582"/>
            <p:cNvSpPr/>
            <p:nvPr/>
          </p:nvSpPr>
          <p:spPr>
            <a:xfrm>
              <a:off x="5932080" y="1270143"/>
              <a:ext cx="175474" cy="216854"/>
            </a:xfrm>
            <a:prstGeom prst="ellipse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4" name="Ellipse 583"/>
            <p:cNvSpPr>
              <a:spLocks noChangeAspect="1"/>
            </p:cNvSpPr>
            <p:nvPr/>
          </p:nvSpPr>
          <p:spPr>
            <a:xfrm>
              <a:off x="5955725" y="1313689"/>
              <a:ext cx="88083" cy="1088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85" name="Image 584" descr="normal_ian-symbol-petri-dish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996" y="8570288"/>
            <a:ext cx="360000" cy="360000"/>
          </a:xfrm>
          <a:prstGeom prst="rect">
            <a:avLst/>
          </a:prstGeom>
        </p:spPr>
      </p:pic>
      <p:cxnSp>
        <p:nvCxnSpPr>
          <p:cNvPr id="586" name="Connecteur droit avec flèche 585"/>
          <p:cNvCxnSpPr/>
          <p:nvPr/>
        </p:nvCxnSpPr>
        <p:spPr>
          <a:xfrm>
            <a:off x="1747477" y="8357699"/>
            <a:ext cx="154519" cy="23403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avec flèche 586"/>
          <p:cNvCxnSpPr/>
          <p:nvPr/>
        </p:nvCxnSpPr>
        <p:spPr>
          <a:xfrm flipV="1">
            <a:off x="2264736" y="8353729"/>
            <a:ext cx="235146" cy="23800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8" name="Grouper 587"/>
          <p:cNvGrpSpPr/>
          <p:nvPr/>
        </p:nvGrpSpPr>
        <p:grpSpPr>
          <a:xfrm>
            <a:off x="172781" y="7775558"/>
            <a:ext cx="787342" cy="747610"/>
            <a:chOff x="-891761" y="5166222"/>
            <a:chExt cx="787342" cy="747610"/>
          </a:xfrm>
        </p:grpSpPr>
        <p:grpSp>
          <p:nvGrpSpPr>
            <p:cNvPr id="589" name="Grouper 588"/>
            <p:cNvGrpSpPr/>
            <p:nvPr/>
          </p:nvGrpSpPr>
          <p:grpSpPr>
            <a:xfrm>
              <a:off x="-822025" y="5166222"/>
              <a:ext cx="717606" cy="747610"/>
              <a:chOff x="2669160" y="2675512"/>
              <a:chExt cx="717606" cy="747610"/>
            </a:xfrm>
          </p:grpSpPr>
          <p:grpSp>
            <p:nvGrpSpPr>
              <p:cNvPr id="591" name="Grouper 139"/>
              <p:cNvGrpSpPr>
                <a:grpSpLocks/>
              </p:cNvGrpSpPr>
              <p:nvPr/>
            </p:nvGrpSpPr>
            <p:grpSpPr bwMode="auto">
              <a:xfrm>
                <a:off x="2669161" y="2984290"/>
                <a:ext cx="717605" cy="380106"/>
                <a:chOff x="451710" y="6219400"/>
                <a:chExt cx="717711" cy="380523"/>
              </a:xfrm>
            </p:grpSpPr>
            <p:pic>
              <p:nvPicPr>
                <p:cNvPr id="595" name="Image 97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1710" y="6219400"/>
                  <a:ext cx="385663" cy="3805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96" name="ZoneTexte 106"/>
                <p:cNvSpPr txBox="1">
                  <a:spLocks noChangeArrowheads="1"/>
                </p:cNvSpPr>
                <p:nvPr/>
              </p:nvSpPr>
              <p:spPr bwMode="auto">
                <a:xfrm>
                  <a:off x="984728" y="6305044"/>
                  <a:ext cx="184693" cy="2310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/>
                  <a:endParaRPr lang="fr-FR" sz="900" i="1" dirty="0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592" name="Grouper 137"/>
              <p:cNvGrpSpPr>
                <a:grpSpLocks/>
              </p:cNvGrpSpPr>
              <p:nvPr/>
            </p:nvGrpSpPr>
            <p:grpSpPr bwMode="auto">
              <a:xfrm>
                <a:off x="2669160" y="2675512"/>
                <a:ext cx="532940" cy="747610"/>
                <a:chOff x="627496" y="5898210"/>
                <a:chExt cx="222784" cy="747510"/>
              </a:xfrm>
            </p:grpSpPr>
            <p:sp>
              <p:nvSpPr>
                <p:cNvPr id="593" name="Rectangle 592"/>
                <p:cNvSpPr/>
                <p:nvPr/>
              </p:nvSpPr>
              <p:spPr>
                <a:xfrm>
                  <a:off x="627496" y="5898210"/>
                  <a:ext cx="222784" cy="25236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94" name="Rectangle 593"/>
                <p:cNvSpPr/>
                <p:nvPr/>
              </p:nvSpPr>
              <p:spPr>
                <a:xfrm>
                  <a:off x="627496" y="5910908"/>
                  <a:ext cx="222784" cy="734812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</p:grpSp>
        <p:sp>
          <p:nvSpPr>
            <p:cNvPr id="590" name="ZoneTexte 106"/>
            <p:cNvSpPr txBox="1">
              <a:spLocks noChangeArrowheads="1"/>
            </p:cNvSpPr>
            <p:nvPr/>
          </p:nvSpPr>
          <p:spPr bwMode="auto">
            <a:xfrm>
              <a:off x="-891761" y="5173369"/>
              <a:ext cx="683999" cy="230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fr-FR" sz="900" i="1" dirty="0" smtClean="0">
                  <a:latin typeface="Helvetica"/>
                  <a:cs typeface="Helvetica"/>
                </a:rPr>
                <a:t>Pax3</a:t>
              </a:r>
              <a:r>
                <a:rPr lang="fr-FR" sz="900" i="1" baseline="30000" dirty="0" smtClean="0">
                  <a:latin typeface="Helvetica"/>
                  <a:cs typeface="Helvetica"/>
                </a:rPr>
                <a:t>GFP</a:t>
              </a:r>
              <a:r>
                <a:rPr lang="fr-FR" sz="900" i="1" baseline="30000" dirty="0">
                  <a:latin typeface="Helvetica"/>
                  <a:cs typeface="Helvetica"/>
                </a:rPr>
                <a:t>/+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597" name="Rectangle 596"/>
          <p:cNvSpPr/>
          <p:nvPr/>
        </p:nvSpPr>
        <p:spPr>
          <a:xfrm>
            <a:off x="2519285" y="7734855"/>
            <a:ext cx="923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i="1" dirty="0">
                <a:latin typeface="Helvetica"/>
                <a:cs typeface="Helvetica"/>
              </a:rPr>
              <a:t>Rag2</a:t>
            </a:r>
            <a:r>
              <a:rPr lang="fr-FR" sz="900" i="1" baseline="30000" dirty="0">
                <a:latin typeface="Helvetica"/>
                <a:cs typeface="Helvetica"/>
              </a:rPr>
              <a:t>-/-</a:t>
            </a:r>
            <a:r>
              <a:rPr lang="fr-FR" sz="900" i="1" dirty="0">
                <a:latin typeface="Helvetica"/>
                <a:cs typeface="Helvetica"/>
              </a:rPr>
              <a:t>:</a:t>
            </a:r>
            <a:r>
              <a:rPr lang="en-US" sz="900" i="1" dirty="0">
                <a:latin typeface="Helvetica"/>
                <a:cs typeface="Helvetica"/>
              </a:rPr>
              <a:t>Il2R</a:t>
            </a:r>
            <a:r>
              <a:rPr lang="en-US" sz="900" i="1" dirty="0">
                <a:latin typeface="Symbol" charset="2"/>
                <a:cs typeface="Symbol" charset="2"/>
              </a:rPr>
              <a:t>b</a:t>
            </a:r>
            <a:r>
              <a:rPr lang="en-US" sz="900" i="1" baseline="30000" dirty="0">
                <a:latin typeface="Helvetica"/>
                <a:cs typeface="Helvetica"/>
              </a:rPr>
              <a:t>-</a:t>
            </a:r>
            <a:r>
              <a:rPr lang="en-US" sz="900" i="1" baseline="30000" dirty="0" smtClean="0">
                <a:latin typeface="Helvetica"/>
                <a:cs typeface="Helvetica"/>
              </a:rPr>
              <a:t>/-</a:t>
            </a:r>
            <a:endParaRPr lang="fr-FR" sz="900" i="1" dirty="0" smtClean="0">
              <a:latin typeface="Helvetica"/>
              <a:cs typeface="Helvetica"/>
            </a:endParaRPr>
          </a:p>
          <a:p>
            <a:pPr algn="ctr"/>
            <a:r>
              <a:rPr lang="fr-FR" sz="900" i="1" dirty="0" err="1" smtClean="0">
                <a:latin typeface="Helvetica"/>
                <a:cs typeface="Helvetica"/>
              </a:rPr>
              <a:t>dmd</a:t>
            </a:r>
            <a:r>
              <a:rPr lang="fr-FR" sz="900" i="1" dirty="0" smtClean="0">
                <a:latin typeface="Helvetica"/>
                <a:cs typeface="Helvetica"/>
              </a:rPr>
              <a:t>/</a:t>
            </a:r>
            <a:r>
              <a:rPr lang="fr-FR" sz="900" i="1" dirty="0" err="1" smtClean="0">
                <a:latin typeface="Helvetica"/>
                <a:cs typeface="Helvetica"/>
              </a:rPr>
              <a:t>dmd</a:t>
            </a:r>
            <a:endParaRPr lang="fr-FR" sz="900" i="1" dirty="0">
              <a:latin typeface="Helvetica"/>
              <a:cs typeface="Helvetica"/>
            </a:endParaRPr>
          </a:p>
        </p:txBody>
      </p:sp>
      <p:cxnSp>
        <p:nvCxnSpPr>
          <p:cNvPr id="598" name="Connecteur droit avec flèche 597"/>
          <p:cNvCxnSpPr/>
          <p:nvPr/>
        </p:nvCxnSpPr>
        <p:spPr>
          <a:xfrm flipV="1">
            <a:off x="775457" y="8230673"/>
            <a:ext cx="73051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9" name="Image 598"/>
          <p:cNvPicPr>
            <a:picLocks noChangeAspect="1"/>
          </p:cNvPicPr>
          <p:nvPr/>
        </p:nvPicPr>
        <p:blipFill rotWithShape="1">
          <a:blip r:embed="rId22"/>
          <a:srcRect r="12601" b="69607"/>
          <a:stretch/>
        </p:blipFill>
        <p:spPr>
          <a:xfrm>
            <a:off x="451720" y="3519839"/>
            <a:ext cx="1986827" cy="1424307"/>
          </a:xfrm>
          <a:prstGeom prst="rect">
            <a:avLst/>
          </a:prstGeom>
        </p:spPr>
      </p:pic>
      <p:grpSp>
        <p:nvGrpSpPr>
          <p:cNvPr id="600" name="Group 58"/>
          <p:cNvGrpSpPr>
            <a:grpSpLocks/>
          </p:cNvGrpSpPr>
          <p:nvPr/>
        </p:nvGrpSpPr>
        <p:grpSpPr bwMode="auto">
          <a:xfrm>
            <a:off x="932922" y="3152608"/>
            <a:ext cx="532725" cy="209849"/>
            <a:chOff x="2414491" y="3222667"/>
            <a:chExt cx="747922" cy="209216"/>
          </a:xfrm>
        </p:grpSpPr>
        <p:sp>
          <p:nvSpPr>
            <p:cNvPr id="601" name="Rectangle 600"/>
            <p:cNvSpPr/>
            <p:nvPr/>
          </p:nvSpPr>
          <p:spPr bwMode="auto">
            <a:xfrm>
              <a:off x="2414491" y="3300958"/>
              <a:ext cx="126934" cy="92088"/>
            </a:xfrm>
            <a:prstGeom prst="rect">
              <a:avLst/>
            </a:prstGeom>
            <a:solidFill>
              <a:srgbClr val="008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602" name="ZoneTexte 15"/>
            <p:cNvSpPr txBox="1">
              <a:spLocks noChangeArrowheads="1"/>
            </p:cNvSpPr>
            <p:nvPr/>
          </p:nvSpPr>
          <p:spPr bwMode="auto">
            <a:xfrm>
              <a:off x="2476540" y="3222667"/>
              <a:ext cx="685873" cy="209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NAC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grpSp>
        <p:nvGrpSpPr>
          <p:cNvPr id="603" name="Group 61"/>
          <p:cNvGrpSpPr>
            <a:grpSpLocks/>
          </p:cNvGrpSpPr>
          <p:nvPr/>
        </p:nvGrpSpPr>
        <p:grpSpPr bwMode="auto">
          <a:xfrm>
            <a:off x="932921" y="2955059"/>
            <a:ext cx="405240" cy="209847"/>
            <a:chOff x="2440286" y="3363432"/>
            <a:chExt cx="570219" cy="210277"/>
          </a:xfrm>
        </p:grpSpPr>
        <p:sp>
          <p:nvSpPr>
            <p:cNvPr id="604" name="Rectangle 603"/>
            <p:cNvSpPr/>
            <p:nvPr/>
          </p:nvSpPr>
          <p:spPr bwMode="auto">
            <a:xfrm>
              <a:off x="2440286" y="3442092"/>
              <a:ext cx="127220" cy="911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605" name="ZoneTexte 16"/>
            <p:cNvSpPr txBox="1">
              <a:spLocks noChangeArrowheads="1"/>
            </p:cNvSpPr>
            <p:nvPr/>
          </p:nvSpPr>
          <p:spPr bwMode="auto">
            <a:xfrm>
              <a:off x="2498093" y="3363432"/>
              <a:ext cx="512412" cy="21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Ctrl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grpSp>
        <p:nvGrpSpPr>
          <p:cNvPr id="606" name="Group 58"/>
          <p:cNvGrpSpPr>
            <a:grpSpLocks/>
          </p:cNvGrpSpPr>
          <p:nvPr/>
        </p:nvGrpSpPr>
        <p:grpSpPr bwMode="auto">
          <a:xfrm>
            <a:off x="1421862" y="2959165"/>
            <a:ext cx="532725" cy="209849"/>
            <a:chOff x="2414491" y="3222667"/>
            <a:chExt cx="747922" cy="209216"/>
          </a:xfrm>
        </p:grpSpPr>
        <p:sp>
          <p:nvSpPr>
            <p:cNvPr id="607" name="Rectangle 606"/>
            <p:cNvSpPr/>
            <p:nvPr/>
          </p:nvSpPr>
          <p:spPr bwMode="auto">
            <a:xfrm>
              <a:off x="2414491" y="3300958"/>
              <a:ext cx="126934" cy="9208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608" name="ZoneTexte 15"/>
            <p:cNvSpPr txBox="1">
              <a:spLocks noChangeArrowheads="1"/>
            </p:cNvSpPr>
            <p:nvPr/>
          </p:nvSpPr>
          <p:spPr bwMode="auto">
            <a:xfrm>
              <a:off x="2476540" y="3222667"/>
              <a:ext cx="685873" cy="209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SB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grpSp>
        <p:nvGrpSpPr>
          <p:cNvPr id="609" name="Group 58"/>
          <p:cNvGrpSpPr>
            <a:grpSpLocks/>
          </p:cNvGrpSpPr>
          <p:nvPr/>
        </p:nvGrpSpPr>
        <p:grpSpPr bwMode="auto">
          <a:xfrm>
            <a:off x="1421863" y="3152608"/>
            <a:ext cx="763160" cy="209849"/>
            <a:chOff x="2414491" y="3222667"/>
            <a:chExt cx="1071442" cy="209216"/>
          </a:xfrm>
        </p:grpSpPr>
        <p:sp>
          <p:nvSpPr>
            <p:cNvPr id="610" name="Rectangle 609"/>
            <p:cNvSpPr/>
            <p:nvPr/>
          </p:nvSpPr>
          <p:spPr bwMode="auto">
            <a:xfrm>
              <a:off x="2414491" y="3300958"/>
              <a:ext cx="126934" cy="92088"/>
            </a:xfrm>
            <a:prstGeom prst="rect">
              <a:avLst/>
            </a:prstGeom>
            <a:pattFill prst="wdUpDiag">
              <a:fgClr>
                <a:srgbClr val="008000"/>
              </a:fgClr>
              <a:bgClr>
                <a:srgbClr val="FF6600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611" name="ZoneTexte 15"/>
            <p:cNvSpPr txBox="1">
              <a:spLocks noChangeArrowheads="1"/>
            </p:cNvSpPr>
            <p:nvPr/>
          </p:nvSpPr>
          <p:spPr bwMode="auto">
            <a:xfrm>
              <a:off x="2476540" y="3222667"/>
              <a:ext cx="1009393" cy="209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NAC/SB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612" name="TextBox 68"/>
          <p:cNvSpPr txBox="1">
            <a:spLocks noChangeArrowheads="1"/>
          </p:cNvSpPr>
          <p:nvPr/>
        </p:nvSpPr>
        <p:spPr bwMode="auto">
          <a:xfrm rot="16200000">
            <a:off x="-388828" y="4056138"/>
            <a:ext cx="15102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 Positive cells/total  (</a:t>
            </a:r>
            <a:r>
              <a:rPr lang="en-US" sz="1000" dirty="0">
                <a:latin typeface="Helvetica"/>
                <a:cs typeface="Helvetica"/>
              </a:rPr>
              <a:t>%)</a:t>
            </a:r>
          </a:p>
        </p:txBody>
      </p:sp>
      <p:sp>
        <p:nvSpPr>
          <p:cNvPr id="613" name="ZoneTexte 146"/>
          <p:cNvSpPr txBox="1">
            <a:spLocks noChangeArrowheads="1"/>
          </p:cNvSpPr>
          <p:nvPr/>
        </p:nvSpPr>
        <p:spPr bwMode="auto">
          <a:xfrm flipH="1">
            <a:off x="629954" y="4816778"/>
            <a:ext cx="86433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900" dirty="0" err="1" smtClean="0">
                <a:latin typeface="Helvetica"/>
                <a:cs typeface="Helvetica"/>
              </a:rPr>
              <a:t>Myog</a:t>
            </a:r>
            <a:r>
              <a:rPr lang="fr-FR" sz="900" dirty="0" smtClean="0">
                <a:latin typeface="Helvetica"/>
                <a:cs typeface="Helvetica"/>
              </a:rPr>
              <a:t> 20%O</a:t>
            </a:r>
            <a:r>
              <a:rPr lang="fr-FR" sz="900" baseline="-25000" dirty="0" smtClean="0">
                <a:latin typeface="Helvetica"/>
                <a:cs typeface="Helvetica"/>
              </a:rPr>
              <a:t>2</a:t>
            </a:r>
          </a:p>
        </p:txBody>
      </p:sp>
      <p:sp>
        <p:nvSpPr>
          <p:cNvPr id="614" name="ZoneTexte 146"/>
          <p:cNvSpPr txBox="1">
            <a:spLocks noChangeArrowheads="1"/>
          </p:cNvSpPr>
          <p:nvPr/>
        </p:nvSpPr>
        <p:spPr bwMode="auto">
          <a:xfrm flipH="1">
            <a:off x="1536983" y="4816778"/>
            <a:ext cx="80021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900" dirty="0" err="1" smtClean="0">
                <a:latin typeface="Helvetica"/>
                <a:cs typeface="Helvetica"/>
              </a:rPr>
              <a:t>Myog</a:t>
            </a:r>
            <a:r>
              <a:rPr lang="fr-FR" sz="900" dirty="0" smtClean="0">
                <a:latin typeface="Helvetica"/>
                <a:cs typeface="Helvetica"/>
              </a:rPr>
              <a:t> 3%O</a:t>
            </a:r>
            <a:r>
              <a:rPr lang="fr-FR" sz="900" baseline="-25000" dirty="0" smtClean="0">
                <a:latin typeface="Helvetica"/>
                <a:cs typeface="Helvetica"/>
              </a:rPr>
              <a:t>2</a:t>
            </a:r>
          </a:p>
        </p:txBody>
      </p:sp>
      <p:grpSp>
        <p:nvGrpSpPr>
          <p:cNvPr id="615" name="Grouper 614"/>
          <p:cNvGrpSpPr/>
          <p:nvPr/>
        </p:nvGrpSpPr>
        <p:grpSpPr>
          <a:xfrm>
            <a:off x="750037" y="3991957"/>
            <a:ext cx="594596" cy="338554"/>
            <a:chOff x="4989014" y="1225960"/>
            <a:chExt cx="594596" cy="338554"/>
          </a:xfrm>
        </p:grpSpPr>
        <p:grpSp>
          <p:nvGrpSpPr>
            <p:cNvPr id="616" name="Grouper 615"/>
            <p:cNvGrpSpPr/>
            <p:nvPr/>
          </p:nvGrpSpPr>
          <p:grpSpPr>
            <a:xfrm>
              <a:off x="5187602" y="1490063"/>
              <a:ext cx="396008" cy="63500"/>
              <a:chOff x="6445280" y="4486699"/>
              <a:chExt cx="533693" cy="63500"/>
            </a:xfrm>
          </p:grpSpPr>
          <p:cxnSp>
            <p:nvCxnSpPr>
              <p:cNvPr id="622" name="Connecteur droit 621"/>
              <p:cNvCxnSpPr/>
              <p:nvPr/>
            </p:nvCxnSpPr>
            <p:spPr>
              <a:xfrm>
                <a:off x="6445280" y="4487894"/>
                <a:ext cx="533574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3" name="Connecteur droit 622"/>
              <p:cNvCxnSpPr/>
              <p:nvPr/>
            </p:nvCxnSpPr>
            <p:spPr>
              <a:xfrm>
                <a:off x="6445885" y="448669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Connecteur droit 623"/>
              <p:cNvCxnSpPr/>
              <p:nvPr/>
            </p:nvCxnSpPr>
            <p:spPr>
              <a:xfrm>
                <a:off x="6978973" y="448669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7" name="ZoneTexte 616"/>
            <p:cNvSpPr txBox="1"/>
            <p:nvPr/>
          </p:nvSpPr>
          <p:spPr>
            <a:xfrm>
              <a:off x="4989014" y="1225960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618" name="Grouper 617"/>
            <p:cNvGrpSpPr/>
            <p:nvPr/>
          </p:nvGrpSpPr>
          <p:grpSpPr>
            <a:xfrm>
              <a:off x="5041771" y="1422156"/>
              <a:ext cx="356819" cy="63500"/>
              <a:chOff x="4528819" y="574449"/>
              <a:chExt cx="392819" cy="63500"/>
            </a:xfrm>
          </p:grpSpPr>
          <p:cxnSp>
            <p:nvCxnSpPr>
              <p:cNvPr id="619" name="Connecteur droit 618"/>
              <p:cNvCxnSpPr/>
              <p:nvPr/>
            </p:nvCxnSpPr>
            <p:spPr>
              <a:xfrm>
                <a:off x="4528819" y="575644"/>
                <a:ext cx="390441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Connecteur droit 619"/>
              <p:cNvCxnSpPr/>
              <p:nvPr/>
            </p:nvCxnSpPr>
            <p:spPr>
              <a:xfrm>
                <a:off x="4529253" y="57444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Connecteur droit 620"/>
              <p:cNvCxnSpPr/>
              <p:nvPr/>
            </p:nvCxnSpPr>
            <p:spPr>
              <a:xfrm>
                <a:off x="4921638" y="57444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5" name="Grouper 624"/>
          <p:cNvGrpSpPr/>
          <p:nvPr/>
        </p:nvGrpSpPr>
        <p:grpSpPr>
          <a:xfrm>
            <a:off x="1547506" y="3433871"/>
            <a:ext cx="594581" cy="338554"/>
            <a:chOff x="4989014" y="1225960"/>
            <a:chExt cx="594581" cy="338554"/>
          </a:xfrm>
        </p:grpSpPr>
        <p:grpSp>
          <p:nvGrpSpPr>
            <p:cNvPr id="626" name="Grouper 625"/>
            <p:cNvGrpSpPr/>
            <p:nvPr/>
          </p:nvGrpSpPr>
          <p:grpSpPr>
            <a:xfrm>
              <a:off x="5187597" y="1490063"/>
              <a:ext cx="395998" cy="63500"/>
              <a:chOff x="6445292" y="4486699"/>
              <a:chExt cx="533681" cy="63500"/>
            </a:xfrm>
          </p:grpSpPr>
          <p:cxnSp>
            <p:nvCxnSpPr>
              <p:cNvPr id="632" name="Connecteur droit 631"/>
              <p:cNvCxnSpPr/>
              <p:nvPr/>
            </p:nvCxnSpPr>
            <p:spPr>
              <a:xfrm>
                <a:off x="6445292" y="4487894"/>
                <a:ext cx="533574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Connecteur droit 632"/>
              <p:cNvCxnSpPr/>
              <p:nvPr/>
            </p:nvCxnSpPr>
            <p:spPr>
              <a:xfrm>
                <a:off x="6445885" y="448669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4" name="Connecteur droit 633"/>
              <p:cNvCxnSpPr/>
              <p:nvPr/>
            </p:nvCxnSpPr>
            <p:spPr>
              <a:xfrm>
                <a:off x="6978973" y="448669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7" name="ZoneTexte 626"/>
            <p:cNvSpPr txBox="1"/>
            <p:nvPr/>
          </p:nvSpPr>
          <p:spPr>
            <a:xfrm>
              <a:off x="4989014" y="1225960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628" name="Grouper 627"/>
            <p:cNvGrpSpPr/>
            <p:nvPr/>
          </p:nvGrpSpPr>
          <p:grpSpPr>
            <a:xfrm>
              <a:off x="5041771" y="1422156"/>
              <a:ext cx="356819" cy="63500"/>
              <a:chOff x="4528819" y="574449"/>
              <a:chExt cx="392819" cy="63500"/>
            </a:xfrm>
          </p:grpSpPr>
          <p:cxnSp>
            <p:nvCxnSpPr>
              <p:cNvPr id="629" name="Connecteur droit 628"/>
              <p:cNvCxnSpPr/>
              <p:nvPr/>
            </p:nvCxnSpPr>
            <p:spPr>
              <a:xfrm>
                <a:off x="4528819" y="575644"/>
                <a:ext cx="390441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Connecteur droit 629"/>
              <p:cNvCxnSpPr/>
              <p:nvPr/>
            </p:nvCxnSpPr>
            <p:spPr>
              <a:xfrm>
                <a:off x="4529253" y="57444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Connecteur droit 630"/>
              <p:cNvCxnSpPr/>
              <p:nvPr/>
            </p:nvCxnSpPr>
            <p:spPr>
              <a:xfrm>
                <a:off x="4921638" y="574449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5" name="Grouper 634"/>
          <p:cNvGrpSpPr/>
          <p:nvPr/>
        </p:nvGrpSpPr>
        <p:grpSpPr>
          <a:xfrm>
            <a:off x="4247426" y="396018"/>
            <a:ext cx="2224847" cy="2047029"/>
            <a:chOff x="269952" y="2773200"/>
            <a:chExt cx="2224847" cy="2047029"/>
          </a:xfrm>
        </p:grpSpPr>
        <p:sp>
          <p:nvSpPr>
            <p:cNvPr id="636" name="TextBox 68"/>
            <p:cNvSpPr txBox="1">
              <a:spLocks noChangeArrowheads="1"/>
            </p:cNvSpPr>
            <p:nvPr/>
          </p:nvSpPr>
          <p:spPr bwMode="auto">
            <a:xfrm rot="16200000">
              <a:off x="-376677" y="3887784"/>
              <a:ext cx="15394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 smtClean="0">
                  <a:latin typeface="Helvetica"/>
                  <a:cs typeface="Helvetica"/>
                </a:rPr>
                <a:t> Positive cells/total  (</a:t>
              </a:r>
              <a:r>
                <a:rPr lang="en-US" sz="1000" dirty="0">
                  <a:latin typeface="Helvetica"/>
                  <a:cs typeface="Helvetica"/>
                </a:rPr>
                <a:t>%)</a:t>
              </a:r>
            </a:p>
          </p:txBody>
        </p:sp>
        <p:grpSp>
          <p:nvGrpSpPr>
            <p:cNvPr id="637" name="Grouper 636"/>
            <p:cNvGrpSpPr/>
            <p:nvPr/>
          </p:nvGrpSpPr>
          <p:grpSpPr>
            <a:xfrm>
              <a:off x="1037631" y="2773200"/>
              <a:ext cx="1252102" cy="376415"/>
              <a:chOff x="430558" y="70036"/>
              <a:chExt cx="1252102" cy="376415"/>
            </a:xfrm>
          </p:grpSpPr>
          <p:grpSp>
            <p:nvGrpSpPr>
              <p:cNvPr id="679" name="Group 58"/>
              <p:cNvGrpSpPr>
                <a:grpSpLocks/>
              </p:cNvGrpSpPr>
              <p:nvPr/>
            </p:nvGrpSpPr>
            <p:grpSpPr bwMode="auto">
              <a:xfrm>
                <a:off x="430559" y="236602"/>
                <a:ext cx="532725" cy="209849"/>
                <a:chOff x="2414491" y="3222667"/>
                <a:chExt cx="747922" cy="209216"/>
              </a:xfrm>
            </p:grpSpPr>
            <p:sp>
              <p:nvSpPr>
                <p:cNvPr id="689" name="Rectangle 688"/>
                <p:cNvSpPr/>
                <p:nvPr/>
              </p:nvSpPr>
              <p:spPr bwMode="auto">
                <a:xfrm>
                  <a:off x="2414491" y="3300958"/>
                  <a:ext cx="126934" cy="92088"/>
                </a:xfrm>
                <a:prstGeom prst="rect">
                  <a:avLst/>
                </a:prstGeom>
                <a:solidFill>
                  <a:srgbClr val="00804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spcCol="108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90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690" name="ZoneTexte 15"/>
                <p:cNvSpPr txBox="1">
                  <a:spLocks noChangeArrowheads="1"/>
                </p:cNvSpPr>
                <p:nvPr/>
              </p:nvSpPr>
              <p:spPr bwMode="auto">
                <a:xfrm>
                  <a:off x="2476540" y="3222667"/>
                  <a:ext cx="685873" cy="2092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fr-FR" sz="900" dirty="0" smtClean="0">
                      <a:latin typeface="Helvetica"/>
                      <a:ea typeface="Arial" pitchFamily="27" charset="0"/>
                      <a:cs typeface="Helvetica"/>
                    </a:rPr>
                    <a:t>NAC</a:t>
                  </a:r>
                  <a:endParaRPr lang="fr-FR" sz="900" dirty="0">
                    <a:latin typeface="Helvetica"/>
                    <a:ea typeface="Arial" pitchFamily="27" charset="0"/>
                    <a:cs typeface="Helvetica"/>
                  </a:endParaRPr>
                </a:p>
              </p:txBody>
            </p:sp>
          </p:grpSp>
          <p:grpSp>
            <p:nvGrpSpPr>
              <p:cNvPr id="680" name="Group 61"/>
              <p:cNvGrpSpPr>
                <a:grpSpLocks/>
              </p:cNvGrpSpPr>
              <p:nvPr/>
            </p:nvGrpSpPr>
            <p:grpSpPr bwMode="auto">
              <a:xfrm>
                <a:off x="430558" y="70036"/>
                <a:ext cx="405240" cy="209847"/>
                <a:chOff x="2440286" y="3363432"/>
                <a:chExt cx="570219" cy="210277"/>
              </a:xfrm>
            </p:grpSpPr>
            <p:sp>
              <p:nvSpPr>
                <p:cNvPr id="687" name="Rectangle 686"/>
                <p:cNvSpPr/>
                <p:nvPr/>
              </p:nvSpPr>
              <p:spPr bwMode="auto">
                <a:xfrm>
                  <a:off x="2440286" y="3442092"/>
                  <a:ext cx="127220" cy="91108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spcCol="108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90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688" name="ZoneTexte 16"/>
                <p:cNvSpPr txBox="1">
                  <a:spLocks noChangeArrowheads="1"/>
                </p:cNvSpPr>
                <p:nvPr/>
              </p:nvSpPr>
              <p:spPr bwMode="auto">
                <a:xfrm>
                  <a:off x="2498093" y="3363432"/>
                  <a:ext cx="512412" cy="2102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fr-FR" sz="900" dirty="0" smtClean="0">
                      <a:latin typeface="Helvetica"/>
                      <a:ea typeface="Arial" pitchFamily="27" charset="0"/>
                      <a:cs typeface="Helvetica"/>
                    </a:rPr>
                    <a:t>Ctrl</a:t>
                  </a:r>
                  <a:endParaRPr lang="fr-FR" sz="900" dirty="0">
                    <a:latin typeface="Helvetica"/>
                    <a:ea typeface="Arial" pitchFamily="27" charset="0"/>
                    <a:cs typeface="Helvetica"/>
                  </a:endParaRPr>
                </a:p>
              </p:txBody>
            </p:sp>
          </p:grpSp>
          <p:grpSp>
            <p:nvGrpSpPr>
              <p:cNvPr id="681" name="Group 58"/>
              <p:cNvGrpSpPr>
                <a:grpSpLocks/>
              </p:cNvGrpSpPr>
              <p:nvPr/>
            </p:nvGrpSpPr>
            <p:grpSpPr bwMode="auto">
              <a:xfrm>
                <a:off x="919499" y="74142"/>
                <a:ext cx="532725" cy="209849"/>
                <a:chOff x="2414491" y="3222667"/>
                <a:chExt cx="747922" cy="209216"/>
              </a:xfrm>
            </p:grpSpPr>
            <p:sp>
              <p:nvSpPr>
                <p:cNvPr id="685" name="Rectangle 684"/>
                <p:cNvSpPr/>
                <p:nvPr/>
              </p:nvSpPr>
              <p:spPr bwMode="auto">
                <a:xfrm>
                  <a:off x="2414491" y="3300958"/>
                  <a:ext cx="126934" cy="9208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spcCol="108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90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686" name="ZoneTexte 15"/>
                <p:cNvSpPr txBox="1">
                  <a:spLocks noChangeArrowheads="1"/>
                </p:cNvSpPr>
                <p:nvPr/>
              </p:nvSpPr>
              <p:spPr bwMode="auto">
                <a:xfrm>
                  <a:off x="2476540" y="3222667"/>
                  <a:ext cx="685873" cy="2092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fr-FR" sz="900" dirty="0" smtClean="0">
                      <a:latin typeface="Helvetica"/>
                      <a:ea typeface="Arial" pitchFamily="27" charset="0"/>
                      <a:cs typeface="Helvetica"/>
                    </a:rPr>
                    <a:t>SB</a:t>
                  </a:r>
                  <a:endParaRPr lang="fr-FR" sz="900" dirty="0">
                    <a:latin typeface="Helvetica"/>
                    <a:ea typeface="Arial" pitchFamily="27" charset="0"/>
                    <a:cs typeface="Helvetica"/>
                  </a:endParaRPr>
                </a:p>
              </p:txBody>
            </p:sp>
          </p:grpSp>
          <p:grpSp>
            <p:nvGrpSpPr>
              <p:cNvPr id="682" name="Group 58"/>
              <p:cNvGrpSpPr>
                <a:grpSpLocks/>
              </p:cNvGrpSpPr>
              <p:nvPr/>
            </p:nvGrpSpPr>
            <p:grpSpPr bwMode="auto">
              <a:xfrm>
                <a:off x="919500" y="226542"/>
                <a:ext cx="763160" cy="209849"/>
                <a:chOff x="2414491" y="3222667"/>
                <a:chExt cx="1071442" cy="209216"/>
              </a:xfrm>
            </p:grpSpPr>
            <p:sp>
              <p:nvSpPr>
                <p:cNvPr id="683" name="Rectangle 682"/>
                <p:cNvSpPr/>
                <p:nvPr/>
              </p:nvSpPr>
              <p:spPr bwMode="auto">
                <a:xfrm>
                  <a:off x="2414491" y="3300958"/>
                  <a:ext cx="126934" cy="92088"/>
                </a:xfrm>
                <a:prstGeom prst="rect">
                  <a:avLst/>
                </a:prstGeom>
                <a:pattFill prst="wdUpDiag">
                  <a:fgClr>
                    <a:srgbClr val="008000"/>
                  </a:fgClr>
                  <a:bgClr>
                    <a:srgbClr val="FF6600"/>
                  </a:bgClr>
                </a:patt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spcCol="108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90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684" name="ZoneTexte 15"/>
                <p:cNvSpPr txBox="1">
                  <a:spLocks noChangeArrowheads="1"/>
                </p:cNvSpPr>
                <p:nvPr/>
              </p:nvSpPr>
              <p:spPr bwMode="auto">
                <a:xfrm>
                  <a:off x="2476540" y="3222667"/>
                  <a:ext cx="1009393" cy="2092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fr-FR" sz="900" dirty="0" smtClean="0">
                      <a:latin typeface="Helvetica"/>
                      <a:ea typeface="Arial" pitchFamily="27" charset="0"/>
                      <a:cs typeface="Helvetica"/>
                    </a:rPr>
                    <a:t>NAC/SB</a:t>
                  </a:r>
                  <a:endParaRPr lang="fr-FR" sz="900" dirty="0">
                    <a:latin typeface="Helvetica"/>
                    <a:ea typeface="Arial" pitchFamily="27" charset="0"/>
                    <a:cs typeface="Helvetica"/>
                  </a:endParaRPr>
                </a:p>
              </p:txBody>
            </p:sp>
          </p:grpSp>
        </p:grpSp>
        <p:pic>
          <p:nvPicPr>
            <p:cNvPr id="638" name="Image 637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462799" y="3283529"/>
              <a:ext cx="2032000" cy="1536700"/>
            </a:xfrm>
            <a:prstGeom prst="rect">
              <a:avLst/>
            </a:prstGeom>
          </p:spPr>
        </p:pic>
        <p:sp>
          <p:nvSpPr>
            <p:cNvPr id="639" name="ZoneTexte 146"/>
            <p:cNvSpPr txBox="1">
              <a:spLocks noChangeArrowheads="1"/>
            </p:cNvSpPr>
            <p:nvPr/>
          </p:nvSpPr>
          <p:spPr bwMode="auto">
            <a:xfrm flipH="1">
              <a:off x="737897" y="4574172"/>
              <a:ext cx="82621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fr-FR" sz="900" dirty="0" err="1" smtClean="0">
                  <a:latin typeface="Helvetica"/>
                  <a:cs typeface="Helvetica"/>
                </a:rPr>
                <a:t>EdU</a:t>
              </a:r>
              <a:r>
                <a:rPr lang="fr-FR" sz="900" dirty="0" smtClean="0">
                  <a:latin typeface="Helvetica"/>
                  <a:cs typeface="Helvetica"/>
                </a:rPr>
                <a:t> 20%O</a:t>
              </a:r>
              <a:r>
                <a:rPr lang="fr-FR" sz="900" baseline="-25000" dirty="0" smtClean="0"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640" name="ZoneTexte 146"/>
            <p:cNvSpPr txBox="1">
              <a:spLocks noChangeArrowheads="1"/>
            </p:cNvSpPr>
            <p:nvPr/>
          </p:nvSpPr>
          <p:spPr bwMode="auto">
            <a:xfrm flipH="1">
              <a:off x="1655658" y="4574172"/>
              <a:ext cx="74063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fr-FR" sz="900" dirty="0" err="1" smtClean="0">
                  <a:latin typeface="Helvetica"/>
                  <a:cs typeface="Helvetica"/>
                </a:rPr>
                <a:t>EdU</a:t>
              </a:r>
              <a:r>
                <a:rPr lang="fr-FR" sz="900" dirty="0" smtClean="0">
                  <a:latin typeface="Helvetica"/>
                  <a:cs typeface="Helvetica"/>
                </a:rPr>
                <a:t> 3%O</a:t>
              </a:r>
              <a:r>
                <a:rPr lang="fr-FR" sz="900" baseline="-25000" dirty="0" smtClean="0">
                  <a:latin typeface="Helvetica"/>
                  <a:cs typeface="Helvetica"/>
                </a:rPr>
                <a:t>2</a:t>
              </a:r>
            </a:p>
          </p:txBody>
        </p:sp>
        <p:grpSp>
          <p:nvGrpSpPr>
            <p:cNvPr id="641" name="Grouper 640"/>
            <p:cNvGrpSpPr/>
            <p:nvPr/>
          </p:nvGrpSpPr>
          <p:grpSpPr>
            <a:xfrm>
              <a:off x="1114430" y="3587251"/>
              <a:ext cx="182251" cy="63500"/>
              <a:chOff x="2846700" y="396260"/>
              <a:chExt cx="185925" cy="63500"/>
            </a:xfrm>
          </p:grpSpPr>
          <p:cxnSp>
            <p:nvCxnSpPr>
              <p:cNvPr id="676" name="Connecteur droit 675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7" name="Connecteur droit 676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Connecteur droit 677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2" name="Grouper 641"/>
            <p:cNvGrpSpPr/>
            <p:nvPr/>
          </p:nvGrpSpPr>
          <p:grpSpPr>
            <a:xfrm>
              <a:off x="906608" y="3850726"/>
              <a:ext cx="182251" cy="63500"/>
              <a:chOff x="2846700" y="396260"/>
              <a:chExt cx="185925" cy="63500"/>
            </a:xfrm>
          </p:grpSpPr>
          <p:cxnSp>
            <p:nvCxnSpPr>
              <p:cNvPr id="673" name="Connecteur droit 672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Connecteur droit 673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5" name="Connecteur droit 674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3" name="Grouper 642"/>
            <p:cNvGrpSpPr/>
            <p:nvPr/>
          </p:nvGrpSpPr>
          <p:grpSpPr>
            <a:xfrm>
              <a:off x="894789" y="3348739"/>
              <a:ext cx="575999" cy="63500"/>
              <a:chOff x="2846700" y="396260"/>
              <a:chExt cx="184108" cy="63500"/>
            </a:xfrm>
          </p:grpSpPr>
          <p:cxnSp>
            <p:nvCxnSpPr>
              <p:cNvPr id="670" name="Connecteur droit 669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1" name="Connecteur droit 670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2" name="Connecteur droit 671"/>
              <p:cNvCxnSpPr/>
              <p:nvPr/>
            </p:nvCxnSpPr>
            <p:spPr>
              <a:xfrm>
                <a:off x="3030808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4" name="ZoneTexte 643"/>
            <p:cNvSpPr txBox="1"/>
            <p:nvPr/>
          </p:nvSpPr>
          <p:spPr>
            <a:xfrm>
              <a:off x="1132146" y="3333217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645" name="ZoneTexte 644"/>
            <p:cNvSpPr txBox="1"/>
            <p:nvPr/>
          </p:nvSpPr>
          <p:spPr>
            <a:xfrm>
              <a:off x="870870" y="3657101"/>
              <a:ext cx="264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646" name="ZoneTexte 645"/>
            <p:cNvSpPr txBox="1"/>
            <p:nvPr/>
          </p:nvSpPr>
          <p:spPr>
            <a:xfrm>
              <a:off x="984997" y="3156150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647" name="Grouper 646"/>
            <p:cNvGrpSpPr/>
            <p:nvPr/>
          </p:nvGrpSpPr>
          <p:grpSpPr>
            <a:xfrm>
              <a:off x="1209818" y="3520104"/>
              <a:ext cx="254249" cy="63500"/>
              <a:chOff x="2846700" y="396260"/>
              <a:chExt cx="185925" cy="63500"/>
            </a:xfrm>
          </p:grpSpPr>
          <p:cxnSp>
            <p:nvCxnSpPr>
              <p:cNvPr id="667" name="Connecteur droit 666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8" name="Connecteur droit 667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9" name="Connecteur droit 668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8" name="Grouper 647"/>
            <p:cNvGrpSpPr/>
            <p:nvPr/>
          </p:nvGrpSpPr>
          <p:grpSpPr>
            <a:xfrm>
              <a:off x="1729884" y="3904880"/>
              <a:ext cx="182251" cy="63500"/>
              <a:chOff x="2846700" y="396260"/>
              <a:chExt cx="185925" cy="63500"/>
            </a:xfrm>
          </p:grpSpPr>
          <p:cxnSp>
            <p:nvCxnSpPr>
              <p:cNvPr id="664" name="Connecteur droit 663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5" name="Connecteur droit 664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6" name="Connecteur droit 665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9" name="ZoneTexte 648"/>
            <p:cNvSpPr txBox="1"/>
            <p:nvPr/>
          </p:nvSpPr>
          <p:spPr>
            <a:xfrm>
              <a:off x="1649696" y="3711255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650" name="Grouper 649"/>
            <p:cNvGrpSpPr/>
            <p:nvPr/>
          </p:nvGrpSpPr>
          <p:grpSpPr>
            <a:xfrm>
              <a:off x="1940644" y="3632380"/>
              <a:ext cx="182251" cy="63500"/>
              <a:chOff x="2846700" y="396260"/>
              <a:chExt cx="185925" cy="63500"/>
            </a:xfrm>
          </p:grpSpPr>
          <p:cxnSp>
            <p:nvCxnSpPr>
              <p:cNvPr id="661" name="Connecteur droit 660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2" name="Connecteur droit 661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3" name="Connecteur droit 662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1" name="Grouper 650"/>
            <p:cNvGrpSpPr/>
            <p:nvPr/>
          </p:nvGrpSpPr>
          <p:grpSpPr>
            <a:xfrm>
              <a:off x="1721003" y="3406568"/>
              <a:ext cx="575999" cy="63500"/>
              <a:chOff x="2846700" y="396260"/>
              <a:chExt cx="184108" cy="63500"/>
            </a:xfrm>
          </p:grpSpPr>
          <p:cxnSp>
            <p:nvCxnSpPr>
              <p:cNvPr id="658" name="Connecteur droit 657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9" name="Connecteur droit 658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0" name="Connecteur droit 659"/>
              <p:cNvCxnSpPr/>
              <p:nvPr/>
            </p:nvCxnSpPr>
            <p:spPr>
              <a:xfrm>
                <a:off x="3030808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2" name="ZoneTexte 651"/>
            <p:cNvSpPr txBox="1"/>
            <p:nvPr/>
          </p:nvSpPr>
          <p:spPr>
            <a:xfrm>
              <a:off x="1958360" y="3378346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653" name="Grouper 652"/>
            <p:cNvGrpSpPr/>
            <p:nvPr/>
          </p:nvGrpSpPr>
          <p:grpSpPr>
            <a:xfrm>
              <a:off x="2036032" y="3565233"/>
              <a:ext cx="254249" cy="63500"/>
              <a:chOff x="2846700" y="396260"/>
              <a:chExt cx="185925" cy="63500"/>
            </a:xfrm>
          </p:grpSpPr>
          <p:cxnSp>
            <p:nvCxnSpPr>
              <p:cNvPr id="655" name="Connecteur droit 654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6" name="Connecteur droit 655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7" name="Connecteur droit 656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4" name="ZoneTexte 653"/>
            <p:cNvSpPr txBox="1"/>
            <p:nvPr/>
          </p:nvSpPr>
          <p:spPr>
            <a:xfrm>
              <a:off x="1798524" y="3213300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</p:grpSp>
      <p:pic>
        <p:nvPicPr>
          <p:cNvPr id="691" name="Image 690"/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2281"/>
          <a:stretch/>
        </p:blipFill>
        <p:spPr>
          <a:xfrm>
            <a:off x="4981457" y="3395798"/>
            <a:ext cx="1320800" cy="1441883"/>
          </a:xfrm>
          <a:prstGeom prst="rect">
            <a:avLst/>
          </a:prstGeom>
        </p:spPr>
      </p:pic>
      <p:sp>
        <p:nvSpPr>
          <p:cNvPr id="692" name="ZoneTexte 691"/>
          <p:cNvSpPr txBox="1"/>
          <p:nvPr/>
        </p:nvSpPr>
        <p:spPr>
          <a:xfrm rot="16200000">
            <a:off x="4404142" y="3991362"/>
            <a:ext cx="9605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>
                <a:latin typeface="Helvetica"/>
                <a:cs typeface="Helvetica"/>
              </a:rPr>
              <a:t>Cell</a:t>
            </a:r>
            <a:r>
              <a:rPr lang="fr-FR" sz="1100" dirty="0">
                <a:latin typeface="Helvetica"/>
                <a:cs typeface="Helvetica"/>
              </a:rPr>
              <a:t> </a:t>
            </a:r>
            <a:r>
              <a:rPr lang="fr-FR" sz="1100" dirty="0" err="1">
                <a:latin typeface="Helvetica"/>
                <a:cs typeface="Helvetica"/>
              </a:rPr>
              <a:t>Rox</a:t>
            </a:r>
            <a:r>
              <a:rPr lang="fr-FR" sz="1100" dirty="0">
                <a:latin typeface="Helvetica"/>
                <a:cs typeface="Helvetica"/>
              </a:rPr>
              <a:t> (</a:t>
            </a:r>
            <a:r>
              <a:rPr lang="fr-FR" sz="1100" dirty="0" err="1">
                <a:latin typeface="Helvetica"/>
                <a:cs typeface="Helvetica"/>
              </a:rPr>
              <a:t>f.l</a:t>
            </a:r>
            <a:r>
              <a:rPr lang="fr-FR" sz="1100" dirty="0" smtClean="0">
                <a:latin typeface="Helvetica"/>
                <a:cs typeface="Helvetica"/>
              </a:rPr>
              <a:t>)</a:t>
            </a:r>
            <a:endParaRPr lang="fr-FR" sz="1100" dirty="0">
              <a:latin typeface="Helvetica"/>
              <a:cs typeface="Helvetica"/>
            </a:endParaRPr>
          </a:p>
        </p:txBody>
      </p:sp>
      <p:cxnSp>
        <p:nvCxnSpPr>
          <p:cNvPr id="693" name="Connecteur droit 692"/>
          <p:cNvCxnSpPr/>
          <p:nvPr/>
        </p:nvCxnSpPr>
        <p:spPr>
          <a:xfrm>
            <a:off x="5340480" y="3651073"/>
            <a:ext cx="252001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/>
          <p:cNvCxnSpPr/>
          <p:nvPr/>
        </p:nvCxnSpPr>
        <p:spPr>
          <a:xfrm>
            <a:off x="5343107" y="3649294"/>
            <a:ext cx="0" cy="635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5" name="ZoneTexte 694"/>
          <p:cNvSpPr txBox="1"/>
          <p:nvPr/>
        </p:nvSpPr>
        <p:spPr>
          <a:xfrm>
            <a:off x="5343608" y="3458407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cxnSp>
        <p:nvCxnSpPr>
          <p:cNvPr id="696" name="Connecteur droit 695"/>
          <p:cNvCxnSpPr/>
          <p:nvPr/>
        </p:nvCxnSpPr>
        <p:spPr>
          <a:xfrm>
            <a:off x="5613018" y="3651073"/>
            <a:ext cx="252001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/>
          <p:cNvCxnSpPr/>
          <p:nvPr/>
        </p:nvCxnSpPr>
        <p:spPr>
          <a:xfrm>
            <a:off x="5617733" y="3649294"/>
            <a:ext cx="0" cy="635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/>
          <p:cNvCxnSpPr/>
          <p:nvPr/>
        </p:nvCxnSpPr>
        <p:spPr>
          <a:xfrm>
            <a:off x="5867630" y="3649294"/>
            <a:ext cx="0" cy="635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/>
          <p:cNvCxnSpPr/>
          <p:nvPr/>
        </p:nvCxnSpPr>
        <p:spPr>
          <a:xfrm>
            <a:off x="5897498" y="3651073"/>
            <a:ext cx="251996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0" name="Connecteur droit 699"/>
          <p:cNvCxnSpPr/>
          <p:nvPr/>
        </p:nvCxnSpPr>
        <p:spPr>
          <a:xfrm>
            <a:off x="6148886" y="3649294"/>
            <a:ext cx="0" cy="635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1" name="Connecteur droit 700"/>
          <p:cNvCxnSpPr/>
          <p:nvPr/>
        </p:nvCxnSpPr>
        <p:spPr>
          <a:xfrm>
            <a:off x="5590135" y="3649294"/>
            <a:ext cx="0" cy="635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2" name="ZoneTexte 701"/>
          <p:cNvSpPr txBox="1"/>
          <p:nvPr/>
        </p:nvSpPr>
        <p:spPr>
          <a:xfrm>
            <a:off x="5901912" y="3458407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grpSp>
        <p:nvGrpSpPr>
          <p:cNvPr id="703" name="Grouper 702"/>
          <p:cNvGrpSpPr/>
          <p:nvPr/>
        </p:nvGrpSpPr>
        <p:grpSpPr>
          <a:xfrm>
            <a:off x="5334020" y="3515378"/>
            <a:ext cx="829239" cy="65600"/>
            <a:chOff x="2489381" y="3195035"/>
            <a:chExt cx="150760" cy="65600"/>
          </a:xfrm>
        </p:grpSpPr>
        <p:cxnSp>
          <p:nvCxnSpPr>
            <p:cNvPr id="704" name="Connecteur droit 703"/>
            <p:cNvCxnSpPr/>
            <p:nvPr/>
          </p:nvCxnSpPr>
          <p:spPr>
            <a:xfrm>
              <a:off x="2489381" y="3195035"/>
              <a:ext cx="1507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/>
            <p:cNvCxnSpPr/>
            <p:nvPr/>
          </p:nvCxnSpPr>
          <p:spPr>
            <a:xfrm>
              <a:off x="2490279" y="3197135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/>
            <p:cNvCxnSpPr/>
            <p:nvPr/>
          </p:nvCxnSpPr>
          <p:spPr>
            <a:xfrm>
              <a:off x="2639528" y="3197135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7" name="ZoneTexte 706"/>
          <p:cNvSpPr txBox="1"/>
          <p:nvPr/>
        </p:nvSpPr>
        <p:spPr>
          <a:xfrm>
            <a:off x="5607926" y="3458407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sp>
        <p:nvSpPr>
          <p:cNvPr id="708" name="ZoneTexte 707"/>
          <p:cNvSpPr txBox="1"/>
          <p:nvPr/>
        </p:nvSpPr>
        <p:spPr>
          <a:xfrm>
            <a:off x="5551555" y="4801389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D4</a:t>
            </a:r>
            <a:endParaRPr lang="fr-FR" sz="1000" dirty="0">
              <a:latin typeface="Helvetica"/>
              <a:cs typeface="Helvetica"/>
            </a:endParaRPr>
          </a:p>
        </p:txBody>
      </p:sp>
      <p:cxnSp>
        <p:nvCxnSpPr>
          <p:cNvPr id="709" name="Connecteur droit 708"/>
          <p:cNvCxnSpPr/>
          <p:nvPr/>
        </p:nvCxnSpPr>
        <p:spPr>
          <a:xfrm>
            <a:off x="5893265" y="3649294"/>
            <a:ext cx="0" cy="635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0" name="ZoneTexte 709"/>
          <p:cNvSpPr txBox="1"/>
          <p:nvPr/>
        </p:nvSpPr>
        <p:spPr>
          <a:xfrm>
            <a:off x="5609959" y="3325661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Helvetica"/>
                <a:cs typeface="Helvetica"/>
              </a:rPr>
              <a:t>*</a:t>
            </a:r>
          </a:p>
        </p:txBody>
      </p:sp>
      <p:grpSp>
        <p:nvGrpSpPr>
          <p:cNvPr id="711" name="Grouper 710"/>
          <p:cNvGrpSpPr/>
          <p:nvPr/>
        </p:nvGrpSpPr>
        <p:grpSpPr>
          <a:xfrm>
            <a:off x="5247435" y="2986042"/>
            <a:ext cx="1252102" cy="376415"/>
            <a:chOff x="430558" y="70036"/>
            <a:chExt cx="1252102" cy="376415"/>
          </a:xfrm>
        </p:grpSpPr>
        <p:grpSp>
          <p:nvGrpSpPr>
            <p:cNvPr id="712" name="Group 58"/>
            <p:cNvGrpSpPr>
              <a:grpSpLocks/>
            </p:cNvGrpSpPr>
            <p:nvPr/>
          </p:nvGrpSpPr>
          <p:grpSpPr bwMode="auto">
            <a:xfrm>
              <a:off x="430559" y="236602"/>
              <a:ext cx="532725" cy="209849"/>
              <a:chOff x="2414491" y="3222667"/>
              <a:chExt cx="747922" cy="209216"/>
            </a:xfrm>
          </p:grpSpPr>
          <p:sp>
            <p:nvSpPr>
              <p:cNvPr id="722" name="Rectangle 721"/>
              <p:cNvSpPr/>
              <p:nvPr/>
            </p:nvSpPr>
            <p:spPr bwMode="auto">
              <a:xfrm>
                <a:off x="2414491" y="3300958"/>
                <a:ext cx="126934" cy="92088"/>
              </a:xfrm>
              <a:prstGeom prst="rect">
                <a:avLst/>
              </a:prstGeom>
              <a:solidFill>
                <a:srgbClr val="00804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723" name="ZoneTexte 15"/>
              <p:cNvSpPr txBox="1">
                <a:spLocks noChangeArrowheads="1"/>
              </p:cNvSpPr>
              <p:nvPr/>
            </p:nvSpPr>
            <p:spPr bwMode="auto">
              <a:xfrm>
                <a:off x="2476540" y="3222667"/>
                <a:ext cx="685873" cy="209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NAC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713" name="Group 61"/>
            <p:cNvGrpSpPr>
              <a:grpSpLocks/>
            </p:cNvGrpSpPr>
            <p:nvPr/>
          </p:nvGrpSpPr>
          <p:grpSpPr bwMode="auto">
            <a:xfrm>
              <a:off x="430558" y="70036"/>
              <a:ext cx="405240" cy="209847"/>
              <a:chOff x="2440286" y="3363432"/>
              <a:chExt cx="570219" cy="210277"/>
            </a:xfrm>
          </p:grpSpPr>
          <p:sp>
            <p:nvSpPr>
              <p:cNvPr id="720" name="Rectangle 719"/>
              <p:cNvSpPr/>
              <p:nvPr/>
            </p:nvSpPr>
            <p:spPr bwMode="auto">
              <a:xfrm>
                <a:off x="2440286" y="3442092"/>
                <a:ext cx="127220" cy="9110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721" name="ZoneTexte 16"/>
              <p:cNvSpPr txBox="1">
                <a:spLocks noChangeArrowheads="1"/>
              </p:cNvSpPr>
              <p:nvPr/>
            </p:nvSpPr>
            <p:spPr bwMode="auto">
              <a:xfrm>
                <a:off x="2498093" y="3363432"/>
                <a:ext cx="512412" cy="210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Ctrl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714" name="Group 58"/>
            <p:cNvGrpSpPr>
              <a:grpSpLocks/>
            </p:cNvGrpSpPr>
            <p:nvPr/>
          </p:nvGrpSpPr>
          <p:grpSpPr bwMode="auto">
            <a:xfrm>
              <a:off x="919499" y="74142"/>
              <a:ext cx="532725" cy="209849"/>
              <a:chOff x="2414491" y="3222667"/>
              <a:chExt cx="747922" cy="209216"/>
            </a:xfrm>
          </p:grpSpPr>
          <p:sp>
            <p:nvSpPr>
              <p:cNvPr id="718" name="Rectangle 717"/>
              <p:cNvSpPr/>
              <p:nvPr/>
            </p:nvSpPr>
            <p:spPr bwMode="auto">
              <a:xfrm>
                <a:off x="2414491" y="3300958"/>
                <a:ext cx="126934" cy="920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719" name="ZoneTexte 15"/>
              <p:cNvSpPr txBox="1">
                <a:spLocks noChangeArrowheads="1"/>
              </p:cNvSpPr>
              <p:nvPr/>
            </p:nvSpPr>
            <p:spPr bwMode="auto">
              <a:xfrm>
                <a:off x="2476540" y="3222667"/>
                <a:ext cx="685873" cy="209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SB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grpSp>
          <p:nvGrpSpPr>
            <p:cNvPr id="715" name="Group 58"/>
            <p:cNvGrpSpPr>
              <a:grpSpLocks/>
            </p:cNvGrpSpPr>
            <p:nvPr/>
          </p:nvGrpSpPr>
          <p:grpSpPr bwMode="auto">
            <a:xfrm>
              <a:off x="919500" y="226542"/>
              <a:ext cx="763160" cy="209849"/>
              <a:chOff x="2414491" y="3222667"/>
              <a:chExt cx="1071442" cy="209216"/>
            </a:xfrm>
          </p:grpSpPr>
          <p:sp>
            <p:nvSpPr>
              <p:cNvPr id="716" name="Rectangle 715"/>
              <p:cNvSpPr/>
              <p:nvPr/>
            </p:nvSpPr>
            <p:spPr bwMode="auto">
              <a:xfrm>
                <a:off x="2414491" y="3300958"/>
                <a:ext cx="126934" cy="92088"/>
              </a:xfrm>
              <a:prstGeom prst="rect">
                <a:avLst/>
              </a:prstGeom>
              <a:pattFill prst="wdUpDiag">
                <a:fgClr>
                  <a:srgbClr val="008000"/>
                </a:fgClr>
                <a:bgClr>
                  <a:srgbClr val="FF6600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717" name="ZoneTexte 15"/>
              <p:cNvSpPr txBox="1">
                <a:spLocks noChangeArrowheads="1"/>
              </p:cNvSpPr>
              <p:nvPr/>
            </p:nvSpPr>
            <p:spPr bwMode="auto">
              <a:xfrm>
                <a:off x="2476540" y="3222667"/>
                <a:ext cx="1009393" cy="209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smtClean="0">
                    <a:latin typeface="Helvetica"/>
                    <a:ea typeface="Arial" pitchFamily="27" charset="0"/>
                    <a:cs typeface="Helvetica"/>
                  </a:rPr>
                  <a:t>NAC/SB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</p:grpSp>
      <p:sp>
        <p:nvSpPr>
          <p:cNvPr id="724" name="ZoneTexte 723"/>
          <p:cNvSpPr txBox="1"/>
          <p:nvPr/>
        </p:nvSpPr>
        <p:spPr>
          <a:xfrm>
            <a:off x="48091" y="7347128"/>
            <a:ext cx="234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I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725" name="ZoneTexte 146"/>
          <p:cNvSpPr txBox="1">
            <a:spLocks noChangeArrowheads="1"/>
          </p:cNvSpPr>
          <p:nvPr/>
        </p:nvSpPr>
        <p:spPr bwMode="auto">
          <a:xfrm>
            <a:off x="511384" y="7877646"/>
            <a:ext cx="1247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900" dirty="0" smtClean="0">
                <a:latin typeface="Helvetica"/>
                <a:cs typeface="Helvetica"/>
              </a:rPr>
              <a:t>SC</a:t>
            </a:r>
          </a:p>
          <a:p>
            <a:pPr algn="ctr"/>
            <a:r>
              <a:rPr lang="fr-FR" sz="900" dirty="0" smtClean="0">
                <a:latin typeface="Helvetica"/>
                <a:cs typeface="Helvetica"/>
              </a:rPr>
              <a:t>purification</a:t>
            </a:r>
          </a:p>
        </p:txBody>
      </p:sp>
      <p:sp>
        <p:nvSpPr>
          <p:cNvPr id="726" name="ZoneTexte 725"/>
          <p:cNvSpPr txBox="1"/>
          <p:nvPr/>
        </p:nvSpPr>
        <p:spPr>
          <a:xfrm>
            <a:off x="48091" y="5221113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F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727" name="ZoneTexte 726"/>
          <p:cNvSpPr txBox="1"/>
          <p:nvPr/>
        </p:nvSpPr>
        <p:spPr>
          <a:xfrm>
            <a:off x="1764082" y="5433377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728" name="ZoneTexte 727"/>
          <p:cNvSpPr txBox="1"/>
          <p:nvPr/>
        </p:nvSpPr>
        <p:spPr>
          <a:xfrm>
            <a:off x="3142647" y="5433377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729" name="ZoneTexte 728"/>
          <p:cNvSpPr txBox="1"/>
          <p:nvPr/>
        </p:nvSpPr>
        <p:spPr>
          <a:xfrm>
            <a:off x="4512490" y="5433377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(i)</a:t>
            </a:r>
            <a:endParaRPr lang="fr-FR" sz="1200" b="1" dirty="0">
              <a:latin typeface="Helvetica"/>
              <a:cs typeface="Helvetica"/>
            </a:endParaRPr>
          </a:p>
        </p:txBody>
      </p:sp>
      <p:sp>
        <p:nvSpPr>
          <p:cNvPr id="730" name="ZoneTexte 729"/>
          <p:cNvSpPr txBox="1"/>
          <p:nvPr/>
        </p:nvSpPr>
        <p:spPr>
          <a:xfrm>
            <a:off x="5459238" y="5433377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/>
                <a:cs typeface="Helvetica"/>
              </a:rPr>
              <a:t>(ii)</a:t>
            </a:r>
            <a:endParaRPr lang="fr-FR" sz="1200" b="1" dirty="0">
              <a:latin typeface="Helvetica"/>
              <a:cs typeface="Helvetica"/>
            </a:endParaRPr>
          </a:p>
        </p:txBody>
      </p:sp>
      <p:grpSp>
        <p:nvGrpSpPr>
          <p:cNvPr id="731" name="Grouper 730"/>
          <p:cNvGrpSpPr/>
          <p:nvPr/>
        </p:nvGrpSpPr>
        <p:grpSpPr>
          <a:xfrm>
            <a:off x="179880" y="272677"/>
            <a:ext cx="3616006" cy="2513248"/>
            <a:chOff x="2161393" y="76275"/>
            <a:chExt cx="3616006" cy="2513248"/>
          </a:xfrm>
        </p:grpSpPr>
        <p:grpSp>
          <p:nvGrpSpPr>
            <p:cNvPr id="732" name="Grouper 731"/>
            <p:cNvGrpSpPr/>
            <p:nvPr/>
          </p:nvGrpSpPr>
          <p:grpSpPr>
            <a:xfrm>
              <a:off x="2281043" y="110071"/>
              <a:ext cx="1609577" cy="2479452"/>
              <a:chOff x="3029416" y="406805"/>
              <a:chExt cx="1609577" cy="2479452"/>
            </a:xfrm>
          </p:grpSpPr>
          <p:pic>
            <p:nvPicPr>
              <p:cNvPr id="755" name="Image 754" descr="ctl-Day3-EdU4.tif"/>
              <p:cNvPicPr>
                <a:picLocks noChangeAspect="1"/>
              </p:cNvPicPr>
              <p:nvPr/>
            </p:nvPicPr>
            <p:blipFill rotWithShape="1">
              <a:blip r:embed="rId25" cstate="screen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9263"/>
              <a:stretch/>
            </p:blipFill>
            <p:spPr>
              <a:xfrm rot="5400000" flipH="1" flipV="1">
                <a:off x="3954348" y="1303446"/>
                <a:ext cx="685289" cy="684000"/>
              </a:xfrm>
              <a:prstGeom prst="rect">
                <a:avLst/>
              </a:prstGeom>
            </p:spPr>
          </p:pic>
          <p:pic>
            <p:nvPicPr>
              <p:cNvPr id="756" name="Image 755" descr="ctl-Day3-Dapi4.tif"/>
              <p:cNvPicPr>
                <a:picLocks noChangeAspect="1"/>
              </p:cNvPicPr>
              <p:nvPr/>
            </p:nvPicPr>
            <p:blipFill rotWithShape="1">
              <a:blip r:embed="rId27" cstate="screen"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9263"/>
              <a:stretch/>
            </p:blipFill>
            <p:spPr>
              <a:xfrm rot="5400000" flipH="1" flipV="1">
                <a:off x="3962269" y="608894"/>
                <a:ext cx="669447" cy="684000"/>
              </a:xfrm>
              <a:prstGeom prst="rect">
                <a:avLst/>
              </a:prstGeom>
            </p:spPr>
          </p:pic>
          <p:pic>
            <p:nvPicPr>
              <p:cNvPr id="757" name="Image 756" descr="ctl-Day3-Myog4.tif"/>
              <p:cNvPicPr>
                <a:picLocks noChangeAspect="1"/>
              </p:cNvPicPr>
              <p:nvPr/>
            </p:nvPicPr>
            <p:blipFill rotWithShape="1">
              <a:blip r:embed="rId29" cstate="screen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9263" r="32195"/>
              <a:stretch/>
            </p:blipFill>
            <p:spPr>
              <a:xfrm rot="5400000" flipH="1" flipV="1">
                <a:off x="3957576" y="2006862"/>
                <a:ext cx="678834" cy="684000"/>
              </a:xfrm>
              <a:prstGeom prst="rect">
                <a:avLst/>
              </a:prstGeom>
            </p:spPr>
          </p:pic>
          <p:pic>
            <p:nvPicPr>
              <p:cNvPr id="758" name="Image 757" descr="ctrl-Day3-EdU5.tif"/>
              <p:cNvPicPr>
                <a:picLocks noChangeAspect="1"/>
              </p:cNvPicPr>
              <p:nvPr/>
            </p:nvPicPr>
            <p:blipFill rotWithShape="1">
              <a:blip r:embed="rId31" cstate="screen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53" t="7587" b="3992"/>
              <a:stretch/>
            </p:blipFill>
            <p:spPr>
              <a:xfrm rot="5400000" flipH="1" flipV="1">
                <a:off x="3246918" y="1303445"/>
                <a:ext cx="685288" cy="684000"/>
              </a:xfrm>
              <a:prstGeom prst="rect">
                <a:avLst/>
              </a:prstGeom>
            </p:spPr>
          </p:pic>
          <p:pic>
            <p:nvPicPr>
              <p:cNvPr id="759" name="Image 758" descr="ctrl-Day3-Myog1.tif"/>
              <p:cNvPicPr>
                <a:picLocks noChangeAspect="1"/>
              </p:cNvPicPr>
              <p:nvPr/>
            </p:nvPicPr>
            <p:blipFill rotWithShape="1">
              <a:blip r:embed="rId33" cstate="screen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 flipH="1" flipV="1">
                <a:off x="3250141" y="2006863"/>
                <a:ext cx="678835" cy="684000"/>
              </a:xfrm>
              <a:prstGeom prst="rect">
                <a:avLst/>
              </a:prstGeom>
            </p:spPr>
          </p:pic>
          <p:pic>
            <p:nvPicPr>
              <p:cNvPr id="760" name="Image 759" descr="ctrl-Day3-Dapi5.tif"/>
              <p:cNvPicPr>
                <a:picLocks noChangeAspect="1"/>
              </p:cNvPicPr>
              <p:nvPr/>
            </p:nvPicPr>
            <p:blipFill rotWithShape="1">
              <a:blip r:embed="rId35" cstate="screen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54" t="7061" b="4016"/>
              <a:stretch/>
            </p:blipFill>
            <p:spPr>
              <a:xfrm rot="5400000" flipH="1" flipV="1">
                <a:off x="3254834" y="608894"/>
                <a:ext cx="669448" cy="684000"/>
              </a:xfrm>
              <a:prstGeom prst="rect">
                <a:avLst/>
              </a:prstGeom>
            </p:spPr>
          </p:pic>
          <p:sp>
            <p:nvSpPr>
              <p:cNvPr id="761" name="TextBox 12"/>
              <p:cNvSpPr txBox="1"/>
              <p:nvPr/>
            </p:nvSpPr>
            <p:spPr>
              <a:xfrm>
                <a:off x="3247562" y="2706258"/>
                <a:ext cx="1391431" cy="179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 dirty="0">
                    <a:latin typeface="Arial"/>
                    <a:cs typeface="Arial"/>
                  </a:rPr>
                  <a:t>D3 in culture</a:t>
                </a:r>
              </a:p>
            </p:txBody>
          </p:sp>
          <p:sp>
            <p:nvSpPr>
              <p:cNvPr id="762" name="ZoneTexte 146"/>
              <p:cNvSpPr txBox="1">
                <a:spLocks noChangeArrowheads="1"/>
              </p:cNvSpPr>
              <p:nvPr/>
            </p:nvSpPr>
            <p:spPr bwMode="auto">
              <a:xfrm flipH="1">
                <a:off x="3347144" y="406805"/>
                <a:ext cx="535712" cy="222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fr-FR" sz="900" dirty="0" err="1">
                    <a:latin typeface="Helvetica"/>
                    <a:cs typeface="Helvetica"/>
                  </a:rPr>
                  <a:t>Control</a:t>
                </a:r>
                <a:endParaRPr lang="fr-FR" sz="900" dirty="0" smtClean="0">
                  <a:latin typeface="Helvetica"/>
                  <a:cs typeface="Helvetica"/>
                </a:endParaRPr>
              </a:p>
            </p:txBody>
          </p:sp>
          <p:sp>
            <p:nvSpPr>
              <p:cNvPr id="763" name="ZoneTexte 146"/>
              <p:cNvSpPr txBox="1">
                <a:spLocks noChangeArrowheads="1"/>
              </p:cNvSpPr>
              <p:nvPr/>
            </p:nvSpPr>
            <p:spPr bwMode="auto">
              <a:xfrm flipH="1">
                <a:off x="3997651" y="406805"/>
                <a:ext cx="591188" cy="222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fr-FR" sz="900" dirty="0" err="1">
                    <a:latin typeface="Helvetica"/>
                    <a:cs typeface="Helvetica"/>
                  </a:rPr>
                  <a:t>NAC/SB</a:t>
                </a:r>
                <a:endParaRPr lang="fr-FR" sz="900" dirty="0" smtClean="0">
                  <a:latin typeface="Helvetica"/>
                  <a:cs typeface="Helvetica"/>
                </a:endParaRPr>
              </a:p>
            </p:txBody>
          </p:sp>
          <p:sp>
            <p:nvSpPr>
              <p:cNvPr id="764" name="ZoneTexte 763"/>
              <p:cNvSpPr txBox="1">
                <a:spLocks noChangeArrowheads="1"/>
              </p:cNvSpPr>
              <p:nvPr/>
            </p:nvSpPr>
            <p:spPr bwMode="auto">
              <a:xfrm rot="16200000" flipH="1">
                <a:off x="2806948" y="2248506"/>
                <a:ext cx="699010" cy="219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fr-FR" sz="1000" b="1" dirty="0" err="1">
                    <a:solidFill>
                      <a:srgbClr val="FF0000"/>
                    </a:solidFill>
                    <a:latin typeface="Helvetica"/>
                    <a:cs typeface="Helvetica"/>
                  </a:rPr>
                  <a:t>Myogenin</a:t>
                </a:r>
                <a:endParaRPr lang="fr-FR" sz="1000" b="1" dirty="0" smtClean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65" name="ZoneTexte 146"/>
              <p:cNvSpPr txBox="1">
                <a:spLocks noChangeArrowheads="1"/>
              </p:cNvSpPr>
              <p:nvPr/>
            </p:nvSpPr>
            <p:spPr bwMode="auto">
              <a:xfrm rot="16200000" flipH="1">
                <a:off x="2911621" y="848582"/>
                <a:ext cx="472518" cy="236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fr-FR" sz="1000" b="1" dirty="0" err="1">
                    <a:solidFill>
                      <a:srgbClr val="3366FF"/>
                    </a:solidFill>
                    <a:latin typeface="Helvetica"/>
                    <a:cs typeface="Helvetica"/>
                  </a:rPr>
                  <a:t>DAPI</a:t>
                </a:r>
                <a:endParaRPr lang="fr-FR" sz="1000" b="1" dirty="0" smtClean="0">
                  <a:solidFill>
                    <a:srgbClr val="3366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66" name="TextBox 12"/>
              <p:cNvSpPr txBox="1"/>
              <p:nvPr/>
            </p:nvSpPr>
            <p:spPr>
              <a:xfrm rot="16200000" flipH="1">
                <a:off x="2935632" y="1566840"/>
                <a:ext cx="424496" cy="2369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err="1" smtClean="0">
                    <a:solidFill>
                      <a:srgbClr val="00BB00"/>
                    </a:solidFill>
                    <a:latin typeface="Helvetica"/>
                    <a:ea typeface="Arial" pitchFamily="27" charset="0"/>
                    <a:cs typeface="Helvetica"/>
                  </a:rPr>
                  <a:t>EdU</a:t>
                </a:r>
                <a:endParaRPr lang="fr-FR" sz="1000" b="1" dirty="0">
                  <a:solidFill>
                    <a:srgbClr val="00BB00"/>
                  </a:solidFill>
                  <a:latin typeface="Helvetica"/>
                  <a:ea typeface="Arial" pitchFamily="27" charset="0"/>
                  <a:cs typeface="Helvetica"/>
                </a:endParaRPr>
              </a:p>
            </p:txBody>
          </p:sp>
          <p:cxnSp>
            <p:nvCxnSpPr>
              <p:cNvPr id="767" name="Connecteur droit 766"/>
              <p:cNvCxnSpPr/>
              <p:nvPr/>
            </p:nvCxnSpPr>
            <p:spPr>
              <a:xfrm>
                <a:off x="3278997" y="667286"/>
                <a:ext cx="108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Connecteur droit 767"/>
              <p:cNvCxnSpPr/>
              <p:nvPr/>
            </p:nvCxnSpPr>
            <p:spPr>
              <a:xfrm>
                <a:off x="3287464" y="1362997"/>
                <a:ext cx="108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9" name="Connecteur droit 768"/>
              <p:cNvCxnSpPr/>
              <p:nvPr/>
            </p:nvCxnSpPr>
            <p:spPr>
              <a:xfrm>
                <a:off x="3984099" y="667286"/>
                <a:ext cx="108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0" name="Connecteur droit 769"/>
              <p:cNvCxnSpPr/>
              <p:nvPr/>
            </p:nvCxnSpPr>
            <p:spPr>
              <a:xfrm>
                <a:off x="3992566" y="1362997"/>
                <a:ext cx="108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1" name="Connecteur droit 770"/>
              <p:cNvCxnSpPr/>
              <p:nvPr/>
            </p:nvCxnSpPr>
            <p:spPr>
              <a:xfrm>
                <a:off x="3287458" y="2067871"/>
                <a:ext cx="108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2" name="Connecteur droit 771"/>
              <p:cNvCxnSpPr/>
              <p:nvPr/>
            </p:nvCxnSpPr>
            <p:spPr>
              <a:xfrm>
                <a:off x="3992560" y="2067871"/>
                <a:ext cx="108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3" name="ZoneTexte 732"/>
            <p:cNvSpPr txBox="1"/>
            <p:nvPr/>
          </p:nvSpPr>
          <p:spPr>
            <a:xfrm>
              <a:off x="2161393" y="76275"/>
              <a:ext cx="32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Helvetica"/>
                  <a:cs typeface="Helvetica"/>
                </a:rPr>
                <a:t>(i)</a:t>
              </a:r>
              <a:endParaRPr lang="fr-FR" sz="1200" b="1" dirty="0">
                <a:latin typeface="Helvetica"/>
                <a:cs typeface="Helvetica"/>
              </a:endParaRPr>
            </a:p>
          </p:txBody>
        </p:sp>
        <p:sp>
          <p:nvSpPr>
            <p:cNvPr id="734" name="ZoneTexte 733"/>
            <p:cNvSpPr txBox="1"/>
            <p:nvPr/>
          </p:nvSpPr>
          <p:spPr>
            <a:xfrm>
              <a:off x="3950810" y="76275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Helvetica"/>
                  <a:cs typeface="Helvetica"/>
                </a:rPr>
                <a:t>(ii)</a:t>
              </a:r>
              <a:endParaRPr lang="fr-FR" sz="1200" b="1" dirty="0">
                <a:latin typeface="Helvetica"/>
                <a:cs typeface="Helvetica"/>
              </a:endParaRPr>
            </a:p>
          </p:txBody>
        </p:sp>
        <p:grpSp>
          <p:nvGrpSpPr>
            <p:cNvPr id="735" name="Grouper 734"/>
            <p:cNvGrpSpPr/>
            <p:nvPr/>
          </p:nvGrpSpPr>
          <p:grpSpPr>
            <a:xfrm>
              <a:off x="4161164" y="110071"/>
              <a:ext cx="1616235" cy="2472658"/>
              <a:chOff x="4161164" y="110071"/>
              <a:chExt cx="1616235" cy="2472658"/>
            </a:xfrm>
          </p:grpSpPr>
          <p:pic>
            <p:nvPicPr>
              <p:cNvPr id="736" name="Image 735"/>
              <p:cNvPicPr>
                <a:picLocks noChangeAspect="1"/>
              </p:cNvPicPr>
              <p:nvPr/>
            </p:nvPicPr>
            <p:blipFill rotWithShape="1">
              <a:blip r:embed="rId37"/>
              <a:srcRect l="8432" r="23569"/>
              <a:stretch/>
            </p:blipFill>
            <p:spPr>
              <a:xfrm>
                <a:off x="5087299" y="304884"/>
                <a:ext cx="690100" cy="684000"/>
              </a:xfrm>
              <a:prstGeom prst="rect">
                <a:avLst/>
              </a:prstGeom>
            </p:spPr>
          </p:pic>
          <p:pic>
            <p:nvPicPr>
              <p:cNvPr id="737" name="Image 736"/>
              <p:cNvPicPr>
                <a:picLocks noChangeAspect="1"/>
              </p:cNvPicPr>
              <p:nvPr/>
            </p:nvPicPr>
            <p:blipFill rotWithShape="1">
              <a:blip r:embed="rId38">
                <a:extLst>
                  <a:ext uri="{BEBA8EAE-BF5A-486C-A8C5-ECC9F3942E4B}">
                    <a14:imgProps xmlns:a14="http://schemas.microsoft.com/office/drawing/2010/main">
                      <a14:imgLayer r:embed="rId39">
                        <a14:imgEffect>
                          <a14:sharpenSoften amount="50000"/>
                        </a14:imgEffect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rcRect l="6557" r="36496"/>
              <a:stretch/>
            </p:blipFill>
            <p:spPr>
              <a:xfrm>
                <a:off x="5087299" y="1006486"/>
                <a:ext cx="690100" cy="684000"/>
              </a:xfrm>
              <a:prstGeom prst="rect">
                <a:avLst/>
              </a:prstGeom>
            </p:spPr>
          </p:pic>
          <p:pic>
            <p:nvPicPr>
              <p:cNvPr id="738" name="Image 737"/>
              <p:cNvPicPr>
                <a:picLocks noChangeAspect="1"/>
              </p:cNvPicPr>
              <p:nvPr/>
            </p:nvPicPr>
            <p:blipFill rotWithShape="1">
              <a:blip r:embed="rId40"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10135" r="21386"/>
              <a:stretch/>
            </p:blipFill>
            <p:spPr>
              <a:xfrm>
                <a:off x="5088115" y="1712711"/>
                <a:ext cx="689284" cy="684000"/>
              </a:xfrm>
              <a:prstGeom prst="rect">
                <a:avLst/>
              </a:prstGeom>
            </p:spPr>
          </p:pic>
          <p:grpSp>
            <p:nvGrpSpPr>
              <p:cNvPr id="739" name="Grouper 738"/>
              <p:cNvGrpSpPr/>
              <p:nvPr/>
            </p:nvGrpSpPr>
            <p:grpSpPr>
              <a:xfrm>
                <a:off x="4161164" y="110071"/>
                <a:ext cx="1593028" cy="2472658"/>
                <a:chOff x="4946587" y="406805"/>
                <a:chExt cx="1593028" cy="2472658"/>
              </a:xfrm>
            </p:grpSpPr>
            <p:pic>
              <p:nvPicPr>
                <p:cNvPr id="740" name="Image 739" descr="P2111.tif"/>
                <p:cNvPicPr>
                  <a:picLocks noChangeAspect="1"/>
                </p:cNvPicPr>
                <p:nvPr/>
              </p:nvPicPr>
              <p:blipFill rotWithShape="1">
                <a:blip r:embed="rId42" cstate="screen">
                  <a:extLst>
                    <a:ext uri="{BEBA8EAE-BF5A-486C-A8C5-ECC9F3942E4B}">
                      <a14:imgProps xmlns:a14="http://schemas.microsoft.com/office/drawing/2010/main">
                        <a14:imgLayer r:embed="rId43">
                          <a14:imgEffect>
                            <a14:sharpenSoften amount="50000"/>
                          </a14:imgEffect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1417"/>
                <a:stretch/>
              </p:blipFill>
              <p:spPr>
                <a:xfrm>
                  <a:off x="5163150" y="1302801"/>
                  <a:ext cx="681176" cy="684000"/>
                </a:xfrm>
                <a:prstGeom prst="rect">
                  <a:avLst/>
                </a:prstGeom>
              </p:spPr>
            </p:pic>
            <p:pic>
              <p:nvPicPr>
                <p:cNvPr id="741" name="Image 740" descr="dapi11.tif"/>
                <p:cNvPicPr>
                  <a:picLocks noChangeAspect="1"/>
                </p:cNvPicPr>
                <p:nvPr/>
              </p:nvPicPr>
              <p:blipFill rotWithShape="1">
                <a:blip r:embed="rId44" cstate="screen">
                  <a:extLst>
                    <a:ext uri="{BEBA8EAE-BF5A-486C-A8C5-ECC9F3942E4B}">
                      <a14:imgProps xmlns:a14="http://schemas.microsoft.com/office/drawing/2010/main">
                        <a14:imgLayer r:embed="rId45">
                          <a14:imgEffect>
                            <a14:sharpenSoften amount="50000"/>
                          </a14:imgEffect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1651"/>
                <a:stretch/>
              </p:blipFill>
              <p:spPr>
                <a:xfrm>
                  <a:off x="5164061" y="601618"/>
                  <a:ext cx="688373" cy="684000"/>
                </a:xfrm>
                <a:prstGeom prst="rect">
                  <a:avLst/>
                </a:prstGeom>
              </p:spPr>
            </p:pic>
            <p:pic>
              <p:nvPicPr>
                <p:cNvPr id="742" name="Image 741" descr="MyoD11.tif"/>
                <p:cNvPicPr>
                  <a:picLocks noChangeAspect="1"/>
                </p:cNvPicPr>
                <p:nvPr/>
              </p:nvPicPr>
              <p:blipFill rotWithShape="1">
                <a:blip r:embed="rId46" cstate="screen">
                  <a:extLst>
                    <a:ext uri="{BEBA8EAE-BF5A-486C-A8C5-ECC9F3942E4B}">
                      <a14:imgProps xmlns:a14="http://schemas.microsoft.com/office/drawing/2010/main">
                        <a14:imgLayer r:embed="rId47">
                          <a14:imgEffect>
                            <a14:sharpenSoften amount="50000"/>
                          </a14:imgEffect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1303"/>
                <a:stretch/>
              </p:blipFill>
              <p:spPr>
                <a:xfrm>
                  <a:off x="5163150" y="2009445"/>
                  <a:ext cx="682801" cy="684000"/>
                </a:xfrm>
                <a:prstGeom prst="rect">
                  <a:avLst/>
                </a:prstGeom>
              </p:spPr>
            </p:pic>
            <p:sp>
              <p:nvSpPr>
                <p:cNvPr id="743" name="ZoneTexte 146"/>
                <p:cNvSpPr txBox="1">
                  <a:spLocks noChangeArrowheads="1"/>
                </p:cNvSpPr>
                <p:nvPr/>
              </p:nvSpPr>
              <p:spPr bwMode="auto">
                <a:xfrm rot="16200000" flipH="1">
                  <a:off x="4812893" y="2315653"/>
                  <a:ext cx="513611" cy="2369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fr-FR" sz="1000" b="1" dirty="0" err="1">
                      <a:solidFill>
                        <a:srgbClr val="FF0000"/>
                      </a:solidFill>
                      <a:latin typeface="Helvetica"/>
                      <a:cs typeface="Helvetica"/>
                    </a:rPr>
                    <a:t>MyoD</a:t>
                  </a:r>
                  <a:endParaRPr lang="fr-FR" sz="1000" b="1" dirty="0" smtClean="0">
                    <a:solidFill>
                      <a:srgbClr val="FF0000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744" name="ZoneTexte 146"/>
                <p:cNvSpPr txBox="1">
                  <a:spLocks noChangeArrowheads="1"/>
                </p:cNvSpPr>
                <p:nvPr/>
              </p:nvSpPr>
              <p:spPr bwMode="auto">
                <a:xfrm rot="16200000" flipH="1">
                  <a:off x="4842013" y="785082"/>
                  <a:ext cx="472518" cy="2369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fr-FR" sz="1000" b="1" dirty="0" err="1">
                      <a:solidFill>
                        <a:srgbClr val="3366FF"/>
                      </a:solidFill>
                      <a:latin typeface="Helvetica"/>
                      <a:cs typeface="Helvetica"/>
                    </a:rPr>
                    <a:t>DAPI</a:t>
                  </a:r>
                  <a:endParaRPr lang="fr-FR" sz="1000" b="1" dirty="0" smtClean="0">
                    <a:solidFill>
                      <a:srgbClr val="3366FF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745" name="TextBox 12"/>
                <p:cNvSpPr txBox="1"/>
                <p:nvPr/>
              </p:nvSpPr>
              <p:spPr>
                <a:xfrm rot="16200000" flipH="1">
                  <a:off x="4866877" y="1562194"/>
                  <a:ext cx="4056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>
                      <a:solidFill>
                        <a:srgbClr val="00BB00"/>
                      </a:solidFill>
                      <a:latin typeface="Helvetica"/>
                      <a:ea typeface="Arial" pitchFamily="27" charset="0"/>
                      <a:cs typeface="Helvetica"/>
                    </a:rPr>
                    <a:t>p</a:t>
                  </a:r>
                  <a:r>
                    <a:rPr lang="fr-FR" sz="1000" b="1" dirty="0" smtClean="0">
                      <a:solidFill>
                        <a:srgbClr val="00BB00"/>
                      </a:solidFill>
                      <a:latin typeface="Helvetica"/>
                      <a:ea typeface="Arial" pitchFamily="27" charset="0"/>
                      <a:cs typeface="Helvetica"/>
                    </a:rPr>
                    <a:t>21</a:t>
                  </a:r>
                  <a:endParaRPr lang="fr-FR" sz="1000" b="1" dirty="0">
                    <a:solidFill>
                      <a:srgbClr val="00BB00"/>
                    </a:solidFill>
                    <a:latin typeface="Helvetica"/>
                    <a:ea typeface="Arial" pitchFamily="27" charset="0"/>
                    <a:cs typeface="Helvetica"/>
                  </a:endParaRPr>
                </a:p>
              </p:txBody>
            </p:sp>
            <p:sp>
              <p:nvSpPr>
                <p:cNvPr id="746" name="ZoneTexte 146"/>
                <p:cNvSpPr txBox="1">
                  <a:spLocks noChangeArrowheads="1"/>
                </p:cNvSpPr>
                <p:nvPr/>
              </p:nvSpPr>
              <p:spPr bwMode="auto">
                <a:xfrm flipH="1">
                  <a:off x="5215941" y="406805"/>
                  <a:ext cx="535712" cy="222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fr-FR" sz="900" dirty="0" err="1">
                      <a:latin typeface="Helvetica"/>
                      <a:cs typeface="Helvetica"/>
                    </a:rPr>
                    <a:t>Control</a:t>
                  </a:r>
                  <a:endParaRPr lang="fr-FR" sz="900" dirty="0" smtClean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747" name="ZoneTexte 146"/>
                <p:cNvSpPr txBox="1">
                  <a:spLocks noChangeArrowheads="1"/>
                </p:cNvSpPr>
                <p:nvPr/>
              </p:nvSpPr>
              <p:spPr bwMode="auto">
                <a:xfrm flipH="1">
                  <a:off x="5941689" y="406805"/>
                  <a:ext cx="591188" cy="222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fr-FR" sz="900" dirty="0" err="1">
                      <a:latin typeface="Helvetica"/>
                      <a:cs typeface="Helvetica"/>
                    </a:rPr>
                    <a:t>NAC/SB</a:t>
                  </a:r>
                  <a:endParaRPr lang="fr-FR" sz="900" dirty="0" smtClean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748" name="TextBox 12"/>
                <p:cNvSpPr txBox="1"/>
                <p:nvPr/>
              </p:nvSpPr>
              <p:spPr>
                <a:xfrm>
                  <a:off x="5171617" y="2706258"/>
                  <a:ext cx="1367998" cy="17320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900" dirty="0">
                      <a:latin typeface="Arial"/>
                      <a:cs typeface="Arial"/>
                    </a:rPr>
                    <a:t>D3 in culture</a:t>
                  </a:r>
                </a:p>
              </p:txBody>
            </p:sp>
            <p:cxnSp>
              <p:nvCxnSpPr>
                <p:cNvPr id="749" name="Connecteur droit 748"/>
                <p:cNvCxnSpPr/>
                <p:nvPr/>
              </p:nvCxnSpPr>
              <p:spPr>
                <a:xfrm>
                  <a:off x="5210382" y="667286"/>
                  <a:ext cx="108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0" name="Connecteur droit 749"/>
                <p:cNvCxnSpPr/>
                <p:nvPr/>
              </p:nvCxnSpPr>
              <p:spPr>
                <a:xfrm>
                  <a:off x="5210382" y="1362997"/>
                  <a:ext cx="108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1" name="Connecteur droit 750"/>
                <p:cNvCxnSpPr/>
                <p:nvPr/>
              </p:nvCxnSpPr>
              <p:spPr>
                <a:xfrm>
                  <a:off x="5926068" y="667286"/>
                  <a:ext cx="108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2" name="Connecteur droit 751"/>
                <p:cNvCxnSpPr/>
                <p:nvPr/>
              </p:nvCxnSpPr>
              <p:spPr>
                <a:xfrm>
                  <a:off x="5926068" y="1362997"/>
                  <a:ext cx="108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3" name="Connecteur droit 752"/>
                <p:cNvCxnSpPr/>
                <p:nvPr/>
              </p:nvCxnSpPr>
              <p:spPr>
                <a:xfrm>
                  <a:off x="5210382" y="2067871"/>
                  <a:ext cx="108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4" name="Connecteur droit 753"/>
                <p:cNvCxnSpPr/>
                <p:nvPr/>
              </p:nvCxnSpPr>
              <p:spPr>
                <a:xfrm>
                  <a:off x="5926068" y="2067871"/>
                  <a:ext cx="108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73" name="ZoneTexte 772"/>
          <p:cNvSpPr txBox="1"/>
          <p:nvPr/>
        </p:nvSpPr>
        <p:spPr>
          <a:xfrm>
            <a:off x="4624657" y="-46434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6-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2647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239</Words>
  <Application>Microsoft Macintosh PowerPoint</Application>
  <PresentationFormat>Présentation à l'écran (4:3)</PresentationFormat>
  <Paragraphs>103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11</cp:revision>
  <dcterms:created xsi:type="dcterms:W3CDTF">2018-07-18T12:50:04Z</dcterms:created>
  <dcterms:modified xsi:type="dcterms:W3CDTF">2018-07-18T14:01:55Z</dcterms:modified>
  <cp:category/>
</cp:coreProperties>
</file>