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5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0" d="100"/>
          <a:sy n="50" d="100"/>
        </p:scale>
        <p:origin x="-148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3386C6-FEEA-8F4C-97F2-5771B794DCFC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F5338-3EE1-A445-A9F0-18D5B5FFB54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190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8304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7925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2678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6452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540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630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0103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2364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239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1312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831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2" name="Grouper 851"/>
          <p:cNvGrpSpPr/>
          <p:nvPr/>
        </p:nvGrpSpPr>
        <p:grpSpPr>
          <a:xfrm>
            <a:off x="1232840" y="192996"/>
            <a:ext cx="3751678" cy="526276"/>
            <a:chOff x="726672" y="474992"/>
            <a:chExt cx="3751678" cy="526276"/>
          </a:xfrm>
        </p:grpSpPr>
        <p:cxnSp>
          <p:nvCxnSpPr>
            <p:cNvPr id="853" name="Connecteur droit avec flèche 852"/>
            <p:cNvCxnSpPr/>
            <p:nvPr/>
          </p:nvCxnSpPr>
          <p:spPr>
            <a:xfrm>
              <a:off x="961974" y="844592"/>
              <a:ext cx="492671" cy="0"/>
            </a:xfrm>
            <a:prstGeom prst="straightConnector1">
              <a:avLst/>
            </a:prstGeom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54" name="Ellipse 1"/>
            <p:cNvSpPr/>
            <p:nvPr/>
          </p:nvSpPr>
          <p:spPr bwMode="auto">
            <a:xfrm>
              <a:off x="726672" y="756114"/>
              <a:ext cx="168633" cy="14687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Helvetica"/>
                <a:cs typeface="Helvetica"/>
              </a:endParaRPr>
            </a:p>
          </p:txBody>
        </p:sp>
        <p:sp>
          <p:nvSpPr>
            <p:cNvPr id="855" name="Ellipse 2"/>
            <p:cNvSpPr>
              <a:spLocks/>
            </p:cNvSpPr>
            <p:nvPr/>
          </p:nvSpPr>
          <p:spPr bwMode="auto">
            <a:xfrm>
              <a:off x="781977" y="792379"/>
              <a:ext cx="48051" cy="453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Helvetica"/>
                <a:cs typeface="Helvetica"/>
              </a:endParaRPr>
            </a:p>
          </p:txBody>
        </p:sp>
        <p:grpSp>
          <p:nvGrpSpPr>
            <p:cNvPr id="856" name="Grouper 125"/>
            <p:cNvGrpSpPr>
              <a:grpSpLocks noChangeAspect="1"/>
            </p:cNvGrpSpPr>
            <p:nvPr/>
          </p:nvGrpSpPr>
          <p:grpSpPr bwMode="auto">
            <a:xfrm>
              <a:off x="1523163" y="832635"/>
              <a:ext cx="168633" cy="145968"/>
              <a:chOff x="2648468" y="3230217"/>
              <a:chExt cx="546307" cy="472125"/>
            </a:xfrm>
            <a:effectLst/>
          </p:grpSpPr>
          <p:sp>
            <p:nvSpPr>
              <p:cNvPr id="888" name="Ellipse 1"/>
              <p:cNvSpPr/>
              <p:nvPr/>
            </p:nvSpPr>
            <p:spPr>
              <a:xfrm>
                <a:off x="2648464" y="3230215"/>
                <a:ext cx="546307" cy="472127"/>
              </a:xfrm>
              <a:prstGeom prst="ellipse">
                <a:avLst/>
              </a:prstGeom>
              <a:solidFill>
                <a:srgbClr val="008000">
                  <a:alpha val="50000"/>
                </a:srgbClr>
              </a:solidFill>
              <a:ln>
                <a:solidFill>
                  <a:srgbClr val="008000">
                    <a:alpha val="50000"/>
                  </a:srgb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>
                  <a:latin typeface="Helvetica"/>
                  <a:cs typeface="Helvetica"/>
                </a:endParaRPr>
              </a:p>
            </p:txBody>
          </p:sp>
          <p:sp>
            <p:nvSpPr>
              <p:cNvPr id="889" name="Ellipse 2"/>
              <p:cNvSpPr>
                <a:spLocks/>
              </p:cNvSpPr>
              <p:nvPr/>
            </p:nvSpPr>
            <p:spPr>
              <a:xfrm>
                <a:off x="2827629" y="3370973"/>
                <a:ext cx="155669" cy="14662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>
                  <a:latin typeface="Helvetica"/>
                  <a:cs typeface="Helvetica"/>
                </a:endParaRPr>
              </a:p>
            </p:txBody>
          </p:sp>
        </p:grpSp>
        <p:sp>
          <p:nvSpPr>
            <p:cNvPr id="857" name="Flèche en arc 856"/>
            <p:cNvSpPr/>
            <p:nvPr/>
          </p:nvSpPr>
          <p:spPr bwMode="auto">
            <a:xfrm>
              <a:off x="1604758" y="525286"/>
              <a:ext cx="168633" cy="246604"/>
            </a:xfrm>
            <a:prstGeom prst="circularArrow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solidFill>
                  <a:schemeClr val="tx1"/>
                </a:solidFill>
                <a:latin typeface="Helvetica"/>
                <a:cs typeface="Helvetica"/>
              </a:endParaRPr>
            </a:p>
          </p:txBody>
        </p:sp>
        <p:grpSp>
          <p:nvGrpSpPr>
            <p:cNvPr id="858" name="Grouper 172"/>
            <p:cNvGrpSpPr>
              <a:grpSpLocks noChangeAspect="1"/>
            </p:cNvGrpSpPr>
            <p:nvPr/>
          </p:nvGrpSpPr>
          <p:grpSpPr bwMode="auto">
            <a:xfrm>
              <a:off x="1670037" y="689387"/>
              <a:ext cx="168633" cy="145968"/>
              <a:chOff x="2649524" y="3230443"/>
              <a:chExt cx="546307" cy="472125"/>
            </a:xfrm>
            <a:effectLst/>
          </p:grpSpPr>
          <p:sp>
            <p:nvSpPr>
              <p:cNvPr id="886" name="Ellipse 1"/>
              <p:cNvSpPr/>
              <p:nvPr/>
            </p:nvSpPr>
            <p:spPr>
              <a:xfrm>
                <a:off x="2649520" y="3230441"/>
                <a:ext cx="546307" cy="472127"/>
              </a:xfrm>
              <a:prstGeom prst="ellipse">
                <a:avLst/>
              </a:prstGeom>
              <a:solidFill>
                <a:srgbClr val="008000">
                  <a:alpha val="50000"/>
                </a:srgbClr>
              </a:solidFill>
              <a:ln>
                <a:solidFill>
                  <a:srgbClr val="008000">
                    <a:alpha val="50000"/>
                  </a:srgb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>
                  <a:latin typeface="Helvetica"/>
                  <a:cs typeface="Helvetica"/>
                </a:endParaRPr>
              </a:p>
            </p:txBody>
          </p:sp>
          <p:sp>
            <p:nvSpPr>
              <p:cNvPr id="887" name="Ellipse 2"/>
              <p:cNvSpPr>
                <a:spLocks/>
              </p:cNvSpPr>
              <p:nvPr/>
            </p:nvSpPr>
            <p:spPr>
              <a:xfrm>
                <a:off x="2828685" y="3371199"/>
                <a:ext cx="155669" cy="14662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>
                  <a:latin typeface="Helvetica"/>
                  <a:cs typeface="Helvetica"/>
                </a:endParaRPr>
              </a:p>
            </p:txBody>
          </p:sp>
        </p:grpSp>
        <p:grpSp>
          <p:nvGrpSpPr>
            <p:cNvPr id="859" name="Grouper 175"/>
            <p:cNvGrpSpPr>
              <a:grpSpLocks noChangeAspect="1"/>
            </p:cNvGrpSpPr>
            <p:nvPr/>
          </p:nvGrpSpPr>
          <p:grpSpPr bwMode="auto">
            <a:xfrm>
              <a:off x="1472392" y="662187"/>
              <a:ext cx="168633" cy="145968"/>
              <a:chOff x="2648491" y="3230485"/>
              <a:chExt cx="546307" cy="472125"/>
            </a:xfrm>
            <a:effectLst/>
          </p:grpSpPr>
          <p:sp>
            <p:nvSpPr>
              <p:cNvPr id="884" name="Ellipse 1"/>
              <p:cNvSpPr/>
              <p:nvPr/>
            </p:nvSpPr>
            <p:spPr>
              <a:xfrm>
                <a:off x="2648487" y="3230483"/>
                <a:ext cx="546307" cy="472127"/>
              </a:xfrm>
              <a:prstGeom prst="ellipse">
                <a:avLst/>
              </a:prstGeom>
              <a:solidFill>
                <a:srgbClr val="008000">
                  <a:alpha val="50000"/>
                </a:srgbClr>
              </a:solidFill>
              <a:ln>
                <a:solidFill>
                  <a:srgbClr val="008000">
                    <a:alpha val="50000"/>
                  </a:srgb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>
                  <a:latin typeface="Helvetica"/>
                  <a:cs typeface="Helvetica"/>
                </a:endParaRPr>
              </a:p>
            </p:txBody>
          </p:sp>
          <p:sp>
            <p:nvSpPr>
              <p:cNvPr id="885" name="Ellipse 2"/>
              <p:cNvSpPr>
                <a:spLocks/>
              </p:cNvSpPr>
              <p:nvPr/>
            </p:nvSpPr>
            <p:spPr>
              <a:xfrm>
                <a:off x="2827652" y="3371241"/>
                <a:ext cx="155669" cy="14662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>
                  <a:latin typeface="Helvetica"/>
                  <a:cs typeface="Helvetica"/>
                </a:endParaRPr>
              </a:p>
            </p:txBody>
          </p:sp>
        </p:grpSp>
        <p:grpSp>
          <p:nvGrpSpPr>
            <p:cNvPr id="860" name="Grouper 195"/>
            <p:cNvGrpSpPr>
              <a:grpSpLocks noChangeAspect="1"/>
            </p:cNvGrpSpPr>
            <p:nvPr/>
          </p:nvGrpSpPr>
          <p:grpSpPr bwMode="auto">
            <a:xfrm>
              <a:off x="1709022" y="855300"/>
              <a:ext cx="168633" cy="145968"/>
              <a:chOff x="2649506" y="3230181"/>
              <a:chExt cx="546307" cy="472131"/>
            </a:xfrm>
            <a:effectLst/>
          </p:grpSpPr>
          <p:sp>
            <p:nvSpPr>
              <p:cNvPr id="882" name="Ellipse 1"/>
              <p:cNvSpPr/>
              <p:nvPr/>
            </p:nvSpPr>
            <p:spPr>
              <a:xfrm>
                <a:off x="2649502" y="3230183"/>
                <a:ext cx="546307" cy="472129"/>
              </a:xfrm>
              <a:prstGeom prst="ellipse">
                <a:avLst/>
              </a:prstGeom>
              <a:solidFill>
                <a:srgbClr val="008000">
                  <a:alpha val="50000"/>
                </a:srgbClr>
              </a:solidFill>
              <a:ln>
                <a:solidFill>
                  <a:srgbClr val="008000">
                    <a:alpha val="50000"/>
                  </a:srgb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>
                  <a:latin typeface="Helvetica"/>
                  <a:cs typeface="Helvetica"/>
                </a:endParaRPr>
              </a:p>
            </p:txBody>
          </p:sp>
          <p:sp>
            <p:nvSpPr>
              <p:cNvPr id="883" name="Ellipse 2"/>
              <p:cNvSpPr>
                <a:spLocks/>
              </p:cNvSpPr>
              <p:nvPr/>
            </p:nvSpPr>
            <p:spPr>
              <a:xfrm>
                <a:off x="2828668" y="3370942"/>
                <a:ext cx="155667" cy="146624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>
                  <a:latin typeface="Helvetica"/>
                  <a:cs typeface="Helvetica"/>
                </a:endParaRPr>
              </a:p>
            </p:txBody>
          </p:sp>
        </p:grpSp>
        <p:sp>
          <p:nvSpPr>
            <p:cNvPr id="861" name="Ellipse 30"/>
            <p:cNvSpPr/>
            <p:nvPr/>
          </p:nvSpPr>
          <p:spPr bwMode="auto">
            <a:xfrm>
              <a:off x="3675073" y="796912"/>
              <a:ext cx="803277" cy="106077"/>
            </a:xfrm>
            <a:prstGeom prst="ellipse">
              <a:avLst/>
            </a:prstGeom>
            <a:solidFill>
              <a:srgbClr val="660066"/>
            </a:solidFill>
            <a:ln>
              <a:solidFill>
                <a:srgbClr val="66006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Helvetica"/>
                <a:cs typeface="Helvetica"/>
              </a:endParaRPr>
            </a:p>
          </p:txBody>
        </p:sp>
        <p:sp>
          <p:nvSpPr>
            <p:cNvPr id="862" name="Ellipse 861"/>
            <p:cNvSpPr>
              <a:spLocks noChangeAspect="1"/>
            </p:cNvSpPr>
            <p:nvPr/>
          </p:nvSpPr>
          <p:spPr bwMode="auto">
            <a:xfrm>
              <a:off x="3857306" y="825925"/>
              <a:ext cx="39892" cy="46239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Helvetica"/>
                <a:cs typeface="Helvetica"/>
              </a:endParaRPr>
            </a:p>
          </p:txBody>
        </p:sp>
        <p:sp>
          <p:nvSpPr>
            <p:cNvPr id="863" name="Ellipse 862"/>
            <p:cNvSpPr>
              <a:spLocks noChangeAspect="1"/>
            </p:cNvSpPr>
            <p:nvPr/>
          </p:nvSpPr>
          <p:spPr bwMode="auto">
            <a:xfrm>
              <a:off x="4011434" y="827738"/>
              <a:ext cx="38985" cy="47145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Helvetica"/>
                <a:cs typeface="Helvetica"/>
              </a:endParaRPr>
            </a:p>
          </p:txBody>
        </p:sp>
        <p:sp>
          <p:nvSpPr>
            <p:cNvPr id="864" name="Ellipse 8"/>
            <p:cNvSpPr>
              <a:spLocks noChangeAspect="1"/>
            </p:cNvSpPr>
            <p:nvPr/>
          </p:nvSpPr>
          <p:spPr bwMode="auto">
            <a:xfrm>
              <a:off x="4162841" y="829551"/>
              <a:ext cx="38986" cy="47145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Helvetica"/>
                <a:cs typeface="Helvetica"/>
              </a:endParaRPr>
            </a:p>
          </p:txBody>
        </p:sp>
        <p:cxnSp>
          <p:nvCxnSpPr>
            <p:cNvPr id="865" name="Connecteur droit avec flèche 864"/>
            <p:cNvCxnSpPr/>
            <p:nvPr/>
          </p:nvCxnSpPr>
          <p:spPr bwMode="auto">
            <a:xfrm>
              <a:off x="1930542" y="849496"/>
              <a:ext cx="827700" cy="0"/>
            </a:xfrm>
            <a:prstGeom prst="straightConnector1">
              <a:avLst/>
            </a:prstGeom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6" name="Connecteur droit avec flèche 865"/>
            <p:cNvCxnSpPr/>
            <p:nvPr/>
          </p:nvCxnSpPr>
          <p:spPr bwMode="auto">
            <a:xfrm>
              <a:off x="3205594" y="852216"/>
              <a:ext cx="432000" cy="0"/>
            </a:xfrm>
            <a:prstGeom prst="straightConnector1">
              <a:avLst/>
            </a:prstGeom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67" name="Ellipse 8"/>
            <p:cNvSpPr>
              <a:spLocks noChangeAspect="1"/>
            </p:cNvSpPr>
            <p:nvPr/>
          </p:nvSpPr>
          <p:spPr bwMode="auto">
            <a:xfrm>
              <a:off x="4300651" y="829551"/>
              <a:ext cx="38986" cy="47144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Helvetica"/>
                <a:cs typeface="Helvetica"/>
              </a:endParaRPr>
            </a:p>
          </p:txBody>
        </p:sp>
        <p:grpSp>
          <p:nvGrpSpPr>
            <p:cNvPr id="868" name="Grouper 208"/>
            <p:cNvGrpSpPr>
              <a:grpSpLocks noChangeAspect="1"/>
            </p:cNvGrpSpPr>
            <p:nvPr/>
          </p:nvGrpSpPr>
          <p:grpSpPr bwMode="auto">
            <a:xfrm>
              <a:off x="2995633" y="833178"/>
              <a:ext cx="168633" cy="145968"/>
              <a:chOff x="2635572" y="3256662"/>
              <a:chExt cx="546307" cy="472125"/>
            </a:xfrm>
            <a:effectLst/>
          </p:grpSpPr>
          <p:sp>
            <p:nvSpPr>
              <p:cNvPr id="880" name="Ellipse 1"/>
              <p:cNvSpPr/>
              <p:nvPr/>
            </p:nvSpPr>
            <p:spPr>
              <a:xfrm>
                <a:off x="2635568" y="3256660"/>
                <a:ext cx="546307" cy="472127"/>
              </a:xfrm>
              <a:prstGeom prst="ellipse">
                <a:avLst/>
              </a:prstGeom>
              <a:solidFill>
                <a:srgbClr val="B3A2C7"/>
              </a:solidFill>
              <a:ln>
                <a:solidFill>
                  <a:srgbClr val="B3A2C7">
                    <a:alpha val="50000"/>
                  </a:srgb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>
                  <a:latin typeface="Helvetica"/>
                  <a:cs typeface="Helvetica"/>
                </a:endParaRPr>
              </a:p>
            </p:txBody>
          </p:sp>
          <p:sp>
            <p:nvSpPr>
              <p:cNvPr id="881" name="Ellipse 2"/>
              <p:cNvSpPr>
                <a:spLocks/>
              </p:cNvSpPr>
              <p:nvPr/>
            </p:nvSpPr>
            <p:spPr>
              <a:xfrm>
                <a:off x="2838231" y="3371027"/>
                <a:ext cx="155667" cy="14662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>
                  <a:latin typeface="Helvetica"/>
                  <a:cs typeface="Helvetica"/>
                </a:endParaRPr>
              </a:p>
            </p:txBody>
          </p:sp>
        </p:grpSp>
        <p:grpSp>
          <p:nvGrpSpPr>
            <p:cNvPr id="869" name="Grouper 216"/>
            <p:cNvGrpSpPr>
              <a:grpSpLocks noChangeAspect="1"/>
            </p:cNvGrpSpPr>
            <p:nvPr/>
          </p:nvGrpSpPr>
          <p:grpSpPr bwMode="auto">
            <a:xfrm>
              <a:off x="2817027" y="850402"/>
              <a:ext cx="168633" cy="145968"/>
              <a:chOff x="2635652" y="3255166"/>
              <a:chExt cx="546307" cy="472131"/>
            </a:xfrm>
            <a:effectLst/>
          </p:grpSpPr>
          <p:sp>
            <p:nvSpPr>
              <p:cNvPr id="878" name="Ellipse 1"/>
              <p:cNvSpPr/>
              <p:nvPr/>
            </p:nvSpPr>
            <p:spPr>
              <a:xfrm>
                <a:off x="2635648" y="3255168"/>
                <a:ext cx="546307" cy="472129"/>
              </a:xfrm>
              <a:prstGeom prst="ellipse">
                <a:avLst/>
              </a:prstGeom>
              <a:solidFill>
                <a:srgbClr val="B3A2C7"/>
              </a:solidFill>
              <a:ln>
                <a:solidFill>
                  <a:srgbClr val="B3A2C7">
                    <a:alpha val="50000"/>
                  </a:srgb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>
                  <a:latin typeface="Helvetica"/>
                  <a:cs typeface="Helvetica"/>
                </a:endParaRPr>
              </a:p>
            </p:txBody>
          </p:sp>
          <p:sp>
            <p:nvSpPr>
              <p:cNvPr id="879" name="Ellipse 2"/>
              <p:cNvSpPr>
                <a:spLocks/>
              </p:cNvSpPr>
              <p:nvPr/>
            </p:nvSpPr>
            <p:spPr>
              <a:xfrm>
                <a:off x="2838310" y="3369534"/>
                <a:ext cx="155669" cy="146624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>
                  <a:latin typeface="Helvetica"/>
                  <a:cs typeface="Helvetica"/>
                </a:endParaRPr>
              </a:p>
            </p:txBody>
          </p:sp>
        </p:grpSp>
        <p:grpSp>
          <p:nvGrpSpPr>
            <p:cNvPr id="870" name="Grouper 219"/>
            <p:cNvGrpSpPr>
              <a:grpSpLocks noChangeAspect="1"/>
            </p:cNvGrpSpPr>
            <p:nvPr/>
          </p:nvGrpSpPr>
          <p:grpSpPr bwMode="auto">
            <a:xfrm>
              <a:off x="3007420" y="671797"/>
              <a:ext cx="168633" cy="145968"/>
              <a:chOff x="2635567" y="3255450"/>
              <a:chExt cx="546307" cy="472125"/>
            </a:xfrm>
            <a:effectLst/>
          </p:grpSpPr>
          <p:sp>
            <p:nvSpPr>
              <p:cNvPr id="876" name="Ellipse 1"/>
              <p:cNvSpPr/>
              <p:nvPr/>
            </p:nvSpPr>
            <p:spPr>
              <a:xfrm>
                <a:off x="2635563" y="3255448"/>
                <a:ext cx="546307" cy="47212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rgbClr val="B3A2C7">
                    <a:alpha val="50000"/>
                  </a:srgb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>
                  <a:latin typeface="Helvetica"/>
                  <a:cs typeface="Helvetica"/>
                </a:endParaRPr>
              </a:p>
            </p:txBody>
          </p:sp>
          <p:sp>
            <p:nvSpPr>
              <p:cNvPr id="877" name="Ellipse 2"/>
              <p:cNvSpPr>
                <a:spLocks/>
              </p:cNvSpPr>
              <p:nvPr/>
            </p:nvSpPr>
            <p:spPr>
              <a:xfrm>
                <a:off x="2838225" y="3369815"/>
                <a:ext cx="155669" cy="14662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>
                  <a:latin typeface="Helvetica"/>
                  <a:cs typeface="Helvetica"/>
                </a:endParaRPr>
              </a:p>
            </p:txBody>
          </p:sp>
        </p:grpSp>
        <p:grpSp>
          <p:nvGrpSpPr>
            <p:cNvPr id="871" name="Grouper 222"/>
            <p:cNvGrpSpPr>
              <a:grpSpLocks noChangeAspect="1"/>
            </p:cNvGrpSpPr>
            <p:nvPr/>
          </p:nvGrpSpPr>
          <p:grpSpPr bwMode="auto">
            <a:xfrm>
              <a:off x="2828812" y="693555"/>
              <a:ext cx="168633" cy="145968"/>
              <a:chOff x="2637316" y="3255414"/>
              <a:chExt cx="546307" cy="472125"/>
            </a:xfrm>
            <a:effectLst/>
          </p:grpSpPr>
          <p:sp>
            <p:nvSpPr>
              <p:cNvPr id="874" name="Ellipse 1"/>
              <p:cNvSpPr/>
              <p:nvPr/>
            </p:nvSpPr>
            <p:spPr>
              <a:xfrm>
                <a:off x="2637312" y="3255412"/>
                <a:ext cx="546307" cy="472127"/>
              </a:xfrm>
              <a:prstGeom prst="ellipse">
                <a:avLst/>
              </a:prstGeom>
              <a:solidFill>
                <a:srgbClr val="B3A2C7"/>
              </a:solidFill>
              <a:ln>
                <a:solidFill>
                  <a:schemeClr val="accent4">
                    <a:lumMod val="60000"/>
                    <a:lumOff val="40000"/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>
                  <a:latin typeface="Helvetica"/>
                  <a:cs typeface="Helvetica"/>
                </a:endParaRPr>
              </a:p>
            </p:txBody>
          </p:sp>
          <p:sp>
            <p:nvSpPr>
              <p:cNvPr id="875" name="Ellipse 2"/>
              <p:cNvSpPr>
                <a:spLocks/>
              </p:cNvSpPr>
              <p:nvPr/>
            </p:nvSpPr>
            <p:spPr>
              <a:xfrm>
                <a:off x="2839975" y="3369779"/>
                <a:ext cx="155667" cy="14662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>
                  <a:latin typeface="Helvetica"/>
                  <a:cs typeface="Helvetica"/>
                </a:endParaRPr>
              </a:p>
            </p:txBody>
          </p:sp>
        </p:grpSp>
        <p:sp>
          <p:nvSpPr>
            <p:cNvPr id="872" name="Forme libre 871"/>
            <p:cNvSpPr/>
            <p:nvPr/>
          </p:nvSpPr>
          <p:spPr bwMode="auto">
            <a:xfrm rot="7267987" flipV="1">
              <a:off x="1069561" y="505487"/>
              <a:ext cx="249830" cy="392345"/>
            </a:xfrm>
            <a:custGeom>
              <a:avLst/>
              <a:gdLst>
                <a:gd name="connsiteX0" fmla="*/ 12700 w 203200"/>
                <a:gd name="connsiteY0" fmla="*/ 476250 h 476250"/>
                <a:gd name="connsiteX1" fmla="*/ 6350 w 203200"/>
                <a:gd name="connsiteY1" fmla="*/ 349250 h 476250"/>
                <a:gd name="connsiteX2" fmla="*/ 50800 w 203200"/>
                <a:gd name="connsiteY2" fmla="*/ 184150 h 476250"/>
                <a:gd name="connsiteX3" fmla="*/ 139700 w 203200"/>
                <a:gd name="connsiteY3" fmla="*/ 57150 h 476250"/>
                <a:gd name="connsiteX4" fmla="*/ 203200 w 203200"/>
                <a:gd name="connsiteY4" fmla="*/ 0 h 476250"/>
                <a:gd name="connsiteX5" fmla="*/ 203200 w 203200"/>
                <a:gd name="connsiteY5" fmla="*/ 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200" h="476250">
                  <a:moveTo>
                    <a:pt x="12700" y="476250"/>
                  </a:moveTo>
                  <a:cubicBezTo>
                    <a:pt x="6350" y="437091"/>
                    <a:pt x="0" y="397933"/>
                    <a:pt x="6350" y="349250"/>
                  </a:cubicBezTo>
                  <a:cubicBezTo>
                    <a:pt x="12700" y="300567"/>
                    <a:pt x="28575" y="232833"/>
                    <a:pt x="50800" y="184150"/>
                  </a:cubicBezTo>
                  <a:cubicBezTo>
                    <a:pt x="73025" y="135467"/>
                    <a:pt x="114300" y="87842"/>
                    <a:pt x="139700" y="57150"/>
                  </a:cubicBezTo>
                  <a:cubicBezTo>
                    <a:pt x="165100" y="26458"/>
                    <a:pt x="203200" y="0"/>
                    <a:pt x="203200" y="0"/>
                  </a:cubicBezTo>
                  <a:lnTo>
                    <a:pt x="203200" y="0"/>
                  </a:lnTo>
                </a:path>
              </a:pathLst>
            </a:custGeom>
            <a:ln w="28575" cap="flat" cmpd="sng" algn="ctr">
              <a:solidFill>
                <a:srgbClr val="000000"/>
              </a:solidFill>
              <a:prstDash val="sysDash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Helvetica"/>
                <a:cs typeface="Helvetica"/>
              </a:endParaRPr>
            </a:p>
          </p:txBody>
        </p:sp>
        <p:sp>
          <p:nvSpPr>
            <p:cNvPr id="873" name="ZoneTexte 17"/>
            <p:cNvSpPr txBox="1">
              <a:spLocks noChangeArrowheads="1"/>
            </p:cNvSpPr>
            <p:nvPr/>
          </p:nvSpPr>
          <p:spPr bwMode="auto">
            <a:xfrm>
              <a:off x="1906570" y="474992"/>
              <a:ext cx="817180" cy="36933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fr-FR" sz="900" b="1" i="1" dirty="0">
                  <a:latin typeface="Helvetica"/>
                  <a:cs typeface="Helvetica"/>
                </a:rPr>
                <a:t>p</a:t>
              </a:r>
              <a:r>
                <a:rPr lang="fr-FR" sz="900" b="1" i="1" dirty="0" smtClean="0">
                  <a:latin typeface="Helvetica"/>
                  <a:cs typeface="Helvetica"/>
                </a:rPr>
                <a:t>21, </a:t>
              </a:r>
              <a:r>
                <a:rPr lang="fr-FR" sz="900" b="1" i="1" dirty="0" err="1" smtClean="0">
                  <a:latin typeface="Helvetica"/>
                  <a:cs typeface="Helvetica"/>
                </a:rPr>
                <a:t>Myogenin</a:t>
              </a:r>
              <a:endParaRPr lang="fr-FR" sz="900" b="1" i="1" dirty="0">
                <a:latin typeface="Helvetica"/>
                <a:cs typeface="Helvetica"/>
              </a:endParaRPr>
            </a:p>
          </p:txBody>
        </p:sp>
      </p:grpSp>
      <p:sp>
        <p:nvSpPr>
          <p:cNvPr id="890" name="ZoneTexte 889"/>
          <p:cNvSpPr txBox="1"/>
          <p:nvPr/>
        </p:nvSpPr>
        <p:spPr bwMode="auto">
          <a:xfrm>
            <a:off x="162730" y="435222"/>
            <a:ext cx="619449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1" i="1" dirty="0" smtClean="0">
                <a:latin typeface="Helvetica"/>
                <a:ea typeface="+mn-ea"/>
                <a:cs typeface="Helvetica"/>
              </a:rPr>
              <a:t>Control</a:t>
            </a:r>
            <a:endParaRPr lang="fr-FR" sz="900" b="1" i="1" dirty="0">
              <a:latin typeface="Helvetica"/>
              <a:ea typeface="+mn-ea"/>
              <a:cs typeface="Helvetica"/>
            </a:endParaRPr>
          </a:p>
        </p:txBody>
      </p:sp>
      <p:sp>
        <p:nvSpPr>
          <p:cNvPr id="891" name="ZoneTexte 890"/>
          <p:cNvSpPr txBox="1"/>
          <p:nvPr/>
        </p:nvSpPr>
        <p:spPr>
          <a:xfrm>
            <a:off x="2602711" y="601274"/>
            <a:ext cx="434772" cy="230832"/>
          </a:xfrm>
          <a:prstGeom prst="rect">
            <a:avLst/>
          </a:prstGeom>
          <a:solidFill>
            <a:srgbClr val="404040"/>
          </a:solidFill>
          <a:effectLst/>
        </p:spPr>
        <p:txBody>
          <a:bodyPr wrap="none" rtlCol="0">
            <a:spAutoFit/>
          </a:bodyPr>
          <a:lstStyle/>
          <a:p>
            <a:r>
              <a:rPr lang="fr-FR" sz="900" b="1" dirty="0" smtClean="0">
                <a:solidFill>
                  <a:schemeClr val="bg1"/>
                </a:solidFill>
                <a:latin typeface="Helvetica"/>
                <a:cs typeface="Helvetica"/>
              </a:rPr>
              <a:t>ROS</a:t>
            </a:r>
            <a:endParaRPr lang="fr-FR" sz="900" b="1" baseline="300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grpSp>
        <p:nvGrpSpPr>
          <p:cNvPr id="892" name="Grouper 891"/>
          <p:cNvGrpSpPr/>
          <p:nvPr/>
        </p:nvGrpSpPr>
        <p:grpSpPr>
          <a:xfrm>
            <a:off x="162730" y="1164550"/>
            <a:ext cx="5811409" cy="1044310"/>
            <a:chOff x="162730" y="1113746"/>
            <a:chExt cx="5811409" cy="1044310"/>
          </a:xfrm>
        </p:grpSpPr>
        <p:grpSp>
          <p:nvGrpSpPr>
            <p:cNvPr id="893" name="Grouper 892"/>
            <p:cNvGrpSpPr/>
            <p:nvPr/>
          </p:nvGrpSpPr>
          <p:grpSpPr>
            <a:xfrm>
              <a:off x="1232840" y="1113746"/>
              <a:ext cx="4741299" cy="1044310"/>
              <a:chOff x="732401" y="1332242"/>
              <a:chExt cx="4741299" cy="1044310"/>
            </a:xfrm>
          </p:grpSpPr>
          <p:cxnSp>
            <p:nvCxnSpPr>
              <p:cNvPr id="897" name="Connecteur droit avec flèche 896"/>
              <p:cNvCxnSpPr/>
              <p:nvPr/>
            </p:nvCxnSpPr>
            <p:spPr>
              <a:xfrm>
                <a:off x="961974" y="1682792"/>
                <a:ext cx="492671" cy="0"/>
              </a:xfrm>
              <a:prstGeom prst="straightConnector1">
                <a:avLst/>
              </a:prstGeom>
              <a:ln w="285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8" name="Ellipse 1"/>
              <p:cNvSpPr/>
              <p:nvPr/>
            </p:nvSpPr>
            <p:spPr bwMode="auto">
              <a:xfrm>
                <a:off x="732401" y="1594314"/>
                <a:ext cx="168633" cy="146875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>
                  <a:latin typeface="Helvetica"/>
                  <a:cs typeface="Helvetica"/>
                </a:endParaRPr>
              </a:p>
            </p:txBody>
          </p:sp>
          <p:sp>
            <p:nvSpPr>
              <p:cNvPr id="899" name="Ellipse 2"/>
              <p:cNvSpPr>
                <a:spLocks/>
              </p:cNvSpPr>
              <p:nvPr/>
            </p:nvSpPr>
            <p:spPr bwMode="auto">
              <a:xfrm>
                <a:off x="787706" y="1630579"/>
                <a:ext cx="48051" cy="4533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>
                  <a:latin typeface="Helvetica"/>
                  <a:cs typeface="Helvetica"/>
                </a:endParaRPr>
              </a:p>
            </p:txBody>
          </p:sp>
          <p:grpSp>
            <p:nvGrpSpPr>
              <p:cNvPr id="900" name="Grouper 125"/>
              <p:cNvGrpSpPr>
                <a:grpSpLocks noChangeAspect="1"/>
              </p:cNvGrpSpPr>
              <p:nvPr/>
            </p:nvGrpSpPr>
            <p:grpSpPr bwMode="auto">
              <a:xfrm>
                <a:off x="1698746" y="1626006"/>
                <a:ext cx="168633" cy="145968"/>
                <a:chOff x="2648468" y="3230217"/>
                <a:chExt cx="546307" cy="472125"/>
              </a:xfrm>
              <a:effectLst/>
            </p:grpSpPr>
            <p:sp>
              <p:nvSpPr>
                <p:cNvPr id="920" name="Ellipse 1"/>
                <p:cNvSpPr/>
                <p:nvPr/>
              </p:nvSpPr>
              <p:spPr>
                <a:xfrm>
                  <a:off x="2648464" y="3230215"/>
                  <a:ext cx="546307" cy="472127"/>
                </a:xfrm>
                <a:prstGeom prst="ellipse">
                  <a:avLst/>
                </a:prstGeom>
                <a:solidFill>
                  <a:srgbClr val="008000">
                    <a:alpha val="50000"/>
                  </a:srgbClr>
                </a:solidFill>
                <a:ln>
                  <a:solidFill>
                    <a:srgbClr val="008000">
                      <a:alpha val="50000"/>
                    </a:srgb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921" name="Ellipse 2"/>
                <p:cNvSpPr>
                  <a:spLocks/>
                </p:cNvSpPr>
                <p:nvPr/>
              </p:nvSpPr>
              <p:spPr>
                <a:xfrm>
                  <a:off x="2827629" y="3370973"/>
                  <a:ext cx="155669" cy="14662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>
                    <a:latin typeface="Helvetica"/>
                    <a:cs typeface="Helvetica"/>
                  </a:endParaRPr>
                </a:p>
              </p:txBody>
            </p:sp>
          </p:grpSp>
          <p:sp>
            <p:nvSpPr>
              <p:cNvPr id="901" name="Flèche en arc 900"/>
              <p:cNvSpPr>
                <a:spLocks noChangeAspect="1"/>
              </p:cNvSpPr>
              <p:nvPr/>
            </p:nvSpPr>
            <p:spPr bwMode="auto">
              <a:xfrm>
                <a:off x="1650633" y="1524587"/>
                <a:ext cx="108000" cy="157937"/>
              </a:xfrm>
              <a:prstGeom prst="circularArrow">
                <a:avLst/>
              </a:prstGeom>
              <a:solidFill>
                <a:schemeClr val="tx1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>
                  <a:solidFill>
                    <a:schemeClr val="tx1"/>
                  </a:solidFill>
                  <a:latin typeface="Helvetica"/>
                  <a:cs typeface="Helvetica"/>
                </a:endParaRPr>
              </a:p>
            </p:txBody>
          </p:sp>
          <p:grpSp>
            <p:nvGrpSpPr>
              <p:cNvPr id="902" name="Grouper 175"/>
              <p:cNvGrpSpPr>
                <a:grpSpLocks noChangeAspect="1"/>
              </p:cNvGrpSpPr>
              <p:nvPr/>
            </p:nvGrpSpPr>
            <p:grpSpPr bwMode="auto">
              <a:xfrm>
                <a:off x="1509871" y="1621037"/>
                <a:ext cx="168633" cy="145968"/>
                <a:chOff x="2648491" y="3230485"/>
                <a:chExt cx="546307" cy="472125"/>
              </a:xfrm>
              <a:effectLst/>
            </p:grpSpPr>
            <p:sp>
              <p:nvSpPr>
                <p:cNvPr id="918" name="Ellipse 1"/>
                <p:cNvSpPr/>
                <p:nvPr/>
              </p:nvSpPr>
              <p:spPr>
                <a:xfrm>
                  <a:off x="2648487" y="3230483"/>
                  <a:ext cx="546307" cy="472127"/>
                </a:xfrm>
                <a:prstGeom prst="ellipse">
                  <a:avLst/>
                </a:prstGeom>
                <a:solidFill>
                  <a:srgbClr val="008000">
                    <a:alpha val="50000"/>
                  </a:srgbClr>
                </a:solidFill>
                <a:ln>
                  <a:solidFill>
                    <a:srgbClr val="008000">
                      <a:alpha val="50000"/>
                    </a:srgb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919" name="Ellipse 2"/>
                <p:cNvSpPr>
                  <a:spLocks/>
                </p:cNvSpPr>
                <p:nvPr/>
              </p:nvSpPr>
              <p:spPr>
                <a:xfrm>
                  <a:off x="2827652" y="3371241"/>
                  <a:ext cx="155669" cy="14662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>
                    <a:latin typeface="Helvetica"/>
                    <a:cs typeface="Helvetica"/>
                  </a:endParaRPr>
                </a:p>
              </p:txBody>
            </p:sp>
          </p:grpSp>
          <p:sp>
            <p:nvSpPr>
              <p:cNvPr id="903" name="Ellipse 30"/>
              <p:cNvSpPr/>
              <p:nvPr/>
            </p:nvSpPr>
            <p:spPr bwMode="auto">
              <a:xfrm>
                <a:off x="3268052" y="1635112"/>
                <a:ext cx="450289" cy="106077"/>
              </a:xfrm>
              <a:prstGeom prst="ellipse">
                <a:avLst/>
              </a:prstGeom>
              <a:solidFill>
                <a:srgbClr val="660066"/>
              </a:solidFill>
              <a:ln>
                <a:solidFill>
                  <a:srgbClr val="66006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>
                  <a:latin typeface="Helvetica"/>
                  <a:cs typeface="Helvetica"/>
                </a:endParaRPr>
              </a:p>
            </p:txBody>
          </p:sp>
          <p:sp>
            <p:nvSpPr>
              <p:cNvPr id="904" name="Ellipse 903"/>
              <p:cNvSpPr>
                <a:spLocks noChangeAspect="1"/>
              </p:cNvSpPr>
              <p:nvPr/>
            </p:nvSpPr>
            <p:spPr bwMode="auto">
              <a:xfrm>
                <a:off x="3412185" y="1664125"/>
                <a:ext cx="39892" cy="46239"/>
              </a:xfrm>
              <a:prstGeom prst="ellipse">
                <a:avLst/>
              </a:prstGeom>
              <a:solidFill>
                <a:srgbClr val="00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>
                  <a:latin typeface="Helvetica"/>
                  <a:cs typeface="Helvetica"/>
                </a:endParaRPr>
              </a:p>
            </p:txBody>
          </p:sp>
          <p:sp>
            <p:nvSpPr>
              <p:cNvPr id="905" name="Ellipse 904"/>
              <p:cNvSpPr>
                <a:spLocks noChangeAspect="1"/>
              </p:cNvSpPr>
              <p:nvPr/>
            </p:nvSpPr>
            <p:spPr bwMode="auto">
              <a:xfrm>
                <a:off x="3566313" y="1665938"/>
                <a:ext cx="38985" cy="47145"/>
              </a:xfrm>
              <a:prstGeom prst="ellipse">
                <a:avLst/>
              </a:prstGeom>
              <a:solidFill>
                <a:srgbClr val="00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>
                  <a:latin typeface="Helvetica"/>
                  <a:cs typeface="Helvetica"/>
                </a:endParaRPr>
              </a:p>
            </p:txBody>
          </p:sp>
          <p:cxnSp>
            <p:nvCxnSpPr>
              <p:cNvPr id="906" name="Connecteur droit avec flèche 905"/>
              <p:cNvCxnSpPr/>
              <p:nvPr/>
            </p:nvCxnSpPr>
            <p:spPr bwMode="auto">
              <a:xfrm>
                <a:off x="1968022" y="1687696"/>
                <a:ext cx="467698" cy="0"/>
              </a:xfrm>
              <a:prstGeom prst="straightConnector1">
                <a:avLst/>
              </a:prstGeom>
              <a:ln w="285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7" name="Connecteur droit avec flèche 906"/>
              <p:cNvCxnSpPr/>
              <p:nvPr/>
            </p:nvCxnSpPr>
            <p:spPr bwMode="auto">
              <a:xfrm>
                <a:off x="2798573" y="1690416"/>
                <a:ext cx="432000" cy="0"/>
              </a:xfrm>
              <a:prstGeom prst="straightConnector1">
                <a:avLst/>
              </a:prstGeom>
              <a:ln w="285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08" name="Grouper 216"/>
              <p:cNvGrpSpPr>
                <a:grpSpLocks noChangeAspect="1"/>
              </p:cNvGrpSpPr>
              <p:nvPr/>
            </p:nvGrpSpPr>
            <p:grpSpPr bwMode="auto">
              <a:xfrm>
                <a:off x="2537006" y="1688602"/>
                <a:ext cx="168633" cy="145968"/>
                <a:chOff x="2635652" y="3255166"/>
                <a:chExt cx="546307" cy="472131"/>
              </a:xfrm>
              <a:effectLst/>
            </p:grpSpPr>
            <p:sp>
              <p:nvSpPr>
                <p:cNvPr id="916" name="Ellipse 1"/>
                <p:cNvSpPr/>
                <p:nvPr/>
              </p:nvSpPr>
              <p:spPr>
                <a:xfrm>
                  <a:off x="2635648" y="3255168"/>
                  <a:ext cx="546307" cy="472129"/>
                </a:xfrm>
                <a:prstGeom prst="ellipse">
                  <a:avLst/>
                </a:prstGeom>
                <a:solidFill>
                  <a:srgbClr val="B3A2C7"/>
                </a:solidFill>
                <a:ln>
                  <a:solidFill>
                    <a:srgbClr val="B3A2C7">
                      <a:alpha val="50000"/>
                    </a:srgb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917" name="Ellipse 2"/>
                <p:cNvSpPr>
                  <a:spLocks/>
                </p:cNvSpPr>
                <p:nvPr/>
              </p:nvSpPr>
              <p:spPr>
                <a:xfrm>
                  <a:off x="2838310" y="3369534"/>
                  <a:ext cx="155669" cy="14662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>
                    <a:latin typeface="Helvetica"/>
                    <a:cs typeface="Helvetica"/>
                  </a:endParaRPr>
                </a:p>
              </p:txBody>
            </p:sp>
          </p:grpSp>
          <p:grpSp>
            <p:nvGrpSpPr>
              <p:cNvPr id="909" name="Grouper 222"/>
              <p:cNvGrpSpPr>
                <a:grpSpLocks noChangeAspect="1"/>
              </p:cNvGrpSpPr>
              <p:nvPr/>
            </p:nvGrpSpPr>
            <p:grpSpPr bwMode="auto">
              <a:xfrm>
                <a:off x="2548791" y="1531755"/>
                <a:ext cx="168633" cy="145968"/>
                <a:chOff x="2637316" y="3255414"/>
                <a:chExt cx="546307" cy="472125"/>
              </a:xfrm>
              <a:effectLst/>
            </p:grpSpPr>
            <p:sp>
              <p:nvSpPr>
                <p:cNvPr id="914" name="Ellipse 1"/>
                <p:cNvSpPr/>
                <p:nvPr/>
              </p:nvSpPr>
              <p:spPr>
                <a:xfrm>
                  <a:off x="2637312" y="3255412"/>
                  <a:ext cx="546307" cy="472127"/>
                </a:xfrm>
                <a:prstGeom prst="ellipse">
                  <a:avLst/>
                </a:prstGeom>
                <a:solidFill>
                  <a:srgbClr val="B3A2C7"/>
                </a:solidFill>
                <a:ln>
                  <a:solidFill>
                    <a:schemeClr val="accent4">
                      <a:lumMod val="60000"/>
                      <a:lumOff val="40000"/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915" name="Ellipse 2"/>
                <p:cNvSpPr>
                  <a:spLocks/>
                </p:cNvSpPr>
                <p:nvPr/>
              </p:nvSpPr>
              <p:spPr>
                <a:xfrm>
                  <a:off x="2839975" y="3369779"/>
                  <a:ext cx="155667" cy="14662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>
                    <a:latin typeface="Helvetica"/>
                    <a:cs typeface="Helvetica"/>
                  </a:endParaRPr>
                </a:p>
              </p:txBody>
            </p:sp>
          </p:grpSp>
          <p:sp>
            <p:nvSpPr>
              <p:cNvPr id="910" name="Forme libre 909"/>
              <p:cNvSpPr/>
              <p:nvPr/>
            </p:nvSpPr>
            <p:spPr bwMode="auto">
              <a:xfrm rot="7267987" flipV="1">
                <a:off x="1069561" y="1343687"/>
                <a:ext cx="249830" cy="392345"/>
              </a:xfrm>
              <a:custGeom>
                <a:avLst/>
                <a:gdLst>
                  <a:gd name="connsiteX0" fmla="*/ 12700 w 203200"/>
                  <a:gd name="connsiteY0" fmla="*/ 476250 h 476250"/>
                  <a:gd name="connsiteX1" fmla="*/ 6350 w 203200"/>
                  <a:gd name="connsiteY1" fmla="*/ 349250 h 476250"/>
                  <a:gd name="connsiteX2" fmla="*/ 50800 w 203200"/>
                  <a:gd name="connsiteY2" fmla="*/ 184150 h 476250"/>
                  <a:gd name="connsiteX3" fmla="*/ 139700 w 203200"/>
                  <a:gd name="connsiteY3" fmla="*/ 57150 h 476250"/>
                  <a:gd name="connsiteX4" fmla="*/ 203200 w 203200"/>
                  <a:gd name="connsiteY4" fmla="*/ 0 h 476250"/>
                  <a:gd name="connsiteX5" fmla="*/ 203200 w 203200"/>
                  <a:gd name="connsiteY5" fmla="*/ 0 h 47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3200" h="476250">
                    <a:moveTo>
                      <a:pt x="12700" y="476250"/>
                    </a:moveTo>
                    <a:cubicBezTo>
                      <a:pt x="6350" y="437091"/>
                      <a:pt x="0" y="397933"/>
                      <a:pt x="6350" y="349250"/>
                    </a:cubicBezTo>
                    <a:cubicBezTo>
                      <a:pt x="12700" y="300567"/>
                      <a:pt x="28575" y="232833"/>
                      <a:pt x="50800" y="184150"/>
                    </a:cubicBezTo>
                    <a:cubicBezTo>
                      <a:pt x="73025" y="135467"/>
                      <a:pt x="114300" y="87842"/>
                      <a:pt x="139700" y="57150"/>
                    </a:cubicBezTo>
                    <a:cubicBezTo>
                      <a:pt x="165100" y="26458"/>
                      <a:pt x="203200" y="0"/>
                      <a:pt x="203200" y="0"/>
                    </a:cubicBezTo>
                    <a:lnTo>
                      <a:pt x="203200" y="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ysDash"/>
                <a:round/>
                <a:headEnd type="non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>
                  <a:latin typeface="Helvetica"/>
                  <a:cs typeface="Helvetica"/>
                </a:endParaRPr>
              </a:p>
            </p:txBody>
          </p:sp>
          <p:sp>
            <p:nvSpPr>
              <p:cNvPr id="911" name="ZoneTexte 17"/>
              <p:cNvSpPr txBox="1">
                <a:spLocks noChangeArrowheads="1"/>
              </p:cNvSpPr>
              <p:nvPr/>
            </p:nvSpPr>
            <p:spPr bwMode="auto">
              <a:xfrm>
                <a:off x="1785299" y="1332242"/>
                <a:ext cx="817180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fr-FR" sz="900" b="1" i="1" dirty="0">
                    <a:latin typeface="Helvetica"/>
                    <a:cs typeface="Helvetica"/>
                  </a:rPr>
                  <a:t>p</a:t>
                </a:r>
                <a:r>
                  <a:rPr lang="fr-FR" sz="900" b="1" i="1" dirty="0" smtClean="0">
                    <a:latin typeface="Helvetica"/>
                    <a:cs typeface="Helvetica"/>
                  </a:rPr>
                  <a:t>21,</a:t>
                </a:r>
              </a:p>
              <a:p>
                <a:pPr algn="ctr" eaLnBrk="1" hangingPunct="1"/>
                <a:r>
                  <a:rPr lang="fr-FR" sz="900" b="1" i="1" dirty="0" err="1" smtClean="0">
                    <a:latin typeface="Helvetica"/>
                    <a:cs typeface="Helvetica"/>
                  </a:rPr>
                  <a:t>Myogenin</a:t>
                </a:r>
                <a:endParaRPr lang="fr-FR" sz="900" b="1" i="1" dirty="0">
                  <a:latin typeface="Helvetica"/>
                  <a:cs typeface="Helvetica"/>
                </a:endParaRPr>
              </a:p>
            </p:txBody>
          </p:sp>
          <p:sp>
            <p:nvSpPr>
              <p:cNvPr id="912" name="ZoneTexte 252"/>
              <p:cNvSpPr txBox="1">
                <a:spLocks noChangeArrowheads="1"/>
              </p:cNvSpPr>
              <p:nvPr/>
            </p:nvSpPr>
            <p:spPr bwMode="auto">
              <a:xfrm>
                <a:off x="1241529" y="2145720"/>
                <a:ext cx="1951366" cy="23083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fr-FR" sz="900" b="1" dirty="0" smtClean="0">
                    <a:solidFill>
                      <a:schemeClr val="bg1"/>
                    </a:solidFill>
                    <a:latin typeface="Helvetica"/>
                    <a:ea typeface="Century Gothic" charset="0"/>
                    <a:cs typeface="Helvetica"/>
                  </a:rPr>
                  <a:t>PREMATURE DIFFERENTIATION</a:t>
                </a:r>
                <a:endParaRPr lang="fr-FR" sz="900" b="1" dirty="0">
                  <a:solidFill>
                    <a:schemeClr val="bg1"/>
                  </a:solidFill>
                  <a:latin typeface="Helvetica"/>
                  <a:ea typeface="Century Gothic" charset="0"/>
                  <a:cs typeface="Helvetica"/>
                </a:endParaRPr>
              </a:p>
            </p:txBody>
          </p:sp>
          <p:sp>
            <p:nvSpPr>
              <p:cNvPr id="913" name="ZoneTexte 252"/>
              <p:cNvSpPr txBox="1">
                <a:spLocks noChangeArrowheads="1"/>
              </p:cNvSpPr>
              <p:nvPr/>
            </p:nvSpPr>
            <p:spPr bwMode="auto">
              <a:xfrm>
                <a:off x="3691921" y="1497495"/>
                <a:ext cx="1781779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fr-FR" sz="900" b="1" dirty="0" smtClean="0">
                    <a:solidFill>
                      <a:srgbClr val="000000"/>
                    </a:solidFill>
                    <a:latin typeface="Helvetica"/>
                    <a:ea typeface="Century Gothic" charset="0"/>
                    <a:cs typeface="Helvetica"/>
                  </a:rPr>
                  <a:t>Stem </a:t>
                </a:r>
                <a:r>
                  <a:rPr lang="fr-FR" sz="900" b="1" dirty="0" err="1" smtClean="0">
                    <a:solidFill>
                      <a:srgbClr val="000000"/>
                    </a:solidFill>
                    <a:latin typeface="Helvetica"/>
                    <a:ea typeface="Century Gothic" charset="0"/>
                    <a:cs typeface="Helvetica"/>
                  </a:rPr>
                  <a:t>Cell</a:t>
                </a:r>
                <a:r>
                  <a:rPr lang="fr-FR" sz="900" b="1" dirty="0" smtClean="0">
                    <a:solidFill>
                      <a:srgbClr val="000000"/>
                    </a:solidFill>
                    <a:latin typeface="Helvetica"/>
                    <a:ea typeface="Century Gothic" charset="0"/>
                    <a:cs typeface="Helvetica"/>
                  </a:rPr>
                  <a:t> Exhaustion  and </a:t>
                </a:r>
                <a:r>
                  <a:rPr lang="fr-FR" sz="900" b="1" dirty="0" err="1" smtClean="0">
                    <a:solidFill>
                      <a:srgbClr val="000000"/>
                    </a:solidFill>
                    <a:latin typeface="Helvetica"/>
                    <a:ea typeface="Century Gothic" charset="0"/>
                    <a:cs typeface="Helvetica"/>
                  </a:rPr>
                  <a:t>Myofiber</a:t>
                </a:r>
                <a:r>
                  <a:rPr lang="fr-FR" sz="900" b="1" dirty="0" smtClean="0">
                    <a:solidFill>
                      <a:srgbClr val="000000"/>
                    </a:solidFill>
                    <a:latin typeface="Helvetica"/>
                    <a:ea typeface="Century Gothic" charset="0"/>
                    <a:cs typeface="Helvetica"/>
                  </a:rPr>
                  <a:t> </a:t>
                </a:r>
                <a:r>
                  <a:rPr lang="fr-FR" sz="900" b="1" dirty="0" err="1" smtClean="0">
                    <a:solidFill>
                      <a:srgbClr val="000000"/>
                    </a:solidFill>
                    <a:latin typeface="Helvetica"/>
                    <a:ea typeface="Century Gothic" charset="0"/>
                    <a:cs typeface="Helvetica"/>
                  </a:rPr>
                  <a:t>hypotrophy</a:t>
                </a:r>
                <a:endParaRPr lang="fr-FR" sz="900" b="1" dirty="0">
                  <a:solidFill>
                    <a:srgbClr val="000000"/>
                  </a:solidFill>
                  <a:latin typeface="Helvetica"/>
                  <a:ea typeface="Century Gothic" charset="0"/>
                  <a:cs typeface="Helvetica"/>
                </a:endParaRPr>
              </a:p>
            </p:txBody>
          </p:sp>
        </p:grpSp>
        <p:sp>
          <p:nvSpPr>
            <p:cNvPr id="894" name="ZoneTexte 230"/>
            <p:cNvSpPr txBox="1">
              <a:spLocks noChangeArrowheads="1"/>
            </p:cNvSpPr>
            <p:nvPr/>
          </p:nvSpPr>
          <p:spPr bwMode="auto">
            <a:xfrm>
              <a:off x="162730" y="1332984"/>
              <a:ext cx="55189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900" b="1" i="1" dirty="0" smtClean="0">
                  <a:latin typeface="Helvetica"/>
                  <a:ea typeface="Century Gothic" charset="0"/>
                  <a:cs typeface="Helvetica"/>
                </a:rPr>
                <a:t>Pitx3</a:t>
              </a:r>
              <a:r>
                <a:rPr lang="fr-FR" sz="900" b="1" i="1" baseline="30000" dirty="0" smtClean="0">
                  <a:latin typeface="Helvetica"/>
                  <a:ea typeface="Century Gothic" charset="0"/>
                  <a:cs typeface="Helvetica"/>
                </a:rPr>
                <a:t>-/-</a:t>
              </a:r>
              <a:endParaRPr lang="fr-FR" sz="900" b="1" i="1" dirty="0">
                <a:latin typeface="Helvetica"/>
                <a:ea typeface="Century Gothic" charset="0"/>
                <a:cs typeface="Helvetica"/>
              </a:endParaRPr>
            </a:p>
          </p:txBody>
        </p:sp>
        <p:sp>
          <p:nvSpPr>
            <p:cNvPr id="895" name="Rectangle 894"/>
            <p:cNvSpPr/>
            <p:nvPr/>
          </p:nvSpPr>
          <p:spPr>
            <a:xfrm>
              <a:off x="2445978" y="1597530"/>
              <a:ext cx="489003" cy="27635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96" name="ZoneTexte 895"/>
            <p:cNvSpPr txBox="1"/>
            <p:nvPr/>
          </p:nvSpPr>
          <p:spPr>
            <a:xfrm>
              <a:off x="2435890" y="1591696"/>
              <a:ext cx="518141" cy="251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  <a:latin typeface="Helvetica"/>
                  <a:cs typeface="Helvetica"/>
                </a:rPr>
                <a:t>ROS</a:t>
              </a:r>
              <a:endParaRPr lang="fr-FR" sz="1200" b="1" baseline="30000" dirty="0">
                <a:solidFill>
                  <a:schemeClr val="bg1"/>
                </a:solidFill>
                <a:latin typeface="Helvetica"/>
                <a:cs typeface="Helvetica"/>
              </a:endParaRPr>
            </a:p>
          </p:txBody>
        </p:sp>
      </p:grpSp>
      <p:grpSp>
        <p:nvGrpSpPr>
          <p:cNvPr id="922" name="Grouper 921"/>
          <p:cNvGrpSpPr/>
          <p:nvPr/>
        </p:nvGrpSpPr>
        <p:grpSpPr>
          <a:xfrm>
            <a:off x="162730" y="2555353"/>
            <a:ext cx="5454676" cy="694550"/>
            <a:chOff x="162730" y="2618849"/>
            <a:chExt cx="5454676" cy="694550"/>
          </a:xfrm>
        </p:grpSpPr>
        <p:grpSp>
          <p:nvGrpSpPr>
            <p:cNvPr id="923" name="Grouper 922"/>
            <p:cNvGrpSpPr/>
            <p:nvPr/>
          </p:nvGrpSpPr>
          <p:grpSpPr>
            <a:xfrm>
              <a:off x="1232840" y="2618849"/>
              <a:ext cx="4384566" cy="451913"/>
              <a:chOff x="732401" y="2316645"/>
              <a:chExt cx="4384566" cy="451913"/>
            </a:xfrm>
          </p:grpSpPr>
          <p:grpSp>
            <p:nvGrpSpPr>
              <p:cNvPr id="927" name="Grouper 926"/>
              <p:cNvGrpSpPr/>
              <p:nvPr/>
            </p:nvGrpSpPr>
            <p:grpSpPr>
              <a:xfrm>
                <a:off x="732401" y="2316645"/>
                <a:ext cx="4384566" cy="451913"/>
                <a:chOff x="732401" y="2316645"/>
                <a:chExt cx="4384566" cy="451913"/>
              </a:xfrm>
            </p:grpSpPr>
            <p:cxnSp>
              <p:nvCxnSpPr>
                <p:cNvPr id="930" name="Connecteur droit avec flèche 929"/>
                <p:cNvCxnSpPr/>
                <p:nvPr/>
              </p:nvCxnSpPr>
              <p:spPr>
                <a:xfrm>
                  <a:off x="961974" y="2584492"/>
                  <a:ext cx="492671" cy="0"/>
                </a:xfrm>
                <a:prstGeom prst="straightConnector1">
                  <a:avLst/>
                </a:prstGeom>
                <a:ln w="2857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31" name="Ellipse 1"/>
                <p:cNvSpPr/>
                <p:nvPr/>
              </p:nvSpPr>
              <p:spPr bwMode="auto">
                <a:xfrm>
                  <a:off x="732401" y="2496014"/>
                  <a:ext cx="168633" cy="146875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932" name="Ellipse 2"/>
                <p:cNvSpPr>
                  <a:spLocks/>
                </p:cNvSpPr>
                <p:nvPr/>
              </p:nvSpPr>
              <p:spPr bwMode="auto">
                <a:xfrm>
                  <a:off x="787706" y="2532279"/>
                  <a:ext cx="48051" cy="4533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933" name="Grouper 125"/>
                <p:cNvGrpSpPr>
                  <a:grpSpLocks noChangeAspect="1"/>
                </p:cNvGrpSpPr>
                <p:nvPr/>
              </p:nvGrpSpPr>
              <p:grpSpPr bwMode="auto">
                <a:xfrm>
                  <a:off x="1698746" y="2527706"/>
                  <a:ext cx="168633" cy="145968"/>
                  <a:chOff x="2648468" y="3230217"/>
                  <a:chExt cx="546307" cy="472125"/>
                </a:xfrm>
                <a:effectLst/>
              </p:grpSpPr>
              <p:sp>
                <p:nvSpPr>
                  <p:cNvPr id="941" name="Ellipse 1"/>
                  <p:cNvSpPr/>
                  <p:nvPr/>
                </p:nvSpPr>
                <p:spPr>
                  <a:xfrm>
                    <a:off x="2648464" y="3230215"/>
                    <a:ext cx="546307" cy="472127"/>
                  </a:xfrm>
                  <a:prstGeom prst="ellipse">
                    <a:avLst/>
                  </a:prstGeom>
                  <a:solidFill>
                    <a:srgbClr val="008000">
                      <a:alpha val="50000"/>
                    </a:srgbClr>
                  </a:solidFill>
                  <a:ln>
                    <a:solidFill>
                      <a:srgbClr val="008000">
                        <a:alpha val="50000"/>
                      </a:srgb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fr-FR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942" name="Ellipse 2"/>
                  <p:cNvSpPr>
                    <a:spLocks/>
                  </p:cNvSpPr>
                  <p:nvPr/>
                </p:nvSpPr>
                <p:spPr>
                  <a:xfrm>
                    <a:off x="2827629" y="3370973"/>
                    <a:ext cx="155669" cy="146623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fr-FR">
                      <a:latin typeface="Helvetica"/>
                      <a:cs typeface="Helvetica"/>
                    </a:endParaRPr>
                  </a:p>
                </p:txBody>
              </p:sp>
            </p:grpSp>
            <p:sp>
              <p:nvSpPr>
                <p:cNvPr id="934" name="Flèche en arc 933"/>
                <p:cNvSpPr>
                  <a:spLocks noChangeAspect="1"/>
                </p:cNvSpPr>
                <p:nvPr/>
              </p:nvSpPr>
              <p:spPr bwMode="auto">
                <a:xfrm>
                  <a:off x="1650633" y="2426287"/>
                  <a:ext cx="108000" cy="157937"/>
                </a:xfrm>
                <a:prstGeom prst="circularArrow">
                  <a:avLst/>
                </a:prstGeom>
                <a:solidFill>
                  <a:schemeClr val="tx1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>
                    <a:solidFill>
                      <a:schemeClr val="tx1"/>
                    </a:solidFill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935" name="Grouper 175"/>
                <p:cNvGrpSpPr>
                  <a:grpSpLocks noChangeAspect="1"/>
                </p:cNvGrpSpPr>
                <p:nvPr/>
              </p:nvGrpSpPr>
              <p:grpSpPr bwMode="auto">
                <a:xfrm>
                  <a:off x="1509871" y="2522737"/>
                  <a:ext cx="168633" cy="145968"/>
                  <a:chOff x="2648491" y="3230485"/>
                  <a:chExt cx="546307" cy="472125"/>
                </a:xfrm>
                <a:effectLst/>
              </p:grpSpPr>
              <p:sp>
                <p:nvSpPr>
                  <p:cNvPr id="939" name="Ellipse 1"/>
                  <p:cNvSpPr/>
                  <p:nvPr/>
                </p:nvSpPr>
                <p:spPr>
                  <a:xfrm>
                    <a:off x="2648487" y="3230483"/>
                    <a:ext cx="546307" cy="472127"/>
                  </a:xfrm>
                  <a:prstGeom prst="ellipse">
                    <a:avLst/>
                  </a:prstGeom>
                  <a:solidFill>
                    <a:srgbClr val="008000">
                      <a:alpha val="50000"/>
                    </a:srgbClr>
                  </a:solidFill>
                  <a:ln>
                    <a:solidFill>
                      <a:srgbClr val="008000">
                        <a:alpha val="50000"/>
                      </a:srgb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fr-FR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940" name="Ellipse 2"/>
                  <p:cNvSpPr>
                    <a:spLocks/>
                  </p:cNvSpPr>
                  <p:nvPr/>
                </p:nvSpPr>
                <p:spPr>
                  <a:xfrm>
                    <a:off x="2827652" y="3371241"/>
                    <a:ext cx="155669" cy="146623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fr-FR">
                      <a:latin typeface="Helvetica"/>
                      <a:cs typeface="Helvetica"/>
                    </a:endParaRPr>
                  </a:p>
                </p:txBody>
              </p:sp>
            </p:grpSp>
            <p:sp>
              <p:nvSpPr>
                <p:cNvPr id="936" name="Forme libre 935"/>
                <p:cNvSpPr/>
                <p:nvPr/>
              </p:nvSpPr>
              <p:spPr bwMode="auto">
                <a:xfrm rot="7267987" flipV="1">
                  <a:off x="1069561" y="2245387"/>
                  <a:ext cx="249830" cy="392345"/>
                </a:xfrm>
                <a:custGeom>
                  <a:avLst/>
                  <a:gdLst>
                    <a:gd name="connsiteX0" fmla="*/ 12700 w 203200"/>
                    <a:gd name="connsiteY0" fmla="*/ 476250 h 476250"/>
                    <a:gd name="connsiteX1" fmla="*/ 6350 w 203200"/>
                    <a:gd name="connsiteY1" fmla="*/ 349250 h 476250"/>
                    <a:gd name="connsiteX2" fmla="*/ 50800 w 203200"/>
                    <a:gd name="connsiteY2" fmla="*/ 184150 h 476250"/>
                    <a:gd name="connsiteX3" fmla="*/ 139700 w 203200"/>
                    <a:gd name="connsiteY3" fmla="*/ 57150 h 476250"/>
                    <a:gd name="connsiteX4" fmla="*/ 203200 w 203200"/>
                    <a:gd name="connsiteY4" fmla="*/ 0 h 476250"/>
                    <a:gd name="connsiteX5" fmla="*/ 203200 w 203200"/>
                    <a:gd name="connsiteY5" fmla="*/ 0 h 476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3200" h="476250">
                      <a:moveTo>
                        <a:pt x="12700" y="476250"/>
                      </a:moveTo>
                      <a:cubicBezTo>
                        <a:pt x="6350" y="437091"/>
                        <a:pt x="0" y="397933"/>
                        <a:pt x="6350" y="349250"/>
                      </a:cubicBezTo>
                      <a:cubicBezTo>
                        <a:pt x="12700" y="300567"/>
                        <a:pt x="28575" y="232833"/>
                        <a:pt x="50800" y="184150"/>
                      </a:cubicBezTo>
                      <a:cubicBezTo>
                        <a:pt x="73025" y="135467"/>
                        <a:pt x="114300" y="87842"/>
                        <a:pt x="139700" y="57150"/>
                      </a:cubicBezTo>
                      <a:cubicBezTo>
                        <a:pt x="165100" y="26458"/>
                        <a:pt x="203200" y="0"/>
                        <a:pt x="203200" y="0"/>
                      </a:cubicBezTo>
                      <a:lnTo>
                        <a:pt x="203200" y="0"/>
                      </a:lnTo>
                    </a:path>
                  </a:pathLst>
                </a:custGeom>
                <a:ln w="12700" cap="flat" cmpd="sng" algn="ctr">
                  <a:solidFill>
                    <a:srgbClr val="000000"/>
                  </a:solidFill>
                  <a:prstDash val="sysDash"/>
                  <a:round/>
                  <a:headEnd type="none" w="med" len="med"/>
                  <a:tailEnd type="triangl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937" name="ZoneTexte 252"/>
                <p:cNvSpPr txBox="1">
                  <a:spLocks noChangeArrowheads="1"/>
                </p:cNvSpPr>
                <p:nvPr/>
              </p:nvSpPr>
              <p:spPr bwMode="auto">
                <a:xfrm>
                  <a:off x="2537316" y="2399226"/>
                  <a:ext cx="975004" cy="36933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fr-FR" sz="900" b="1" dirty="0" smtClean="0">
                      <a:solidFill>
                        <a:schemeClr val="bg1"/>
                      </a:solidFill>
                      <a:latin typeface="Helvetica"/>
                      <a:ea typeface="Century Gothic" charset="0"/>
                      <a:cs typeface="Helvetica"/>
                    </a:rPr>
                    <a:t>DNA DAMAGE SENESCENCE</a:t>
                  </a:r>
                  <a:endParaRPr lang="fr-FR" sz="900" b="1" dirty="0">
                    <a:solidFill>
                      <a:schemeClr val="bg1"/>
                    </a:solidFill>
                    <a:latin typeface="Helvetica"/>
                    <a:ea typeface="Century Gothic" charset="0"/>
                    <a:cs typeface="Helvetica"/>
                  </a:endParaRPr>
                </a:p>
              </p:txBody>
            </p:sp>
            <p:sp>
              <p:nvSpPr>
                <p:cNvPr id="938" name="ZoneTexte 252"/>
                <p:cNvSpPr txBox="1">
                  <a:spLocks noChangeArrowheads="1"/>
                </p:cNvSpPr>
                <p:nvPr/>
              </p:nvSpPr>
              <p:spPr bwMode="auto">
                <a:xfrm>
                  <a:off x="3335188" y="2468829"/>
                  <a:ext cx="1781779" cy="2308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fr-FR" sz="900" b="1" dirty="0" err="1" smtClean="0">
                      <a:solidFill>
                        <a:srgbClr val="000000"/>
                      </a:solidFill>
                      <a:latin typeface="Helvetica"/>
                      <a:ea typeface="Century Gothic" charset="0"/>
                      <a:cs typeface="Helvetica"/>
                    </a:rPr>
                    <a:t>Defective</a:t>
                  </a:r>
                  <a:r>
                    <a:rPr lang="fr-FR" sz="900" b="1" dirty="0" smtClean="0">
                      <a:solidFill>
                        <a:srgbClr val="000000"/>
                      </a:solidFill>
                      <a:latin typeface="Helvetica"/>
                      <a:ea typeface="Century Gothic" charset="0"/>
                      <a:cs typeface="Helvetica"/>
                    </a:rPr>
                    <a:t> </a:t>
                  </a:r>
                  <a:r>
                    <a:rPr lang="fr-FR" sz="900" b="1" dirty="0" err="1" smtClean="0">
                      <a:solidFill>
                        <a:srgbClr val="000000"/>
                      </a:solidFill>
                      <a:latin typeface="Helvetica"/>
                      <a:ea typeface="Century Gothic" charset="0"/>
                      <a:cs typeface="Helvetica"/>
                    </a:rPr>
                    <a:t>Regeneration</a:t>
                  </a:r>
                  <a:endParaRPr lang="fr-FR" sz="900" b="1" dirty="0">
                    <a:solidFill>
                      <a:srgbClr val="000000"/>
                    </a:solidFill>
                    <a:latin typeface="Helvetica"/>
                    <a:ea typeface="Century Gothic" charset="0"/>
                    <a:cs typeface="Helvetica"/>
                  </a:endParaRPr>
                </a:p>
              </p:txBody>
            </p:sp>
          </p:grpSp>
          <p:sp>
            <p:nvSpPr>
              <p:cNvPr id="928" name="ZoneTexte 17"/>
              <p:cNvSpPr txBox="1">
                <a:spLocks noChangeArrowheads="1"/>
              </p:cNvSpPr>
              <p:nvPr/>
            </p:nvSpPr>
            <p:spPr bwMode="auto">
              <a:xfrm>
                <a:off x="1760272" y="2346132"/>
                <a:ext cx="817180" cy="230832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fr-FR" sz="900" b="1" i="1" dirty="0">
                    <a:latin typeface="Helvetica"/>
                    <a:cs typeface="Helvetica"/>
                  </a:rPr>
                  <a:t>p</a:t>
                </a:r>
                <a:r>
                  <a:rPr lang="fr-FR" sz="900" b="1" i="1" dirty="0" smtClean="0">
                    <a:latin typeface="Helvetica"/>
                    <a:cs typeface="Helvetica"/>
                  </a:rPr>
                  <a:t>21</a:t>
                </a:r>
                <a:endParaRPr lang="fr-FR" sz="900" b="1" i="1" dirty="0">
                  <a:latin typeface="Helvetica"/>
                  <a:cs typeface="Helvetica"/>
                </a:endParaRPr>
              </a:p>
            </p:txBody>
          </p:sp>
          <p:cxnSp>
            <p:nvCxnSpPr>
              <p:cNvPr id="929" name="Connecteur droit avec flèche 928"/>
              <p:cNvCxnSpPr/>
              <p:nvPr/>
            </p:nvCxnSpPr>
            <p:spPr bwMode="auto">
              <a:xfrm>
                <a:off x="1954454" y="2588907"/>
                <a:ext cx="467698" cy="0"/>
              </a:xfrm>
              <a:prstGeom prst="straightConnector1">
                <a:avLst/>
              </a:prstGeom>
              <a:ln w="285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4" name="ZoneTexte 230"/>
            <p:cNvSpPr txBox="1">
              <a:spLocks noChangeArrowheads="1"/>
            </p:cNvSpPr>
            <p:nvPr/>
          </p:nvSpPr>
          <p:spPr bwMode="auto">
            <a:xfrm>
              <a:off x="162730" y="2752119"/>
              <a:ext cx="938809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900" b="1" i="1" dirty="0" smtClean="0">
                  <a:latin typeface="Helvetica"/>
                  <a:ea typeface="Century Gothic" charset="0"/>
                  <a:cs typeface="Helvetica"/>
                </a:rPr>
                <a:t>Pitx2</a:t>
              </a:r>
              <a:r>
                <a:rPr lang="fr-FR" sz="900" b="1" i="1" baseline="30000" dirty="0" smtClean="0">
                  <a:latin typeface="Helvetica"/>
                  <a:ea typeface="Century Gothic" charset="0"/>
                  <a:cs typeface="Helvetica"/>
                </a:rPr>
                <a:t>-/-</a:t>
              </a:r>
              <a:r>
                <a:rPr lang="fr-FR" sz="900" b="1" i="1" dirty="0" smtClean="0">
                  <a:latin typeface="Helvetica"/>
                  <a:ea typeface="Century Gothic" charset="0"/>
                  <a:cs typeface="Helvetica"/>
                </a:rPr>
                <a:t>:Pitx3</a:t>
              </a:r>
              <a:r>
                <a:rPr lang="fr-FR" sz="900" b="1" i="1" baseline="30000" dirty="0" smtClean="0">
                  <a:latin typeface="Helvetica"/>
                  <a:ea typeface="Century Gothic" charset="0"/>
                  <a:cs typeface="Helvetica"/>
                </a:rPr>
                <a:t>-/-</a:t>
              </a:r>
              <a:endParaRPr lang="fr-FR" sz="900" b="1" i="1" dirty="0">
                <a:latin typeface="Helvetica"/>
                <a:ea typeface="Century Gothic" charset="0"/>
                <a:cs typeface="Helvetica"/>
              </a:endParaRPr>
            </a:p>
          </p:txBody>
        </p:sp>
        <p:sp>
          <p:nvSpPr>
            <p:cNvPr id="925" name="Rectangle 924"/>
            <p:cNvSpPr/>
            <p:nvPr/>
          </p:nvSpPr>
          <p:spPr>
            <a:xfrm>
              <a:off x="2405728" y="3018779"/>
              <a:ext cx="568419" cy="27635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26" name="ZoneTexte 925"/>
            <p:cNvSpPr txBox="1"/>
            <p:nvPr/>
          </p:nvSpPr>
          <p:spPr>
            <a:xfrm>
              <a:off x="2378740" y="2974845"/>
              <a:ext cx="6335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>
                  <a:solidFill>
                    <a:schemeClr val="bg1"/>
                  </a:solidFill>
                  <a:latin typeface="Helvetica"/>
                  <a:cs typeface="Helvetica"/>
                </a:rPr>
                <a:t>ROS</a:t>
              </a:r>
              <a:endParaRPr lang="fr-FR" sz="1600" b="1" baseline="30000" dirty="0">
                <a:solidFill>
                  <a:schemeClr val="bg1"/>
                </a:solidFill>
                <a:latin typeface="Helvetica"/>
                <a:cs typeface="Helvetica"/>
              </a:endParaRPr>
            </a:p>
          </p:txBody>
        </p:sp>
      </p:grpSp>
      <p:sp>
        <p:nvSpPr>
          <p:cNvPr id="943" name="ZoneTexte 942"/>
          <p:cNvSpPr txBox="1"/>
          <p:nvPr/>
        </p:nvSpPr>
        <p:spPr>
          <a:xfrm>
            <a:off x="4624657" y="-46434"/>
            <a:ext cx="2339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latin typeface="Arial"/>
                <a:cs typeface="Arial"/>
              </a:rPr>
              <a:t>Figure 7- figure </a:t>
            </a:r>
            <a:r>
              <a:rPr lang="fr-FR" sz="1200" b="1" dirty="0" err="1" smtClean="0">
                <a:latin typeface="Arial"/>
                <a:cs typeface="Arial"/>
              </a:rPr>
              <a:t>supplement</a:t>
            </a:r>
            <a:r>
              <a:rPr lang="fr-FR" sz="1200" b="1" dirty="0" smtClean="0">
                <a:latin typeface="Arial"/>
                <a:cs typeface="Arial"/>
              </a:rPr>
              <a:t> </a:t>
            </a:r>
            <a:r>
              <a:rPr lang="fr-FR" sz="1200" b="1" dirty="0">
                <a:latin typeface="Arial"/>
                <a:cs typeface="Arial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26470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43</Words>
  <Application>Microsoft Macintosh PowerPoint</Application>
  <PresentationFormat>Présentation à l'écran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Aurore L'honoré</dc:creator>
  <cp:keywords/>
  <dc:description/>
  <cp:lastModifiedBy>Aurore L'honoré</cp:lastModifiedBy>
  <cp:revision>13</cp:revision>
  <dcterms:created xsi:type="dcterms:W3CDTF">2018-07-18T12:50:04Z</dcterms:created>
  <dcterms:modified xsi:type="dcterms:W3CDTF">2018-07-18T14:02:39Z</dcterms:modified>
  <cp:category/>
</cp:coreProperties>
</file>