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5" r:id="rId3"/>
    <p:sldId id="256" r:id="rId4"/>
    <p:sldId id="257" r:id="rId5"/>
    <p:sldId id="258" r:id="rId6"/>
    <p:sldId id="259" r:id="rId7"/>
    <p:sldId id="260" r:id="rId8"/>
    <p:sldId id="261" r:id="rId9"/>
    <p:sldId id="262" r:id="rId10"/>
    <p:sldId id="263" r:id="rId11"/>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70" d="100"/>
          <a:sy n="70" d="100"/>
        </p:scale>
        <p:origin x="3156"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EEF1A86-8C9C-493A-811A-9255E60CA608}"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152045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EF1A86-8C9C-493A-811A-9255E60CA608}"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52909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EF1A86-8C9C-493A-811A-9255E60CA608}"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1387168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EF1A86-8C9C-493A-811A-9255E60CA608}"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167418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EF1A86-8C9C-493A-811A-9255E60CA608}"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2669157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EEF1A86-8C9C-493A-811A-9255E60CA608}" type="datetimeFigureOut">
              <a:rPr lang="en-GB" smtClean="0"/>
              <a:t>05/02/2018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3524871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EEF1A86-8C9C-493A-811A-9255E60CA608}" type="datetimeFigureOut">
              <a:rPr lang="en-GB" smtClean="0"/>
              <a:t>05/02/2018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3465867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EEF1A86-8C9C-493A-811A-9255E60CA608}" type="datetimeFigureOut">
              <a:rPr lang="en-GB" smtClean="0"/>
              <a:t>05/02/2018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2281912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EF1A86-8C9C-493A-811A-9255E60CA608}" type="datetimeFigureOut">
              <a:rPr lang="en-GB" smtClean="0"/>
              <a:t>05/02/2018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2602630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EEF1A86-8C9C-493A-811A-9255E60CA608}" type="datetimeFigureOut">
              <a:rPr lang="en-GB" smtClean="0"/>
              <a:t>05/02/2018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3993095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EEF1A86-8C9C-493A-811A-9255E60CA608}" type="datetimeFigureOut">
              <a:rPr lang="en-GB" smtClean="0"/>
              <a:t>05/02/2018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4365BD-6207-4081-AD21-F9C6E2B3EFCC}" type="slidenum">
              <a:rPr lang="en-GB" smtClean="0"/>
              <a:t>‹#›</a:t>
            </a:fld>
            <a:endParaRPr lang="en-GB"/>
          </a:p>
        </p:txBody>
      </p:sp>
    </p:spTree>
    <p:extLst>
      <p:ext uri="{BB962C8B-B14F-4D97-AF65-F5344CB8AC3E}">
        <p14:creationId xmlns:p14="http://schemas.microsoft.com/office/powerpoint/2010/main" val="3367862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5EEF1A86-8C9C-493A-811A-9255E60CA608}" type="datetimeFigureOut">
              <a:rPr lang="en-GB" smtClean="0"/>
              <a:t>05/02/2018</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34365BD-6207-4081-AD21-F9C6E2B3EFCC}" type="slidenum">
              <a:rPr lang="en-GB" smtClean="0"/>
              <a:t>‹#›</a:t>
            </a:fld>
            <a:endParaRPr lang="en-GB"/>
          </a:p>
        </p:txBody>
      </p:sp>
    </p:spTree>
    <p:extLst>
      <p:ext uri="{BB962C8B-B14F-4D97-AF65-F5344CB8AC3E}">
        <p14:creationId xmlns:p14="http://schemas.microsoft.com/office/powerpoint/2010/main" val="16184674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5.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5" Type="http://schemas.openxmlformats.org/officeDocument/2006/relationships/image" Target="../media/image4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s>
</file>

<file path=ppt/slides/_rels/slide6.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5" Type="http://schemas.openxmlformats.org/officeDocument/2006/relationships/image" Target="../media/image5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7.png"/></Relationships>
</file>

<file path=ppt/slides/_rels/slide7.xml.rels><?xml version="1.0" encoding="UTF-8" standalone="yes"?>
<Relationships xmlns="http://schemas.openxmlformats.org/package/2006/relationships"><Relationship Id="rId8" Type="http://schemas.openxmlformats.org/officeDocument/2006/relationships/image" Target="../media/image65.png"/><Relationship Id="rId13" Type="http://schemas.openxmlformats.org/officeDocument/2006/relationships/image" Target="../media/image70.pn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69.png"/><Relationship Id="rId2" Type="http://schemas.openxmlformats.org/officeDocument/2006/relationships/image" Target="../media/image59.png"/><Relationship Id="rId1" Type="http://schemas.openxmlformats.org/officeDocument/2006/relationships/slideLayout" Target="../slideLayouts/slideLayout1.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5" Type="http://schemas.openxmlformats.org/officeDocument/2006/relationships/image" Target="../media/image7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 Id="rId14" Type="http://schemas.openxmlformats.org/officeDocument/2006/relationships/image" Target="../media/image71.png"/></Relationships>
</file>

<file path=ppt/slides/_rels/slide8.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png"/><Relationship Id="rId15" Type="http://schemas.openxmlformats.org/officeDocument/2006/relationships/image" Target="../media/image8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5.png"/></Relationships>
</file>

<file path=ppt/slides/_rels/slide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387" r="3085"/>
          <a:stretch/>
        </p:blipFill>
        <p:spPr>
          <a:xfrm>
            <a:off x="163773" y="104579"/>
            <a:ext cx="6482688" cy="9696842"/>
          </a:xfrm>
          <a:prstGeom prst="rect">
            <a:avLst/>
          </a:prstGeom>
        </p:spPr>
      </p:pic>
    </p:spTree>
    <p:extLst>
      <p:ext uri="{BB962C8B-B14F-4D97-AF65-F5344CB8AC3E}">
        <p14:creationId xmlns:p14="http://schemas.microsoft.com/office/powerpoint/2010/main" val="2732481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6296" t="4590" r="16852" b="58245"/>
          <a:stretch/>
        </p:blipFill>
        <p:spPr>
          <a:xfrm>
            <a:off x="723901" y="381000"/>
            <a:ext cx="5346700" cy="4206268"/>
          </a:xfrm>
          <a:prstGeom prst="rect">
            <a:avLst/>
          </a:prstGeom>
        </p:spPr>
      </p:pic>
      <p:sp>
        <p:nvSpPr>
          <p:cNvPr id="5" name="TextBox 4">
            <a:extLst>
              <a:ext uri="{FF2B5EF4-FFF2-40B4-BE49-F238E27FC236}">
                <a16:creationId xmlns:a16="http://schemas.microsoft.com/office/drawing/2014/main" id="{3F96C7D7-C623-4BD1-99CC-1BEB6396227E}"/>
              </a:ext>
            </a:extLst>
          </p:cNvPr>
          <p:cNvSpPr txBox="1"/>
          <p:nvPr/>
        </p:nvSpPr>
        <p:spPr>
          <a:xfrm>
            <a:off x="482601" y="4587268"/>
            <a:ext cx="5829300" cy="954107"/>
          </a:xfrm>
          <a:prstGeom prst="rect">
            <a:avLst/>
          </a:prstGeom>
          <a:noFill/>
        </p:spPr>
        <p:txBody>
          <a:bodyPr wrap="square" rtlCol="0">
            <a:spAutoFit/>
          </a:bodyPr>
          <a:lstStyle/>
          <a:p>
            <a:pPr algn="just"/>
            <a:r>
              <a:rPr lang="en-GB" sz="1400" b="1" dirty="0" smtClean="0">
                <a:latin typeface="Cambria" panose="02040503050406030204" pitchFamily="18" charset="0"/>
              </a:rPr>
              <a:t>Legend:</a:t>
            </a:r>
            <a:r>
              <a:rPr lang="en-GB" sz="1400" dirty="0" smtClean="0">
                <a:latin typeface="Cambria" panose="02040503050406030204" pitchFamily="18" charset="0"/>
              </a:rPr>
              <a:t> Blue, red and orange </a:t>
            </a:r>
            <a:r>
              <a:rPr lang="en-GB" sz="1400" dirty="0">
                <a:latin typeface="Cambria" panose="02040503050406030204" pitchFamily="18" charset="0"/>
              </a:rPr>
              <a:t>upper </a:t>
            </a:r>
            <a:r>
              <a:rPr lang="en-GB" sz="1400" dirty="0" smtClean="0">
                <a:latin typeface="Cambria" panose="02040503050406030204" pitchFamily="18" charset="0"/>
              </a:rPr>
              <a:t>triangles indicate auxin, </a:t>
            </a:r>
            <a:r>
              <a:rPr lang="en-GB" sz="1400" dirty="0" err="1" smtClean="0">
                <a:latin typeface="Cambria" panose="02040503050406030204" pitchFamily="18" charset="0"/>
              </a:rPr>
              <a:t>jasmonate</a:t>
            </a:r>
            <a:r>
              <a:rPr lang="en-GB" sz="1400" dirty="0" smtClean="0">
                <a:latin typeface="Cambria" panose="02040503050406030204" pitchFamily="18" charset="0"/>
              </a:rPr>
              <a:t> and both binding pocket residues respectively. Black stars indicate the residues that are conserved in either TIR1’s or COI1’s but different between the two. Alignment is numbered based on TIR1 sequence.</a:t>
            </a:r>
            <a:endParaRPr lang="en-GB" sz="1400" dirty="0">
              <a:latin typeface="Cambria" panose="02040503050406030204" pitchFamily="18" charset="0"/>
            </a:endParaRPr>
          </a:p>
        </p:txBody>
      </p:sp>
      <p:sp>
        <p:nvSpPr>
          <p:cNvPr id="6" name="TextBox 5"/>
          <p:cNvSpPr txBox="1"/>
          <p:nvPr/>
        </p:nvSpPr>
        <p:spPr>
          <a:xfrm>
            <a:off x="0" y="30850"/>
            <a:ext cx="1115562" cy="369332"/>
          </a:xfrm>
          <a:prstGeom prst="rect">
            <a:avLst/>
          </a:prstGeom>
          <a:noFill/>
        </p:spPr>
        <p:txBody>
          <a:bodyPr wrap="none" rtlCol="0">
            <a:spAutoFit/>
          </a:bodyPr>
          <a:lstStyle/>
          <a:p>
            <a:r>
              <a:rPr lang="en-GB" dirty="0" smtClean="0">
                <a:solidFill>
                  <a:srgbClr val="FF0000"/>
                </a:solidFill>
              </a:rPr>
              <a:t>TIR1-COI1</a:t>
            </a:r>
            <a:endParaRPr lang="en-GB" dirty="0">
              <a:solidFill>
                <a:srgbClr val="FF0000"/>
              </a:solidFill>
            </a:endParaRPr>
          </a:p>
        </p:txBody>
      </p:sp>
      <p:sp>
        <p:nvSpPr>
          <p:cNvPr id="7" name="5-Point Star 6"/>
          <p:cNvSpPr/>
          <p:nvPr/>
        </p:nvSpPr>
        <p:spPr>
          <a:xfrm>
            <a:off x="2418782" y="1643989"/>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5-Point Star 7"/>
          <p:cNvSpPr/>
          <p:nvPr/>
        </p:nvSpPr>
        <p:spPr>
          <a:xfrm>
            <a:off x="2920317" y="1643989"/>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5-Point Star 8"/>
          <p:cNvSpPr/>
          <p:nvPr/>
        </p:nvSpPr>
        <p:spPr>
          <a:xfrm>
            <a:off x="3198193" y="1643989"/>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5-Point Star 9"/>
          <p:cNvSpPr/>
          <p:nvPr/>
        </p:nvSpPr>
        <p:spPr>
          <a:xfrm>
            <a:off x="2418782" y="292167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5-Point Star 10"/>
          <p:cNvSpPr/>
          <p:nvPr/>
        </p:nvSpPr>
        <p:spPr>
          <a:xfrm>
            <a:off x="2633526" y="292167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5-Point Star 11"/>
          <p:cNvSpPr/>
          <p:nvPr/>
        </p:nvSpPr>
        <p:spPr>
          <a:xfrm>
            <a:off x="2703638" y="292167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5-Point Star 12"/>
          <p:cNvSpPr/>
          <p:nvPr/>
        </p:nvSpPr>
        <p:spPr>
          <a:xfrm>
            <a:off x="2853380" y="292167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5-Point Star 13"/>
          <p:cNvSpPr/>
          <p:nvPr/>
        </p:nvSpPr>
        <p:spPr>
          <a:xfrm>
            <a:off x="4039860" y="292167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5-Point Star 14"/>
          <p:cNvSpPr/>
          <p:nvPr/>
        </p:nvSpPr>
        <p:spPr>
          <a:xfrm>
            <a:off x="1939511" y="4266945"/>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4196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786" r="4279"/>
          <a:stretch/>
        </p:blipFill>
        <p:spPr>
          <a:xfrm>
            <a:off x="191068" y="104579"/>
            <a:ext cx="6373505" cy="9696842"/>
          </a:xfrm>
          <a:prstGeom prst="rect">
            <a:avLst/>
          </a:prstGeom>
        </p:spPr>
      </p:pic>
    </p:spTree>
    <p:extLst>
      <p:ext uri="{BB962C8B-B14F-4D97-AF65-F5344CB8AC3E}">
        <p14:creationId xmlns:p14="http://schemas.microsoft.com/office/powerpoint/2010/main" val="4087677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18E163A-A0E9-4458-BD8E-6EC8B618FC25}"/>
              </a:ext>
            </a:extLst>
          </p:cNvPr>
          <p:cNvPicPr>
            <a:picLocks noChangeAspect="1"/>
          </p:cNvPicPr>
          <p:nvPr/>
        </p:nvPicPr>
        <p:blipFill>
          <a:blip r:embed="rId2"/>
          <a:stretch>
            <a:fillRect/>
          </a:stretch>
        </p:blipFill>
        <p:spPr>
          <a:xfrm>
            <a:off x="0" y="2850811"/>
            <a:ext cx="6858000" cy="1904541"/>
          </a:xfrm>
          <a:prstGeom prst="rect">
            <a:avLst/>
          </a:prstGeom>
        </p:spPr>
      </p:pic>
      <p:pic>
        <p:nvPicPr>
          <p:cNvPr id="5" name="Picture 4">
            <a:extLst>
              <a:ext uri="{FF2B5EF4-FFF2-40B4-BE49-F238E27FC236}">
                <a16:creationId xmlns:a16="http://schemas.microsoft.com/office/drawing/2014/main" id="{9E1A3665-477F-4FD7-BEBF-58F7C93615AC}"/>
              </a:ext>
            </a:extLst>
          </p:cNvPr>
          <p:cNvPicPr>
            <a:picLocks noChangeAspect="1"/>
          </p:cNvPicPr>
          <p:nvPr/>
        </p:nvPicPr>
        <p:blipFill>
          <a:blip r:embed="rId3"/>
          <a:stretch>
            <a:fillRect/>
          </a:stretch>
        </p:blipFill>
        <p:spPr>
          <a:xfrm>
            <a:off x="0" y="2543126"/>
            <a:ext cx="6858000" cy="292541"/>
          </a:xfrm>
          <a:prstGeom prst="rect">
            <a:avLst/>
          </a:prstGeom>
        </p:spPr>
      </p:pic>
      <p:pic>
        <p:nvPicPr>
          <p:cNvPr id="6" name="Picture 5">
            <a:extLst>
              <a:ext uri="{FF2B5EF4-FFF2-40B4-BE49-F238E27FC236}">
                <a16:creationId xmlns:a16="http://schemas.microsoft.com/office/drawing/2014/main" id="{50F6DD73-FDF8-4D0D-AC73-5E537D45CB65}"/>
              </a:ext>
            </a:extLst>
          </p:cNvPr>
          <p:cNvPicPr>
            <a:picLocks noChangeAspect="1"/>
          </p:cNvPicPr>
          <p:nvPr/>
        </p:nvPicPr>
        <p:blipFill>
          <a:blip r:embed="rId4"/>
          <a:stretch>
            <a:fillRect/>
          </a:stretch>
        </p:blipFill>
        <p:spPr>
          <a:xfrm>
            <a:off x="0" y="2244722"/>
            <a:ext cx="6858000" cy="291475"/>
          </a:xfrm>
          <a:prstGeom prst="rect">
            <a:avLst/>
          </a:prstGeom>
        </p:spPr>
      </p:pic>
      <p:pic>
        <p:nvPicPr>
          <p:cNvPr id="7" name="Picture 6">
            <a:extLst>
              <a:ext uri="{FF2B5EF4-FFF2-40B4-BE49-F238E27FC236}">
                <a16:creationId xmlns:a16="http://schemas.microsoft.com/office/drawing/2014/main" id="{7801025A-9DCF-462E-B1DE-511DEEF09B31}"/>
              </a:ext>
            </a:extLst>
          </p:cNvPr>
          <p:cNvPicPr>
            <a:picLocks noChangeAspect="1"/>
          </p:cNvPicPr>
          <p:nvPr/>
        </p:nvPicPr>
        <p:blipFill>
          <a:blip r:embed="rId5"/>
          <a:stretch>
            <a:fillRect/>
          </a:stretch>
        </p:blipFill>
        <p:spPr>
          <a:xfrm>
            <a:off x="0" y="1931794"/>
            <a:ext cx="6858000" cy="295999"/>
          </a:xfrm>
          <a:prstGeom prst="rect">
            <a:avLst/>
          </a:prstGeom>
        </p:spPr>
      </p:pic>
      <p:pic>
        <p:nvPicPr>
          <p:cNvPr id="8" name="Picture 7">
            <a:extLst>
              <a:ext uri="{FF2B5EF4-FFF2-40B4-BE49-F238E27FC236}">
                <a16:creationId xmlns:a16="http://schemas.microsoft.com/office/drawing/2014/main" id="{4AD0A3A8-DC42-4116-B8E5-DFB10F540B3B}"/>
              </a:ext>
            </a:extLst>
          </p:cNvPr>
          <p:cNvPicPr>
            <a:picLocks noChangeAspect="1"/>
          </p:cNvPicPr>
          <p:nvPr/>
        </p:nvPicPr>
        <p:blipFill>
          <a:blip r:embed="rId6"/>
          <a:stretch>
            <a:fillRect/>
          </a:stretch>
        </p:blipFill>
        <p:spPr>
          <a:xfrm>
            <a:off x="0" y="1644134"/>
            <a:ext cx="6858000" cy="296901"/>
          </a:xfrm>
          <a:prstGeom prst="rect">
            <a:avLst/>
          </a:prstGeom>
        </p:spPr>
      </p:pic>
      <p:pic>
        <p:nvPicPr>
          <p:cNvPr id="9" name="Picture 8">
            <a:extLst>
              <a:ext uri="{FF2B5EF4-FFF2-40B4-BE49-F238E27FC236}">
                <a16:creationId xmlns:a16="http://schemas.microsoft.com/office/drawing/2014/main" id="{8D7912C3-63B2-4902-BA02-15662030FAC3}"/>
              </a:ext>
            </a:extLst>
          </p:cNvPr>
          <p:cNvPicPr>
            <a:picLocks noChangeAspect="1"/>
          </p:cNvPicPr>
          <p:nvPr/>
        </p:nvPicPr>
        <p:blipFill>
          <a:blip r:embed="rId7"/>
          <a:stretch>
            <a:fillRect/>
          </a:stretch>
        </p:blipFill>
        <p:spPr>
          <a:xfrm>
            <a:off x="0" y="1350081"/>
            <a:ext cx="6858000" cy="287137"/>
          </a:xfrm>
          <a:prstGeom prst="rect">
            <a:avLst/>
          </a:prstGeom>
        </p:spPr>
      </p:pic>
      <p:pic>
        <p:nvPicPr>
          <p:cNvPr id="10" name="Picture 9">
            <a:extLst>
              <a:ext uri="{FF2B5EF4-FFF2-40B4-BE49-F238E27FC236}">
                <a16:creationId xmlns:a16="http://schemas.microsoft.com/office/drawing/2014/main" id="{548C4E11-91C1-497F-A9E0-FB2694747C58}"/>
              </a:ext>
            </a:extLst>
          </p:cNvPr>
          <p:cNvPicPr>
            <a:picLocks noChangeAspect="1"/>
          </p:cNvPicPr>
          <p:nvPr/>
        </p:nvPicPr>
        <p:blipFill>
          <a:blip r:embed="rId8"/>
          <a:stretch>
            <a:fillRect/>
          </a:stretch>
        </p:blipFill>
        <p:spPr>
          <a:xfrm>
            <a:off x="0" y="1040560"/>
            <a:ext cx="6858000" cy="308318"/>
          </a:xfrm>
          <a:prstGeom prst="rect">
            <a:avLst/>
          </a:prstGeom>
        </p:spPr>
      </p:pic>
      <p:pic>
        <p:nvPicPr>
          <p:cNvPr id="11" name="Picture 10">
            <a:extLst>
              <a:ext uri="{FF2B5EF4-FFF2-40B4-BE49-F238E27FC236}">
                <a16:creationId xmlns:a16="http://schemas.microsoft.com/office/drawing/2014/main" id="{35377786-5627-4C40-BC96-F14FB28E49D8}"/>
              </a:ext>
            </a:extLst>
          </p:cNvPr>
          <p:cNvPicPr>
            <a:picLocks noChangeAspect="1"/>
          </p:cNvPicPr>
          <p:nvPr/>
        </p:nvPicPr>
        <p:blipFill>
          <a:blip r:embed="rId9"/>
          <a:stretch>
            <a:fillRect/>
          </a:stretch>
        </p:blipFill>
        <p:spPr>
          <a:xfrm>
            <a:off x="0" y="7077535"/>
            <a:ext cx="6858000" cy="2074025"/>
          </a:xfrm>
          <a:prstGeom prst="rect">
            <a:avLst/>
          </a:prstGeom>
        </p:spPr>
      </p:pic>
      <p:pic>
        <p:nvPicPr>
          <p:cNvPr id="12" name="Picture 11">
            <a:extLst>
              <a:ext uri="{FF2B5EF4-FFF2-40B4-BE49-F238E27FC236}">
                <a16:creationId xmlns:a16="http://schemas.microsoft.com/office/drawing/2014/main" id="{0A622B2A-1E24-4694-9E9E-091242560801}"/>
              </a:ext>
            </a:extLst>
          </p:cNvPr>
          <p:cNvPicPr>
            <a:picLocks noChangeAspect="1"/>
          </p:cNvPicPr>
          <p:nvPr/>
        </p:nvPicPr>
        <p:blipFill>
          <a:blip r:embed="rId10"/>
          <a:stretch>
            <a:fillRect/>
          </a:stretch>
        </p:blipFill>
        <p:spPr>
          <a:xfrm>
            <a:off x="0" y="6827599"/>
            <a:ext cx="6858000" cy="299621"/>
          </a:xfrm>
          <a:prstGeom prst="rect">
            <a:avLst/>
          </a:prstGeom>
        </p:spPr>
      </p:pic>
      <p:pic>
        <p:nvPicPr>
          <p:cNvPr id="13" name="Picture 12">
            <a:extLst>
              <a:ext uri="{FF2B5EF4-FFF2-40B4-BE49-F238E27FC236}">
                <a16:creationId xmlns:a16="http://schemas.microsoft.com/office/drawing/2014/main" id="{CE53D22F-24B6-4B79-9A7E-B35FC34DCBDF}"/>
              </a:ext>
            </a:extLst>
          </p:cNvPr>
          <p:cNvPicPr>
            <a:picLocks noChangeAspect="1"/>
          </p:cNvPicPr>
          <p:nvPr/>
        </p:nvPicPr>
        <p:blipFill>
          <a:blip r:embed="rId11"/>
          <a:stretch>
            <a:fillRect/>
          </a:stretch>
        </p:blipFill>
        <p:spPr>
          <a:xfrm>
            <a:off x="0" y="6541923"/>
            <a:ext cx="6858000" cy="296540"/>
          </a:xfrm>
          <a:prstGeom prst="rect">
            <a:avLst/>
          </a:prstGeom>
        </p:spPr>
      </p:pic>
      <p:pic>
        <p:nvPicPr>
          <p:cNvPr id="14" name="Picture 13">
            <a:extLst>
              <a:ext uri="{FF2B5EF4-FFF2-40B4-BE49-F238E27FC236}">
                <a16:creationId xmlns:a16="http://schemas.microsoft.com/office/drawing/2014/main" id="{EB7B5F0B-6A84-4F82-85C3-ECC4F6FC9C98}"/>
              </a:ext>
            </a:extLst>
          </p:cNvPr>
          <p:cNvPicPr>
            <a:picLocks noChangeAspect="1"/>
          </p:cNvPicPr>
          <p:nvPr/>
        </p:nvPicPr>
        <p:blipFill>
          <a:blip r:embed="rId12"/>
          <a:stretch>
            <a:fillRect/>
          </a:stretch>
        </p:blipFill>
        <p:spPr>
          <a:xfrm>
            <a:off x="0" y="6262838"/>
            <a:ext cx="6858000" cy="292007"/>
          </a:xfrm>
          <a:prstGeom prst="rect">
            <a:avLst/>
          </a:prstGeom>
        </p:spPr>
      </p:pic>
      <p:pic>
        <p:nvPicPr>
          <p:cNvPr id="15" name="Picture 14">
            <a:extLst>
              <a:ext uri="{FF2B5EF4-FFF2-40B4-BE49-F238E27FC236}">
                <a16:creationId xmlns:a16="http://schemas.microsoft.com/office/drawing/2014/main" id="{324A7A87-74CB-49A1-AFA4-B38A045D73C7}"/>
              </a:ext>
            </a:extLst>
          </p:cNvPr>
          <p:cNvPicPr>
            <a:picLocks noChangeAspect="1"/>
          </p:cNvPicPr>
          <p:nvPr/>
        </p:nvPicPr>
        <p:blipFill>
          <a:blip r:embed="rId13"/>
          <a:stretch>
            <a:fillRect/>
          </a:stretch>
        </p:blipFill>
        <p:spPr>
          <a:xfrm>
            <a:off x="0" y="5991685"/>
            <a:ext cx="6858000" cy="283320"/>
          </a:xfrm>
          <a:prstGeom prst="rect">
            <a:avLst/>
          </a:prstGeom>
        </p:spPr>
      </p:pic>
      <p:pic>
        <p:nvPicPr>
          <p:cNvPr id="16" name="Picture 15">
            <a:extLst>
              <a:ext uri="{FF2B5EF4-FFF2-40B4-BE49-F238E27FC236}">
                <a16:creationId xmlns:a16="http://schemas.microsoft.com/office/drawing/2014/main" id="{5F26FBDE-85F8-4502-91FA-CBBAE72F67A1}"/>
              </a:ext>
            </a:extLst>
          </p:cNvPr>
          <p:cNvPicPr>
            <a:picLocks noChangeAspect="1"/>
          </p:cNvPicPr>
          <p:nvPr/>
        </p:nvPicPr>
        <p:blipFill>
          <a:blip r:embed="rId14"/>
          <a:stretch>
            <a:fillRect/>
          </a:stretch>
        </p:blipFill>
        <p:spPr>
          <a:xfrm>
            <a:off x="0" y="5710070"/>
            <a:ext cx="6858000" cy="283837"/>
          </a:xfrm>
          <a:prstGeom prst="rect">
            <a:avLst/>
          </a:prstGeom>
        </p:spPr>
      </p:pic>
      <p:pic>
        <p:nvPicPr>
          <p:cNvPr id="17" name="Picture 16">
            <a:extLst>
              <a:ext uri="{FF2B5EF4-FFF2-40B4-BE49-F238E27FC236}">
                <a16:creationId xmlns:a16="http://schemas.microsoft.com/office/drawing/2014/main" id="{DB1A8DFB-70A6-45F2-910F-2B4A819E9701}"/>
              </a:ext>
            </a:extLst>
          </p:cNvPr>
          <p:cNvPicPr>
            <a:picLocks noChangeAspect="1"/>
          </p:cNvPicPr>
          <p:nvPr/>
        </p:nvPicPr>
        <p:blipFill>
          <a:blip r:embed="rId15"/>
          <a:stretch>
            <a:fillRect/>
          </a:stretch>
        </p:blipFill>
        <p:spPr>
          <a:xfrm>
            <a:off x="0" y="5408873"/>
            <a:ext cx="6858000" cy="288362"/>
          </a:xfrm>
          <a:prstGeom prst="rect">
            <a:avLst/>
          </a:prstGeom>
        </p:spPr>
      </p:pic>
      <p:sp>
        <p:nvSpPr>
          <p:cNvPr id="3" name="TextBox 2"/>
          <p:cNvSpPr txBox="1"/>
          <p:nvPr/>
        </p:nvSpPr>
        <p:spPr>
          <a:xfrm>
            <a:off x="0" y="418523"/>
            <a:ext cx="1029449" cy="369332"/>
          </a:xfrm>
          <a:prstGeom prst="rect">
            <a:avLst/>
          </a:prstGeom>
          <a:noFill/>
        </p:spPr>
        <p:txBody>
          <a:bodyPr wrap="none" rtlCol="0">
            <a:spAutoFit/>
          </a:bodyPr>
          <a:lstStyle/>
          <a:p>
            <a:r>
              <a:rPr lang="en-GB" dirty="0" smtClean="0">
                <a:solidFill>
                  <a:srgbClr val="FF0000"/>
                </a:solidFill>
              </a:rPr>
              <a:t>ARF-DBD</a:t>
            </a:r>
            <a:endParaRPr lang="en-GB" dirty="0">
              <a:solidFill>
                <a:srgbClr val="FF0000"/>
              </a:solidFill>
            </a:endParaRPr>
          </a:p>
        </p:txBody>
      </p:sp>
    </p:spTree>
    <p:extLst>
      <p:ext uri="{BB962C8B-B14F-4D97-AF65-F5344CB8AC3E}">
        <p14:creationId xmlns:p14="http://schemas.microsoft.com/office/powerpoint/2010/main" val="164849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A47969B-07C4-467F-A20F-E9AD0A411936}"/>
              </a:ext>
            </a:extLst>
          </p:cNvPr>
          <p:cNvPicPr>
            <a:picLocks noChangeAspect="1"/>
          </p:cNvPicPr>
          <p:nvPr/>
        </p:nvPicPr>
        <p:blipFill>
          <a:blip r:embed="rId2"/>
          <a:stretch>
            <a:fillRect/>
          </a:stretch>
        </p:blipFill>
        <p:spPr>
          <a:xfrm>
            <a:off x="0" y="2658942"/>
            <a:ext cx="6858000" cy="1997315"/>
          </a:xfrm>
          <a:prstGeom prst="rect">
            <a:avLst/>
          </a:prstGeom>
        </p:spPr>
      </p:pic>
      <p:pic>
        <p:nvPicPr>
          <p:cNvPr id="5" name="Picture 4">
            <a:extLst>
              <a:ext uri="{FF2B5EF4-FFF2-40B4-BE49-F238E27FC236}">
                <a16:creationId xmlns:a16="http://schemas.microsoft.com/office/drawing/2014/main" id="{E3DA457F-7C92-4011-B87A-7F10FA603BE3}"/>
              </a:ext>
            </a:extLst>
          </p:cNvPr>
          <p:cNvPicPr>
            <a:picLocks noChangeAspect="1"/>
          </p:cNvPicPr>
          <p:nvPr/>
        </p:nvPicPr>
        <p:blipFill>
          <a:blip r:embed="rId3"/>
          <a:stretch>
            <a:fillRect/>
          </a:stretch>
        </p:blipFill>
        <p:spPr>
          <a:xfrm>
            <a:off x="0" y="2343727"/>
            <a:ext cx="6858000" cy="290945"/>
          </a:xfrm>
          <a:prstGeom prst="rect">
            <a:avLst/>
          </a:prstGeom>
        </p:spPr>
      </p:pic>
      <p:pic>
        <p:nvPicPr>
          <p:cNvPr id="6" name="Picture 5">
            <a:extLst>
              <a:ext uri="{FF2B5EF4-FFF2-40B4-BE49-F238E27FC236}">
                <a16:creationId xmlns:a16="http://schemas.microsoft.com/office/drawing/2014/main" id="{E7E1951B-7D2A-4185-88E6-30E0E88C76CC}"/>
              </a:ext>
            </a:extLst>
          </p:cNvPr>
          <p:cNvPicPr>
            <a:picLocks noChangeAspect="1"/>
          </p:cNvPicPr>
          <p:nvPr/>
        </p:nvPicPr>
        <p:blipFill>
          <a:blip r:embed="rId4"/>
          <a:stretch>
            <a:fillRect/>
          </a:stretch>
        </p:blipFill>
        <p:spPr>
          <a:xfrm>
            <a:off x="0" y="1985780"/>
            <a:ext cx="6858000" cy="295639"/>
          </a:xfrm>
          <a:prstGeom prst="rect">
            <a:avLst/>
          </a:prstGeom>
        </p:spPr>
      </p:pic>
      <p:pic>
        <p:nvPicPr>
          <p:cNvPr id="7" name="Picture 6">
            <a:extLst>
              <a:ext uri="{FF2B5EF4-FFF2-40B4-BE49-F238E27FC236}">
                <a16:creationId xmlns:a16="http://schemas.microsoft.com/office/drawing/2014/main" id="{C2D12E83-5B5F-44D7-ACE2-2F561A9105AD}"/>
              </a:ext>
            </a:extLst>
          </p:cNvPr>
          <p:cNvPicPr>
            <a:picLocks noChangeAspect="1"/>
          </p:cNvPicPr>
          <p:nvPr/>
        </p:nvPicPr>
        <p:blipFill>
          <a:blip r:embed="rId5"/>
          <a:stretch>
            <a:fillRect/>
          </a:stretch>
        </p:blipFill>
        <p:spPr>
          <a:xfrm>
            <a:off x="0" y="1683062"/>
            <a:ext cx="6858000" cy="291475"/>
          </a:xfrm>
          <a:prstGeom prst="rect">
            <a:avLst/>
          </a:prstGeom>
        </p:spPr>
      </p:pic>
      <p:pic>
        <p:nvPicPr>
          <p:cNvPr id="8" name="Picture 7">
            <a:extLst>
              <a:ext uri="{FF2B5EF4-FFF2-40B4-BE49-F238E27FC236}">
                <a16:creationId xmlns:a16="http://schemas.microsoft.com/office/drawing/2014/main" id="{7247920C-59B3-4365-9C2F-FD7345B8CACC}"/>
              </a:ext>
            </a:extLst>
          </p:cNvPr>
          <p:cNvPicPr>
            <a:picLocks noChangeAspect="1"/>
          </p:cNvPicPr>
          <p:nvPr/>
        </p:nvPicPr>
        <p:blipFill>
          <a:blip r:embed="rId6"/>
          <a:stretch>
            <a:fillRect/>
          </a:stretch>
        </p:blipFill>
        <p:spPr>
          <a:xfrm>
            <a:off x="0" y="1361033"/>
            <a:ext cx="6858000" cy="300533"/>
          </a:xfrm>
          <a:prstGeom prst="rect">
            <a:avLst/>
          </a:prstGeom>
        </p:spPr>
      </p:pic>
      <p:pic>
        <p:nvPicPr>
          <p:cNvPr id="9" name="Picture 8">
            <a:extLst>
              <a:ext uri="{FF2B5EF4-FFF2-40B4-BE49-F238E27FC236}">
                <a16:creationId xmlns:a16="http://schemas.microsoft.com/office/drawing/2014/main" id="{C3216535-FA5E-4AD6-BE66-C9BA60BAE16C}"/>
              </a:ext>
            </a:extLst>
          </p:cNvPr>
          <p:cNvPicPr>
            <a:picLocks noChangeAspect="1"/>
          </p:cNvPicPr>
          <p:nvPr/>
        </p:nvPicPr>
        <p:blipFill>
          <a:blip r:embed="rId7"/>
          <a:stretch>
            <a:fillRect/>
          </a:stretch>
        </p:blipFill>
        <p:spPr>
          <a:xfrm>
            <a:off x="0" y="1011782"/>
            <a:ext cx="6858000" cy="287836"/>
          </a:xfrm>
          <a:prstGeom prst="rect">
            <a:avLst/>
          </a:prstGeom>
        </p:spPr>
      </p:pic>
      <p:pic>
        <p:nvPicPr>
          <p:cNvPr id="10" name="Picture 9">
            <a:extLst>
              <a:ext uri="{FF2B5EF4-FFF2-40B4-BE49-F238E27FC236}">
                <a16:creationId xmlns:a16="http://schemas.microsoft.com/office/drawing/2014/main" id="{059C0615-8F39-47BB-9C44-AB16D5EDCC29}"/>
              </a:ext>
            </a:extLst>
          </p:cNvPr>
          <p:cNvPicPr>
            <a:picLocks noChangeAspect="1"/>
          </p:cNvPicPr>
          <p:nvPr/>
        </p:nvPicPr>
        <p:blipFill>
          <a:blip r:embed="rId8"/>
          <a:stretch>
            <a:fillRect/>
          </a:stretch>
        </p:blipFill>
        <p:spPr>
          <a:xfrm>
            <a:off x="0" y="707331"/>
            <a:ext cx="6858000" cy="287137"/>
          </a:xfrm>
          <a:prstGeom prst="rect">
            <a:avLst/>
          </a:prstGeom>
        </p:spPr>
      </p:pic>
      <p:pic>
        <p:nvPicPr>
          <p:cNvPr id="11" name="Picture 10">
            <a:extLst>
              <a:ext uri="{FF2B5EF4-FFF2-40B4-BE49-F238E27FC236}">
                <a16:creationId xmlns:a16="http://schemas.microsoft.com/office/drawing/2014/main" id="{71CF7A99-949A-4AE6-BB2E-94B0C1D87E27}"/>
              </a:ext>
            </a:extLst>
          </p:cNvPr>
          <p:cNvPicPr>
            <a:picLocks noChangeAspect="1"/>
          </p:cNvPicPr>
          <p:nvPr/>
        </p:nvPicPr>
        <p:blipFill>
          <a:blip r:embed="rId9"/>
          <a:stretch>
            <a:fillRect/>
          </a:stretch>
        </p:blipFill>
        <p:spPr>
          <a:xfrm>
            <a:off x="0" y="7373295"/>
            <a:ext cx="6858000" cy="2042809"/>
          </a:xfrm>
          <a:prstGeom prst="rect">
            <a:avLst/>
          </a:prstGeom>
        </p:spPr>
      </p:pic>
      <p:pic>
        <p:nvPicPr>
          <p:cNvPr id="12" name="Picture 11">
            <a:extLst>
              <a:ext uri="{FF2B5EF4-FFF2-40B4-BE49-F238E27FC236}">
                <a16:creationId xmlns:a16="http://schemas.microsoft.com/office/drawing/2014/main" id="{E95BF73C-A89A-4E76-B00A-25939659E780}"/>
              </a:ext>
            </a:extLst>
          </p:cNvPr>
          <p:cNvPicPr>
            <a:picLocks noChangeAspect="1"/>
          </p:cNvPicPr>
          <p:nvPr/>
        </p:nvPicPr>
        <p:blipFill>
          <a:blip r:embed="rId10"/>
          <a:stretch>
            <a:fillRect/>
          </a:stretch>
        </p:blipFill>
        <p:spPr>
          <a:xfrm>
            <a:off x="0" y="7082294"/>
            <a:ext cx="6858000" cy="288011"/>
          </a:xfrm>
          <a:prstGeom prst="rect">
            <a:avLst/>
          </a:prstGeom>
        </p:spPr>
      </p:pic>
      <p:pic>
        <p:nvPicPr>
          <p:cNvPr id="13" name="Picture 12">
            <a:extLst>
              <a:ext uri="{FF2B5EF4-FFF2-40B4-BE49-F238E27FC236}">
                <a16:creationId xmlns:a16="http://schemas.microsoft.com/office/drawing/2014/main" id="{69988ABE-60C8-4FE6-8AE0-8D8C09E20918}"/>
              </a:ext>
            </a:extLst>
          </p:cNvPr>
          <p:cNvPicPr>
            <a:picLocks noChangeAspect="1"/>
          </p:cNvPicPr>
          <p:nvPr/>
        </p:nvPicPr>
        <p:blipFill>
          <a:blip r:embed="rId11"/>
          <a:stretch>
            <a:fillRect/>
          </a:stretch>
        </p:blipFill>
        <p:spPr>
          <a:xfrm>
            <a:off x="0" y="6730953"/>
            <a:ext cx="6858000" cy="279493"/>
          </a:xfrm>
          <a:prstGeom prst="rect">
            <a:avLst/>
          </a:prstGeom>
        </p:spPr>
      </p:pic>
      <p:pic>
        <p:nvPicPr>
          <p:cNvPr id="14" name="Picture 13">
            <a:extLst>
              <a:ext uri="{FF2B5EF4-FFF2-40B4-BE49-F238E27FC236}">
                <a16:creationId xmlns:a16="http://schemas.microsoft.com/office/drawing/2014/main" id="{06595320-3CC5-4420-8F23-285860DB6D00}"/>
              </a:ext>
            </a:extLst>
          </p:cNvPr>
          <p:cNvPicPr>
            <a:picLocks noChangeAspect="1"/>
          </p:cNvPicPr>
          <p:nvPr/>
        </p:nvPicPr>
        <p:blipFill>
          <a:blip r:embed="rId12"/>
          <a:stretch>
            <a:fillRect/>
          </a:stretch>
        </p:blipFill>
        <p:spPr>
          <a:xfrm>
            <a:off x="0" y="6389971"/>
            <a:ext cx="6858000" cy="275657"/>
          </a:xfrm>
          <a:prstGeom prst="rect">
            <a:avLst/>
          </a:prstGeom>
        </p:spPr>
      </p:pic>
      <p:pic>
        <p:nvPicPr>
          <p:cNvPr id="15" name="Picture 14">
            <a:extLst>
              <a:ext uri="{FF2B5EF4-FFF2-40B4-BE49-F238E27FC236}">
                <a16:creationId xmlns:a16="http://schemas.microsoft.com/office/drawing/2014/main" id="{16882B65-32B3-4973-BDCA-FE9A12102189}"/>
              </a:ext>
            </a:extLst>
          </p:cNvPr>
          <p:cNvPicPr>
            <a:picLocks noChangeAspect="1"/>
          </p:cNvPicPr>
          <p:nvPr/>
        </p:nvPicPr>
        <p:blipFill>
          <a:blip r:embed="rId13"/>
          <a:stretch>
            <a:fillRect/>
          </a:stretch>
        </p:blipFill>
        <p:spPr>
          <a:xfrm>
            <a:off x="0" y="6065766"/>
            <a:ext cx="6858000" cy="289067"/>
          </a:xfrm>
          <a:prstGeom prst="rect">
            <a:avLst/>
          </a:prstGeom>
        </p:spPr>
      </p:pic>
      <p:pic>
        <p:nvPicPr>
          <p:cNvPr id="16" name="Picture 15">
            <a:extLst>
              <a:ext uri="{FF2B5EF4-FFF2-40B4-BE49-F238E27FC236}">
                <a16:creationId xmlns:a16="http://schemas.microsoft.com/office/drawing/2014/main" id="{A6D88A5B-DF90-4A1E-B04D-441A7F7B0AF3}"/>
              </a:ext>
            </a:extLst>
          </p:cNvPr>
          <p:cNvPicPr>
            <a:picLocks noChangeAspect="1"/>
          </p:cNvPicPr>
          <p:nvPr/>
        </p:nvPicPr>
        <p:blipFill>
          <a:blip r:embed="rId14"/>
          <a:stretch>
            <a:fillRect/>
          </a:stretch>
        </p:blipFill>
        <p:spPr>
          <a:xfrm>
            <a:off x="0" y="5723394"/>
            <a:ext cx="6858000" cy="288011"/>
          </a:xfrm>
          <a:prstGeom prst="rect">
            <a:avLst/>
          </a:prstGeom>
        </p:spPr>
      </p:pic>
      <p:pic>
        <p:nvPicPr>
          <p:cNvPr id="17" name="Picture 16">
            <a:extLst>
              <a:ext uri="{FF2B5EF4-FFF2-40B4-BE49-F238E27FC236}">
                <a16:creationId xmlns:a16="http://schemas.microsoft.com/office/drawing/2014/main" id="{899F2264-2D73-4925-BB3A-01B4220AB6CA}"/>
              </a:ext>
            </a:extLst>
          </p:cNvPr>
          <p:cNvPicPr>
            <a:picLocks noChangeAspect="1"/>
          </p:cNvPicPr>
          <p:nvPr/>
        </p:nvPicPr>
        <p:blipFill>
          <a:blip r:embed="rId15"/>
          <a:stretch>
            <a:fillRect/>
          </a:stretch>
        </p:blipFill>
        <p:spPr>
          <a:xfrm>
            <a:off x="0" y="5397368"/>
            <a:ext cx="6858000" cy="279663"/>
          </a:xfrm>
          <a:prstGeom prst="rect">
            <a:avLst/>
          </a:prstGeom>
        </p:spPr>
      </p:pic>
      <p:sp>
        <p:nvSpPr>
          <p:cNvPr id="18" name="TextBox 17"/>
          <p:cNvSpPr txBox="1"/>
          <p:nvPr/>
        </p:nvSpPr>
        <p:spPr>
          <a:xfrm>
            <a:off x="0" y="162205"/>
            <a:ext cx="1029449" cy="369332"/>
          </a:xfrm>
          <a:prstGeom prst="rect">
            <a:avLst/>
          </a:prstGeom>
          <a:noFill/>
        </p:spPr>
        <p:txBody>
          <a:bodyPr wrap="none" rtlCol="0">
            <a:spAutoFit/>
          </a:bodyPr>
          <a:lstStyle/>
          <a:p>
            <a:r>
              <a:rPr lang="en-GB" dirty="0" smtClean="0">
                <a:solidFill>
                  <a:srgbClr val="FF0000"/>
                </a:solidFill>
              </a:rPr>
              <a:t>ARF-DBD</a:t>
            </a:r>
            <a:endParaRPr lang="en-GB" dirty="0">
              <a:solidFill>
                <a:srgbClr val="FF0000"/>
              </a:solidFill>
            </a:endParaRPr>
          </a:p>
        </p:txBody>
      </p:sp>
    </p:spTree>
    <p:extLst>
      <p:ext uri="{BB962C8B-B14F-4D97-AF65-F5344CB8AC3E}">
        <p14:creationId xmlns:p14="http://schemas.microsoft.com/office/powerpoint/2010/main" val="4181451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4D5183A-D46B-429C-B471-4C2706AA7468}"/>
              </a:ext>
            </a:extLst>
          </p:cNvPr>
          <p:cNvPicPr>
            <a:picLocks noChangeAspect="1"/>
          </p:cNvPicPr>
          <p:nvPr/>
        </p:nvPicPr>
        <p:blipFill>
          <a:blip r:embed="rId2"/>
          <a:stretch>
            <a:fillRect/>
          </a:stretch>
        </p:blipFill>
        <p:spPr>
          <a:xfrm>
            <a:off x="0" y="2078608"/>
            <a:ext cx="6858000" cy="1964184"/>
          </a:xfrm>
          <a:prstGeom prst="rect">
            <a:avLst/>
          </a:prstGeom>
        </p:spPr>
      </p:pic>
      <p:pic>
        <p:nvPicPr>
          <p:cNvPr id="5" name="Picture 4">
            <a:extLst>
              <a:ext uri="{FF2B5EF4-FFF2-40B4-BE49-F238E27FC236}">
                <a16:creationId xmlns:a16="http://schemas.microsoft.com/office/drawing/2014/main" id="{8D06478E-D73B-44A5-8558-EF2F70B9FAAD}"/>
              </a:ext>
            </a:extLst>
          </p:cNvPr>
          <p:cNvPicPr>
            <a:picLocks noChangeAspect="1"/>
          </p:cNvPicPr>
          <p:nvPr/>
        </p:nvPicPr>
        <p:blipFill>
          <a:blip r:embed="rId3"/>
          <a:stretch>
            <a:fillRect/>
          </a:stretch>
        </p:blipFill>
        <p:spPr>
          <a:xfrm>
            <a:off x="0" y="2014155"/>
            <a:ext cx="6858000" cy="162690"/>
          </a:xfrm>
          <a:prstGeom prst="rect">
            <a:avLst/>
          </a:prstGeom>
        </p:spPr>
      </p:pic>
      <p:pic>
        <p:nvPicPr>
          <p:cNvPr id="6" name="Picture 5">
            <a:extLst>
              <a:ext uri="{FF2B5EF4-FFF2-40B4-BE49-F238E27FC236}">
                <a16:creationId xmlns:a16="http://schemas.microsoft.com/office/drawing/2014/main" id="{15DD79CF-19BE-4283-BFC2-CB9BCA8C5C38}"/>
              </a:ext>
            </a:extLst>
          </p:cNvPr>
          <p:cNvPicPr>
            <a:picLocks noChangeAspect="1"/>
          </p:cNvPicPr>
          <p:nvPr/>
        </p:nvPicPr>
        <p:blipFill>
          <a:blip r:embed="rId4"/>
          <a:stretch>
            <a:fillRect/>
          </a:stretch>
        </p:blipFill>
        <p:spPr>
          <a:xfrm>
            <a:off x="0" y="1714623"/>
            <a:ext cx="6858000" cy="279153"/>
          </a:xfrm>
          <a:prstGeom prst="rect">
            <a:avLst/>
          </a:prstGeom>
        </p:spPr>
      </p:pic>
      <p:pic>
        <p:nvPicPr>
          <p:cNvPr id="7" name="Picture 6">
            <a:extLst>
              <a:ext uri="{FF2B5EF4-FFF2-40B4-BE49-F238E27FC236}">
                <a16:creationId xmlns:a16="http://schemas.microsoft.com/office/drawing/2014/main" id="{0C488DC4-8296-4F17-A048-2344E29F6DD8}"/>
              </a:ext>
            </a:extLst>
          </p:cNvPr>
          <p:cNvPicPr>
            <a:picLocks noChangeAspect="1"/>
          </p:cNvPicPr>
          <p:nvPr/>
        </p:nvPicPr>
        <p:blipFill>
          <a:blip r:embed="rId5"/>
          <a:stretch>
            <a:fillRect/>
          </a:stretch>
        </p:blipFill>
        <p:spPr>
          <a:xfrm>
            <a:off x="0" y="1430196"/>
            <a:ext cx="6858000" cy="213007"/>
          </a:xfrm>
          <a:prstGeom prst="rect">
            <a:avLst/>
          </a:prstGeom>
        </p:spPr>
      </p:pic>
      <p:pic>
        <p:nvPicPr>
          <p:cNvPr id="8" name="Picture 7">
            <a:extLst>
              <a:ext uri="{FF2B5EF4-FFF2-40B4-BE49-F238E27FC236}">
                <a16:creationId xmlns:a16="http://schemas.microsoft.com/office/drawing/2014/main" id="{78CF88D8-E3CA-414B-BEA8-E8EB55DA254F}"/>
              </a:ext>
            </a:extLst>
          </p:cNvPr>
          <p:cNvPicPr>
            <a:picLocks noChangeAspect="1"/>
          </p:cNvPicPr>
          <p:nvPr/>
        </p:nvPicPr>
        <p:blipFill>
          <a:blip r:embed="rId6"/>
          <a:stretch>
            <a:fillRect/>
          </a:stretch>
        </p:blipFill>
        <p:spPr>
          <a:xfrm>
            <a:off x="0" y="1207423"/>
            <a:ext cx="6858000" cy="175954"/>
          </a:xfrm>
          <a:prstGeom prst="rect">
            <a:avLst/>
          </a:prstGeom>
        </p:spPr>
      </p:pic>
      <p:pic>
        <p:nvPicPr>
          <p:cNvPr id="9" name="Picture 8">
            <a:extLst>
              <a:ext uri="{FF2B5EF4-FFF2-40B4-BE49-F238E27FC236}">
                <a16:creationId xmlns:a16="http://schemas.microsoft.com/office/drawing/2014/main" id="{55862DEF-BED1-4FE4-AC6C-58F5ED799094}"/>
              </a:ext>
            </a:extLst>
          </p:cNvPr>
          <p:cNvPicPr>
            <a:picLocks noChangeAspect="1"/>
          </p:cNvPicPr>
          <p:nvPr/>
        </p:nvPicPr>
        <p:blipFill>
          <a:blip r:embed="rId7"/>
          <a:stretch>
            <a:fillRect/>
          </a:stretch>
        </p:blipFill>
        <p:spPr>
          <a:xfrm>
            <a:off x="0" y="966391"/>
            <a:ext cx="6858000" cy="175418"/>
          </a:xfrm>
          <a:prstGeom prst="rect">
            <a:avLst/>
          </a:prstGeom>
        </p:spPr>
      </p:pic>
      <p:pic>
        <p:nvPicPr>
          <p:cNvPr id="10" name="Picture 9">
            <a:extLst>
              <a:ext uri="{FF2B5EF4-FFF2-40B4-BE49-F238E27FC236}">
                <a16:creationId xmlns:a16="http://schemas.microsoft.com/office/drawing/2014/main" id="{40D4B0F5-83EC-4D55-9E9A-998C35CCF96B}"/>
              </a:ext>
            </a:extLst>
          </p:cNvPr>
          <p:cNvPicPr>
            <a:picLocks noChangeAspect="1"/>
          </p:cNvPicPr>
          <p:nvPr/>
        </p:nvPicPr>
        <p:blipFill>
          <a:blip r:embed="rId8"/>
          <a:stretch>
            <a:fillRect/>
          </a:stretch>
        </p:blipFill>
        <p:spPr>
          <a:xfrm>
            <a:off x="0" y="643216"/>
            <a:ext cx="6858000" cy="262967"/>
          </a:xfrm>
          <a:prstGeom prst="rect">
            <a:avLst/>
          </a:prstGeom>
        </p:spPr>
      </p:pic>
      <p:pic>
        <p:nvPicPr>
          <p:cNvPr id="11" name="Picture 10">
            <a:extLst>
              <a:ext uri="{FF2B5EF4-FFF2-40B4-BE49-F238E27FC236}">
                <a16:creationId xmlns:a16="http://schemas.microsoft.com/office/drawing/2014/main" id="{88A8F767-BC63-4933-8672-B5A484AB9732}"/>
              </a:ext>
            </a:extLst>
          </p:cNvPr>
          <p:cNvPicPr>
            <a:picLocks noChangeAspect="1"/>
          </p:cNvPicPr>
          <p:nvPr/>
        </p:nvPicPr>
        <p:blipFill>
          <a:blip r:embed="rId9"/>
          <a:stretch>
            <a:fillRect/>
          </a:stretch>
        </p:blipFill>
        <p:spPr>
          <a:xfrm>
            <a:off x="0" y="6863245"/>
            <a:ext cx="6858000" cy="1996109"/>
          </a:xfrm>
          <a:prstGeom prst="rect">
            <a:avLst/>
          </a:prstGeom>
        </p:spPr>
      </p:pic>
      <p:pic>
        <p:nvPicPr>
          <p:cNvPr id="12" name="Picture 11">
            <a:extLst>
              <a:ext uri="{FF2B5EF4-FFF2-40B4-BE49-F238E27FC236}">
                <a16:creationId xmlns:a16="http://schemas.microsoft.com/office/drawing/2014/main" id="{F0DAFABC-6D53-4900-957B-46B9333E910C}"/>
              </a:ext>
            </a:extLst>
          </p:cNvPr>
          <p:cNvPicPr>
            <a:picLocks noChangeAspect="1"/>
          </p:cNvPicPr>
          <p:nvPr/>
        </p:nvPicPr>
        <p:blipFill>
          <a:blip r:embed="rId10"/>
          <a:stretch>
            <a:fillRect/>
          </a:stretch>
        </p:blipFill>
        <p:spPr>
          <a:xfrm>
            <a:off x="0" y="6559685"/>
            <a:ext cx="6858000" cy="291830"/>
          </a:xfrm>
          <a:prstGeom prst="rect">
            <a:avLst/>
          </a:prstGeom>
        </p:spPr>
      </p:pic>
      <p:pic>
        <p:nvPicPr>
          <p:cNvPr id="13" name="Picture 12">
            <a:extLst>
              <a:ext uri="{FF2B5EF4-FFF2-40B4-BE49-F238E27FC236}">
                <a16:creationId xmlns:a16="http://schemas.microsoft.com/office/drawing/2014/main" id="{D5A3E659-D5B1-455C-815B-B6B0529D68AA}"/>
              </a:ext>
            </a:extLst>
          </p:cNvPr>
          <p:cNvPicPr>
            <a:picLocks noChangeAspect="1"/>
          </p:cNvPicPr>
          <p:nvPr/>
        </p:nvPicPr>
        <p:blipFill>
          <a:blip r:embed="rId11"/>
          <a:stretch>
            <a:fillRect/>
          </a:stretch>
        </p:blipFill>
        <p:spPr>
          <a:xfrm>
            <a:off x="0" y="6246095"/>
            <a:ext cx="6858000" cy="284010"/>
          </a:xfrm>
          <a:prstGeom prst="rect">
            <a:avLst/>
          </a:prstGeom>
        </p:spPr>
      </p:pic>
      <p:pic>
        <p:nvPicPr>
          <p:cNvPr id="14" name="Picture 13">
            <a:extLst>
              <a:ext uri="{FF2B5EF4-FFF2-40B4-BE49-F238E27FC236}">
                <a16:creationId xmlns:a16="http://schemas.microsoft.com/office/drawing/2014/main" id="{DDB63731-ACAB-47E1-A58F-A70DCC51A36B}"/>
              </a:ext>
            </a:extLst>
          </p:cNvPr>
          <p:cNvPicPr>
            <a:picLocks noChangeAspect="1"/>
          </p:cNvPicPr>
          <p:nvPr/>
        </p:nvPicPr>
        <p:blipFill>
          <a:blip r:embed="rId12"/>
          <a:stretch>
            <a:fillRect/>
          </a:stretch>
        </p:blipFill>
        <p:spPr>
          <a:xfrm>
            <a:off x="0" y="5903883"/>
            <a:ext cx="6858000" cy="282633"/>
          </a:xfrm>
          <a:prstGeom prst="rect">
            <a:avLst/>
          </a:prstGeom>
        </p:spPr>
      </p:pic>
      <p:pic>
        <p:nvPicPr>
          <p:cNvPr id="15" name="Picture 14">
            <a:extLst>
              <a:ext uri="{FF2B5EF4-FFF2-40B4-BE49-F238E27FC236}">
                <a16:creationId xmlns:a16="http://schemas.microsoft.com/office/drawing/2014/main" id="{F54CE0C5-38B0-4124-AD14-41862CC69591}"/>
              </a:ext>
            </a:extLst>
          </p:cNvPr>
          <p:cNvPicPr>
            <a:picLocks noChangeAspect="1"/>
          </p:cNvPicPr>
          <p:nvPr/>
        </p:nvPicPr>
        <p:blipFill>
          <a:blip r:embed="rId13"/>
          <a:stretch>
            <a:fillRect/>
          </a:stretch>
        </p:blipFill>
        <p:spPr>
          <a:xfrm>
            <a:off x="0" y="5571344"/>
            <a:ext cx="6858000" cy="287311"/>
          </a:xfrm>
          <a:prstGeom prst="rect">
            <a:avLst/>
          </a:prstGeom>
        </p:spPr>
      </p:pic>
      <p:pic>
        <p:nvPicPr>
          <p:cNvPr id="16" name="Picture 15">
            <a:extLst>
              <a:ext uri="{FF2B5EF4-FFF2-40B4-BE49-F238E27FC236}">
                <a16:creationId xmlns:a16="http://schemas.microsoft.com/office/drawing/2014/main" id="{79E2A1EF-77B4-467A-85F9-2EDC5A69F042}"/>
              </a:ext>
            </a:extLst>
          </p:cNvPr>
          <p:cNvPicPr>
            <a:picLocks noChangeAspect="1"/>
          </p:cNvPicPr>
          <p:nvPr/>
        </p:nvPicPr>
        <p:blipFill>
          <a:blip r:embed="rId14"/>
          <a:stretch>
            <a:fillRect/>
          </a:stretch>
        </p:blipFill>
        <p:spPr>
          <a:xfrm>
            <a:off x="0" y="5209407"/>
            <a:ext cx="6858000" cy="299985"/>
          </a:xfrm>
          <a:prstGeom prst="rect">
            <a:avLst/>
          </a:prstGeom>
        </p:spPr>
      </p:pic>
      <p:pic>
        <p:nvPicPr>
          <p:cNvPr id="17" name="Picture 16">
            <a:extLst>
              <a:ext uri="{FF2B5EF4-FFF2-40B4-BE49-F238E27FC236}">
                <a16:creationId xmlns:a16="http://schemas.microsoft.com/office/drawing/2014/main" id="{586BE8DE-3DDE-463D-A8BC-EE593278FB8F}"/>
              </a:ext>
            </a:extLst>
          </p:cNvPr>
          <p:cNvPicPr>
            <a:picLocks noChangeAspect="1"/>
          </p:cNvPicPr>
          <p:nvPr/>
        </p:nvPicPr>
        <p:blipFill>
          <a:blip r:embed="rId15"/>
          <a:stretch>
            <a:fillRect/>
          </a:stretch>
        </p:blipFill>
        <p:spPr>
          <a:xfrm>
            <a:off x="0" y="4902577"/>
            <a:ext cx="6858000" cy="278645"/>
          </a:xfrm>
          <a:prstGeom prst="rect">
            <a:avLst/>
          </a:prstGeom>
        </p:spPr>
      </p:pic>
      <p:sp>
        <p:nvSpPr>
          <p:cNvPr id="18" name="TextBox 17"/>
          <p:cNvSpPr txBox="1"/>
          <p:nvPr/>
        </p:nvSpPr>
        <p:spPr>
          <a:xfrm>
            <a:off x="0" y="162972"/>
            <a:ext cx="1029449" cy="369332"/>
          </a:xfrm>
          <a:prstGeom prst="rect">
            <a:avLst/>
          </a:prstGeom>
          <a:noFill/>
        </p:spPr>
        <p:txBody>
          <a:bodyPr wrap="none" rtlCol="0">
            <a:spAutoFit/>
          </a:bodyPr>
          <a:lstStyle/>
          <a:p>
            <a:r>
              <a:rPr lang="en-GB" dirty="0" smtClean="0">
                <a:solidFill>
                  <a:srgbClr val="FF0000"/>
                </a:solidFill>
              </a:rPr>
              <a:t>ARF-DBD</a:t>
            </a:r>
            <a:endParaRPr lang="en-GB" dirty="0">
              <a:solidFill>
                <a:srgbClr val="FF0000"/>
              </a:solidFill>
            </a:endParaRPr>
          </a:p>
        </p:txBody>
      </p:sp>
    </p:spTree>
    <p:extLst>
      <p:ext uri="{BB962C8B-B14F-4D97-AF65-F5344CB8AC3E}">
        <p14:creationId xmlns:p14="http://schemas.microsoft.com/office/powerpoint/2010/main" val="4132730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B36A75-924D-4FEB-B2B7-7265B610C8F4}"/>
              </a:ext>
            </a:extLst>
          </p:cNvPr>
          <p:cNvPicPr>
            <a:picLocks noChangeAspect="1"/>
          </p:cNvPicPr>
          <p:nvPr/>
        </p:nvPicPr>
        <p:blipFill>
          <a:blip r:embed="rId2"/>
          <a:stretch>
            <a:fillRect/>
          </a:stretch>
        </p:blipFill>
        <p:spPr>
          <a:xfrm>
            <a:off x="0" y="2539652"/>
            <a:ext cx="6858000" cy="1906838"/>
          </a:xfrm>
          <a:prstGeom prst="rect">
            <a:avLst/>
          </a:prstGeom>
        </p:spPr>
      </p:pic>
      <p:pic>
        <p:nvPicPr>
          <p:cNvPr id="5" name="Picture 4">
            <a:extLst>
              <a:ext uri="{FF2B5EF4-FFF2-40B4-BE49-F238E27FC236}">
                <a16:creationId xmlns:a16="http://schemas.microsoft.com/office/drawing/2014/main" id="{987617BD-144F-405F-A407-C7732E3F81DC}"/>
              </a:ext>
            </a:extLst>
          </p:cNvPr>
          <p:cNvPicPr>
            <a:picLocks noChangeAspect="1"/>
          </p:cNvPicPr>
          <p:nvPr/>
        </p:nvPicPr>
        <p:blipFill>
          <a:blip r:embed="rId3"/>
          <a:stretch>
            <a:fillRect/>
          </a:stretch>
        </p:blipFill>
        <p:spPr>
          <a:xfrm>
            <a:off x="0" y="2217474"/>
            <a:ext cx="6858000" cy="290593"/>
          </a:xfrm>
          <a:prstGeom prst="rect">
            <a:avLst/>
          </a:prstGeom>
        </p:spPr>
      </p:pic>
      <p:pic>
        <p:nvPicPr>
          <p:cNvPr id="6" name="Picture 5">
            <a:extLst>
              <a:ext uri="{FF2B5EF4-FFF2-40B4-BE49-F238E27FC236}">
                <a16:creationId xmlns:a16="http://schemas.microsoft.com/office/drawing/2014/main" id="{B031DC79-1C25-443F-B065-E14AA14A09CA}"/>
              </a:ext>
            </a:extLst>
          </p:cNvPr>
          <p:cNvPicPr>
            <a:picLocks noChangeAspect="1"/>
          </p:cNvPicPr>
          <p:nvPr/>
        </p:nvPicPr>
        <p:blipFill>
          <a:blip r:embed="rId4"/>
          <a:stretch>
            <a:fillRect/>
          </a:stretch>
        </p:blipFill>
        <p:spPr>
          <a:xfrm>
            <a:off x="0" y="1895278"/>
            <a:ext cx="6858000" cy="299985"/>
          </a:xfrm>
          <a:prstGeom prst="rect">
            <a:avLst/>
          </a:prstGeom>
        </p:spPr>
      </p:pic>
      <p:pic>
        <p:nvPicPr>
          <p:cNvPr id="7" name="Picture 6">
            <a:extLst>
              <a:ext uri="{FF2B5EF4-FFF2-40B4-BE49-F238E27FC236}">
                <a16:creationId xmlns:a16="http://schemas.microsoft.com/office/drawing/2014/main" id="{4E8A0353-FC06-44DE-8A21-E0946F575A51}"/>
              </a:ext>
            </a:extLst>
          </p:cNvPr>
          <p:cNvPicPr>
            <a:picLocks noChangeAspect="1"/>
          </p:cNvPicPr>
          <p:nvPr/>
        </p:nvPicPr>
        <p:blipFill>
          <a:blip r:embed="rId5"/>
          <a:stretch>
            <a:fillRect/>
          </a:stretch>
        </p:blipFill>
        <p:spPr>
          <a:xfrm>
            <a:off x="0" y="1526704"/>
            <a:ext cx="6858000" cy="300533"/>
          </a:xfrm>
          <a:prstGeom prst="rect">
            <a:avLst/>
          </a:prstGeom>
        </p:spPr>
      </p:pic>
      <p:pic>
        <p:nvPicPr>
          <p:cNvPr id="8" name="Picture 7">
            <a:extLst>
              <a:ext uri="{FF2B5EF4-FFF2-40B4-BE49-F238E27FC236}">
                <a16:creationId xmlns:a16="http://schemas.microsoft.com/office/drawing/2014/main" id="{1604A0E0-4349-42B1-B2A8-032B2E41D3D9}"/>
              </a:ext>
            </a:extLst>
          </p:cNvPr>
          <p:cNvPicPr>
            <a:picLocks noChangeAspect="1"/>
          </p:cNvPicPr>
          <p:nvPr/>
        </p:nvPicPr>
        <p:blipFill>
          <a:blip r:embed="rId6"/>
          <a:stretch>
            <a:fillRect/>
          </a:stretch>
        </p:blipFill>
        <p:spPr>
          <a:xfrm>
            <a:off x="0" y="1186341"/>
            <a:ext cx="6858000" cy="295460"/>
          </a:xfrm>
          <a:prstGeom prst="rect">
            <a:avLst/>
          </a:prstGeom>
        </p:spPr>
      </p:pic>
      <p:pic>
        <p:nvPicPr>
          <p:cNvPr id="9" name="Picture 8">
            <a:extLst>
              <a:ext uri="{FF2B5EF4-FFF2-40B4-BE49-F238E27FC236}">
                <a16:creationId xmlns:a16="http://schemas.microsoft.com/office/drawing/2014/main" id="{77443334-0C1B-4538-9DB7-7209E9F8B5E9}"/>
              </a:ext>
            </a:extLst>
          </p:cNvPr>
          <p:cNvPicPr>
            <a:picLocks noChangeAspect="1"/>
          </p:cNvPicPr>
          <p:nvPr/>
        </p:nvPicPr>
        <p:blipFill>
          <a:blip r:embed="rId7"/>
          <a:stretch>
            <a:fillRect/>
          </a:stretch>
        </p:blipFill>
        <p:spPr>
          <a:xfrm>
            <a:off x="0" y="858221"/>
            <a:ext cx="6858000" cy="291299"/>
          </a:xfrm>
          <a:prstGeom prst="rect">
            <a:avLst/>
          </a:prstGeom>
        </p:spPr>
      </p:pic>
      <p:pic>
        <p:nvPicPr>
          <p:cNvPr id="10" name="Picture 9">
            <a:extLst>
              <a:ext uri="{FF2B5EF4-FFF2-40B4-BE49-F238E27FC236}">
                <a16:creationId xmlns:a16="http://schemas.microsoft.com/office/drawing/2014/main" id="{26D7279C-1A8B-4C90-98B3-4BF7D811E21C}"/>
              </a:ext>
            </a:extLst>
          </p:cNvPr>
          <p:cNvPicPr>
            <a:picLocks noChangeAspect="1"/>
          </p:cNvPicPr>
          <p:nvPr/>
        </p:nvPicPr>
        <p:blipFill>
          <a:blip r:embed="rId8"/>
          <a:stretch>
            <a:fillRect/>
          </a:stretch>
        </p:blipFill>
        <p:spPr>
          <a:xfrm>
            <a:off x="0" y="540721"/>
            <a:ext cx="6858000" cy="291299"/>
          </a:xfrm>
          <a:prstGeom prst="rect">
            <a:avLst/>
          </a:prstGeom>
        </p:spPr>
      </p:pic>
      <p:pic>
        <p:nvPicPr>
          <p:cNvPr id="12" name="Picture 11">
            <a:extLst>
              <a:ext uri="{FF2B5EF4-FFF2-40B4-BE49-F238E27FC236}">
                <a16:creationId xmlns:a16="http://schemas.microsoft.com/office/drawing/2014/main" id="{45B036E4-67B3-47F5-AE02-BC5C61F53DDD}"/>
              </a:ext>
            </a:extLst>
          </p:cNvPr>
          <p:cNvPicPr>
            <a:picLocks noChangeAspect="1"/>
          </p:cNvPicPr>
          <p:nvPr/>
        </p:nvPicPr>
        <p:blipFill>
          <a:blip r:embed="rId9"/>
          <a:stretch>
            <a:fillRect/>
          </a:stretch>
        </p:blipFill>
        <p:spPr>
          <a:xfrm>
            <a:off x="0" y="6758759"/>
            <a:ext cx="3009900" cy="1932332"/>
          </a:xfrm>
          <a:prstGeom prst="rect">
            <a:avLst/>
          </a:prstGeom>
        </p:spPr>
      </p:pic>
      <p:pic>
        <p:nvPicPr>
          <p:cNvPr id="13" name="Picture 12">
            <a:extLst>
              <a:ext uri="{FF2B5EF4-FFF2-40B4-BE49-F238E27FC236}">
                <a16:creationId xmlns:a16="http://schemas.microsoft.com/office/drawing/2014/main" id="{BFA29D73-91E9-4CD4-AB31-31C0D7498564}"/>
              </a:ext>
            </a:extLst>
          </p:cNvPr>
          <p:cNvPicPr>
            <a:picLocks noChangeAspect="1"/>
          </p:cNvPicPr>
          <p:nvPr/>
        </p:nvPicPr>
        <p:blipFill>
          <a:blip r:embed="rId10"/>
          <a:stretch>
            <a:fillRect/>
          </a:stretch>
        </p:blipFill>
        <p:spPr>
          <a:xfrm>
            <a:off x="9526" y="6492795"/>
            <a:ext cx="2990850" cy="324557"/>
          </a:xfrm>
          <a:prstGeom prst="rect">
            <a:avLst/>
          </a:prstGeom>
        </p:spPr>
      </p:pic>
      <p:pic>
        <p:nvPicPr>
          <p:cNvPr id="14" name="Picture 13">
            <a:extLst>
              <a:ext uri="{FF2B5EF4-FFF2-40B4-BE49-F238E27FC236}">
                <a16:creationId xmlns:a16="http://schemas.microsoft.com/office/drawing/2014/main" id="{520FE223-E9E5-4844-91F8-C05255F9D08B}"/>
              </a:ext>
            </a:extLst>
          </p:cNvPr>
          <p:cNvPicPr>
            <a:picLocks noChangeAspect="1"/>
          </p:cNvPicPr>
          <p:nvPr/>
        </p:nvPicPr>
        <p:blipFill>
          <a:blip r:embed="rId11"/>
          <a:stretch>
            <a:fillRect/>
          </a:stretch>
        </p:blipFill>
        <p:spPr>
          <a:xfrm>
            <a:off x="0" y="6136222"/>
            <a:ext cx="3000376" cy="303783"/>
          </a:xfrm>
          <a:prstGeom prst="rect">
            <a:avLst/>
          </a:prstGeom>
        </p:spPr>
      </p:pic>
      <p:pic>
        <p:nvPicPr>
          <p:cNvPr id="15" name="Picture 14">
            <a:extLst>
              <a:ext uri="{FF2B5EF4-FFF2-40B4-BE49-F238E27FC236}">
                <a16:creationId xmlns:a16="http://schemas.microsoft.com/office/drawing/2014/main" id="{DC5ED816-BDAF-4F07-9DAC-6D080E6D8E06}"/>
              </a:ext>
            </a:extLst>
          </p:cNvPr>
          <p:cNvPicPr>
            <a:picLocks noChangeAspect="1"/>
          </p:cNvPicPr>
          <p:nvPr/>
        </p:nvPicPr>
        <p:blipFill>
          <a:blip r:embed="rId12"/>
          <a:stretch>
            <a:fillRect/>
          </a:stretch>
        </p:blipFill>
        <p:spPr>
          <a:xfrm>
            <a:off x="0" y="5838535"/>
            <a:ext cx="3009900" cy="294357"/>
          </a:xfrm>
          <a:prstGeom prst="rect">
            <a:avLst/>
          </a:prstGeom>
        </p:spPr>
      </p:pic>
      <p:pic>
        <p:nvPicPr>
          <p:cNvPr id="16" name="Picture 15">
            <a:extLst>
              <a:ext uri="{FF2B5EF4-FFF2-40B4-BE49-F238E27FC236}">
                <a16:creationId xmlns:a16="http://schemas.microsoft.com/office/drawing/2014/main" id="{3C59F6E0-3D49-41FC-B870-5AE7EDE4F7B0}"/>
              </a:ext>
            </a:extLst>
          </p:cNvPr>
          <p:cNvPicPr>
            <a:picLocks noChangeAspect="1"/>
          </p:cNvPicPr>
          <p:nvPr/>
        </p:nvPicPr>
        <p:blipFill>
          <a:blip r:embed="rId13"/>
          <a:stretch>
            <a:fillRect/>
          </a:stretch>
        </p:blipFill>
        <p:spPr>
          <a:xfrm>
            <a:off x="0" y="5486631"/>
            <a:ext cx="3009900" cy="298092"/>
          </a:xfrm>
          <a:prstGeom prst="rect">
            <a:avLst/>
          </a:prstGeom>
        </p:spPr>
      </p:pic>
      <p:pic>
        <p:nvPicPr>
          <p:cNvPr id="17" name="Picture 16">
            <a:extLst>
              <a:ext uri="{FF2B5EF4-FFF2-40B4-BE49-F238E27FC236}">
                <a16:creationId xmlns:a16="http://schemas.microsoft.com/office/drawing/2014/main" id="{9DEBD384-3672-450A-9011-5ED58CB9D072}"/>
              </a:ext>
            </a:extLst>
          </p:cNvPr>
          <p:cNvPicPr>
            <a:picLocks noChangeAspect="1"/>
          </p:cNvPicPr>
          <p:nvPr/>
        </p:nvPicPr>
        <p:blipFill>
          <a:blip r:embed="rId14"/>
          <a:stretch>
            <a:fillRect/>
          </a:stretch>
        </p:blipFill>
        <p:spPr>
          <a:xfrm>
            <a:off x="0" y="5143154"/>
            <a:ext cx="3009900" cy="293952"/>
          </a:xfrm>
          <a:prstGeom prst="rect">
            <a:avLst/>
          </a:prstGeom>
        </p:spPr>
      </p:pic>
      <p:pic>
        <p:nvPicPr>
          <p:cNvPr id="18" name="Picture 17">
            <a:extLst>
              <a:ext uri="{FF2B5EF4-FFF2-40B4-BE49-F238E27FC236}">
                <a16:creationId xmlns:a16="http://schemas.microsoft.com/office/drawing/2014/main" id="{DAD45507-F1EC-489C-AE4C-EA5BBAB3760F}"/>
              </a:ext>
            </a:extLst>
          </p:cNvPr>
          <p:cNvPicPr>
            <a:picLocks noChangeAspect="1"/>
          </p:cNvPicPr>
          <p:nvPr/>
        </p:nvPicPr>
        <p:blipFill>
          <a:blip r:embed="rId15"/>
          <a:stretch>
            <a:fillRect/>
          </a:stretch>
        </p:blipFill>
        <p:spPr>
          <a:xfrm>
            <a:off x="0" y="4789251"/>
            <a:ext cx="3009900" cy="283333"/>
          </a:xfrm>
          <a:prstGeom prst="rect">
            <a:avLst/>
          </a:prstGeom>
        </p:spPr>
      </p:pic>
      <p:sp>
        <p:nvSpPr>
          <p:cNvPr id="2" name="TextBox 1">
            <a:extLst>
              <a:ext uri="{FF2B5EF4-FFF2-40B4-BE49-F238E27FC236}">
                <a16:creationId xmlns:a16="http://schemas.microsoft.com/office/drawing/2014/main" id="{8546DBE8-530F-474B-A4FB-E87140A6DD0E}"/>
              </a:ext>
            </a:extLst>
          </p:cNvPr>
          <p:cNvSpPr txBox="1"/>
          <p:nvPr/>
        </p:nvSpPr>
        <p:spPr>
          <a:xfrm>
            <a:off x="9526" y="8789723"/>
            <a:ext cx="6848474" cy="954107"/>
          </a:xfrm>
          <a:prstGeom prst="rect">
            <a:avLst/>
          </a:prstGeom>
          <a:noFill/>
        </p:spPr>
        <p:txBody>
          <a:bodyPr wrap="square" rtlCol="0">
            <a:spAutoFit/>
          </a:bodyPr>
          <a:lstStyle/>
          <a:p>
            <a:pPr algn="just"/>
            <a:r>
              <a:rPr lang="en-GB" sz="1400" b="1" dirty="0" smtClean="0">
                <a:latin typeface="Cambria" panose="02040503050406030204" pitchFamily="18" charset="0"/>
                <a:cs typeface="Arial" panose="020B0604020202020204" pitchFamily="34" charset="0"/>
              </a:rPr>
              <a:t>Legend: </a:t>
            </a:r>
            <a:r>
              <a:rPr lang="en-GB" sz="1400" dirty="0" smtClean="0">
                <a:latin typeface="Cambria" panose="02040503050406030204" pitchFamily="18" charset="0"/>
                <a:cs typeface="Arial" panose="020B0604020202020204" pitchFamily="34" charset="0"/>
              </a:rPr>
              <a:t>Red </a:t>
            </a:r>
            <a:r>
              <a:rPr lang="en-GB" sz="1400" dirty="0">
                <a:latin typeface="Cambria" panose="02040503050406030204" pitchFamily="18" charset="0"/>
                <a:cs typeface="Arial" panose="020B0604020202020204" pitchFamily="34" charset="0"/>
              </a:rPr>
              <a:t>upper triangles </a:t>
            </a:r>
            <a:r>
              <a:rPr lang="en-GB" sz="1400" dirty="0" smtClean="0">
                <a:latin typeface="Cambria" panose="02040503050406030204" pitchFamily="18" charset="0"/>
                <a:cs typeface="Arial" panose="020B0604020202020204" pitchFamily="34" charset="0"/>
              </a:rPr>
              <a:t>are DNA </a:t>
            </a:r>
            <a:r>
              <a:rPr lang="en-GB" sz="1400" dirty="0">
                <a:latin typeface="Cambria" panose="02040503050406030204" pitchFamily="18" charset="0"/>
                <a:cs typeface="Arial" panose="020B0604020202020204" pitchFamily="34" charset="0"/>
              </a:rPr>
              <a:t>contacting residues; Orange upper </a:t>
            </a:r>
            <a:r>
              <a:rPr lang="en-GB" sz="1400" dirty="0" smtClean="0">
                <a:latin typeface="Cambria" panose="02040503050406030204" pitchFamily="18" charset="0"/>
                <a:cs typeface="Arial" panose="020B0604020202020204" pitchFamily="34" charset="0"/>
              </a:rPr>
              <a:t>triangles indicate </a:t>
            </a:r>
            <a:r>
              <a:rPr lang="en-GB" sz="1400" dirty="0">
                <a:latin typeface="Cambria" panose="02040503050406030204" pitchFamily="18" charset="0"/>
                <a:cs typeface="Arial" panose="020B0604020202020204" pitchFamily="34" charset="0"/>
              </a:rPr>
              <a:t>DNA binding loops 1&amp;2; Brown stars </a:t>
            </a:r>
            <a:r>
              <a:rPr lang="en-GB" sz="1400" dirty="0" smtClean="0">
                <a:latin typeface="Cambria" panose="02040503050406030204" pitchFamily="18" charset="0"/>
                <a:cs typeface="Arial" panose="020B0604020202020204" pitchFamily="34" charset="0"/>
              </a:rPr>
              <a:t>represent dimerization residues; Secondary structures are indicated with helices (for alpha and 3</a:t>
            </a:r>
            <a:r>
              <a:rPr lang="en-GB" sz="1400" baseline="-25000" dirty="0" smtClean="0">
                <a:latin typeface="Cambria" panose="02040503050406030204" pitchFamily="18" charset="0"/>
                <a:cs typeface="Arial" panose="020B0604020202020204" pitchFamily="34" charset="0"/>
              </a:rPr>
              <a:t>10 </a:t>
            </a:r>
            <a:r>
              <a:rPr lang="en-GB" sz="1400" dirty="0" smtClean="0">
                <a:latin typeface="Cambria" panose="02040503050406030204" pitchFamily="18" charset="0"/>
                <a:cs typeface="Arial" panose="020B0604020202020204" pitchFamily="34" charset="0"/>
              </a:rPr>
              <a:t>helix) and arrows (for beta strands). Alignment is numbered based on ARF1 sequence.</a:t>
            </a:r>
            <a:endParaRPr lang="en-GB" sz="1400" dirty="0">
              <a:latin typeface="Cambria" panose="02040503050406030204" pitchFamily="18" charset="0"/>
              <a:cs typeface="Arial" panose="020B0604020202020204" pitchFamily="34" charset="0"/>
            </a:endParaRPr>
          </a:p>
        </p:txBody>
      </p:sp>
      <p:sp>
        <p:nvSpPr>
          <p:cNvPr id="19" name="TextBox 18"/>
          <p:cNvSpPr txBox="1"/>
          <p:nvPr/>
        </p:nvSpPr>
        <p:spPr>
          <a:xfrm>
            <a:off x="9526" y="29677"/>
            <a:ext cx="1029449" cy="369332"/>
          </a:xfrm>
          <a:prstGeom prst="rect">
            <a:avLst/>
          </a:prstGeom>
          <a:noFill/>
        </p:spPr>
        <p:txBody>
          <a:bodyPr wrap="none" rtlCol="0">
            <a:spAutoFit/>
          </a:bodyPr>
          <a:lstStyle/>
          <a:p>
            <a:r>
              <a:rPr lang="en-GB" dirty="0" smtClean="0">
                <a:solidFill>
                  <a:srgbClr val="FF0000"/>
                </a:solidFill>
              </a:rPr>
              <a:t>ARF-DBD</a:t>
            </a:r>
            <a:endParaRPr lang="en-GB" dirty="0">
              <a:solidFill>
                <a:srgbClr val="FF0000"/>
              </a:solidFill>
            </a:endParaRPr>
          </a:p>
        </p:txBody>
      </p:sp>
    </p:spTree>
    <p:extLst>
      <p:ext uri="{BB962C8B-B14F-4D97-AF65-F5344CB8AC3E}">
        <p14:creationId xmlns:p14="http://schemas.microsoft.com/office/powerpoint/2010/main" val="1725693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1200E6-5EAE-4F15-8DC9-0F65BECDD32B}"/>
              </a:ext>
            </a:extLst>
          </p:cNvPr>
          <p:cNvPicPr>
            <a:picLocks noChangeAspect="1"/>
          </p:cNvPicPr>
          <p:nvPr/>
        </p:nvPicPr>
        <p:blipFill rotWithShape="1">
          <a:blip r:embed="rId2"/>
          <a:srcRect b="38426"/>
          <a:stretch/>
        </p:blipFill>
        <p:spPr>
          <a:xfrm>
            <a:off x="0" y="5482796"/>
            <a:ext cx="6858000" cy="1959404"/>
          </a:xfrm>
          <a:prstGeom prst="rect">
            <a:avLst/>
          </a:prstGeom>
        </p:spPr>
      </p:pic>
      <p:pic>
        <p:nvPicPr>
          <p:cNvPr id="5" name="Picture 4">
            <a:extLst>
              <a:ext uri="{FF2B5EF4-FFF2-40B4-BE49-F238E27FC236}">
                <a16:creationId xmlns:a16="http://schemas.microsoft.com/office/drawing/2014/main" id="{7BD55113-C232-4E3C-969E-FB35A11A004C}"/>
              </a:ext>
            </a:extLst>
          </p:cNvPr>
          <p:cNvPicPr>
            <a:picLocks noChangeAspect="1"/>
          </p:cNvPicPr>
          <p:nvPr/>
        </p:nvPicPr>
        <p:blipFill>
          <a:blip r:embed="rId3"/>
          <a:stretch>
            <a:fillRect/>
          </a:stretch>
        </p:blipFill>
        <p:spPr>
          <a:xfrm>
            <a:off x="0" y="5167489"/>
            <a:ext cx="6858000" cy="282222"/>
          </a:xfrm>
          <a:prstGeom prst="rect">
            <a:avLst/>
          </a:prstGeom>
        </p:spPr>
      </p:pic>
      <p:pic>
        <p:nvPicPr>
          <p:cNvPr id="7" name="Picture 6">
            <a:extLst>
              <a:ext uri="{FF2B5EF4-FFF2-40B4-BE49-F238E27FC236}">
                <a16:creationId xmlns:a16="http://schemas.microsoft.com/office/drawing/2014/main" id="{8564B205-4128-4BE9-8ADF-B63B45AA2886}"/>
              </a:ext>
            </a:extLst>
          </p:cNvPr>
          <p:cNvPicPr>
            <a:picLocks noChangeAspect="1"/>
          </p:cNvPicPr>
          <p:nvPr/>
        </p:nvPicPr>
        <p:blipFill>
          <a:blip r:embed="rId4"/>
          <a:stretch>
            <a:fillRect/>
          </a:stretch>
        </p:blipFill>
        <p:spPr>
          <a:xfrm>
            <a:off x="0" y="4867282"/>
            <a:ext cx="6858000" cy="273035"/>
          </a:xfrm>
          <a:prstGeom prst="rect">
            <a:avLst/>
          </a:prstGeom>
        </p:spPr>
      </p:pic>
      <p:pic>
        <p:nvPicPr>
          <p:cNvPr id="8" name="Picture 7">
            <a:extLst>
              <a:ext uri="{FF2B5EF4-FFF2-40B4-BE49-F238E27FC236}">
                <a16:creationId xmlns:a16="http://schemas.microsoft.com/office/drawing/2014/main" id="{B551B2D5-7DBE-4117-A46C-6A83A1E611D0}"/>
              </a:ext>
            </a:extLst>
          </p:cNvPr>
          <p:cNvPicPr>
            <a:picLocks noChangeAspect="1"/>
          </p:cNvPicPr>
          <p:nvPr/>
        </p:nvPicPr>
        <p:blipFill>
          <a:blip r:embed="rId5"/>
          <a:stretch>
            <a:fillRect/>
          </a:stretch>
        </p:blipFill>
        <p:spPr>
          <a:xfrm>
            <a:off x="0" y="4528008"/>
            <a:ext cx="6858000" cy="265783"/>
          </a:xfrm>
          <a:prstGeom prst="rect">
            <a:avLst/>
          </a:prstGeom>
        </p:spPr>
      </p:pic>
      <p:pic>
        <p:nvPicPr>
          <p:cNvPr id="9" name="Picture 8">
            <a:extLst>
              <a:ext uri="{FF2B5EF4-FFF2-40B4-BE49-F238E27FC236}">
                <a16:creationId xmlns:a16="http://schemas.microsoft.com/office/drawing/2014/main" id="{88EB840D-CE3A-4D5A-AA36-A2EBE5E5092D}"/>
              </a:ext>
            </a:extLst>
          </p:cNvPr>
          <p:cNvPicPr>
            <a:picLocks noChangeAspect="1"/>
          </p:cNvPicPr>
          <p:nvPr/>
        </p:nvPicPr>
        <p:blipFill>
          <a:blip r:embed="rId6"/>
          <a:stretch>
            <a:fillRect/>
          </a:stretch>
        </p:blipFill>
        <p:spPr>
          <a:xfrm>
            <a:off x="0" y="4209204"/>
            <a:ext cx="6858000" cy="268391"/>
          </a:xfrm>
          <a:prstGeom prst="rect">
            <a:avLst/>
          </a:prstGeom>
        </p:spPr>
      </p:pic>
      <p:pic>
        <p:nvPicPr>
          <p:cNvPr id="10" name="Picture 9">
            <a:extLst>
              <a:ext uri="{FF2B5EF4-FFF2-40B4-BE49-F238E27FC236}">
                <a16:creationId xmlns:a16="http://schemas.microsoft.com/office/drawing/2014/main" id="{FCCAA059-902A-4DF4-B192-4B85C083A48D}"/>
              </a:ext>
            </a:extLst>
          </p:cNvPr>
          <p:cNvPicPr>
            <a:picLocks noChangeAspect="1"/>
          </p:cNvPicPr>
          <p:nvPr/>
        </p:nvPicPr>
        <p:blipFill>
          <a:blip r:embed="rId7"/>
          <a:stretch>
            <a:fillRect/>
          </a:stretch>
        </p:blipFill>
        <p:spPr>
          <a:xfrm>
            <a:off x="0" y="3899993"/>
            <a:ext cx="6858000" cy="277213"/>
          </a:xfrm>
          <a:prstGeom prst="rect">
            <a:avLst/>
          </a:prstGeom>
        </p:spPr>
      </p:pic>
      <p:pic>
        <p:nvPicPr>
          <p:cNvPr id="11" name="Picture 10">
            <a:extLst>
              <a:ext uri="{FF2B5EF4-FFF2-40B4-BE49-F238E27FC236}">
                <a16:creationId xmlns:a16="http://schemas.microsoft.com/office/drawing/2014/main" id="{84C9B04F-B16E-4E4D-949B-A4B7115D01F5}"/>
              </a:ext>
            </a:extLst>
          </p:cNvPr>
          <p:cNvPicPr>
            <a:picLocks noChangeAspect="1"/>
          </p:cNvPicPr>
          <p:nvPr/>
        </p:nvPicPr>
        <p:blipFill>
          <a:blip r:embed="rId8"/>
          <a:stretch>
            <a:fillRect/>
          </a:stretch>
        </p:blipFill>
        <p:spPr>
          <a:xfrm>
            <a:off x="0" y="3569631"/>
            <a:ext cx="6858000" cy="277538"/>
          </a:xfrm>
          <a:prstGeom prst="rect">
            <a:avLst/>
          </a:prstGeom>
        </p:spPr>
      </p:pic>
      <p:pic>
        <p:nvPicPr>
          <p:cNvPr id="12" name="Picture 11">
            <a:extLst>
              <a:ext uri="{FF2B5EF4-FFF2-40B4-BE49-F238E27FC236}">
                <a16:creationId xmlns:a16="http://schemas.microsoft.com/office/drawing/2014/main" id="{42AD57B8-444B-4C7B-A8BC-4FCC7665612D}"/>
              </a:ext>
            </a:extLst>
          </p:cNvPr>
          <p:cNvPicPr>
            <a:picLocks noChangeAspect="1"/>
          </p:cNvPicPr>
          <p:nvPr/>
        </p:nvPicPr>
        <p:blipFill>
          <a:blip r:embed="rId9"/>
          <a:stretch>
            <a:fillRect/>
          </a:stretch>
        </p:blipFill>
        <p:spPr>
          <a:xfrm>
            <a:off x="0" y="3197559"/>
            <a:ext cx="6858000" cy="285081"/>
          </a:xfrm>
          <a:prstGeom prst="rect">
            <a:avLst/>
          </a:prstGeom>
        </p:spPr>
      </p:pic>
      <p:pic>
        <p:nvPicPr>
          <p:cNvPr id="13" name="Picture 12">
            <a:extLst>
              <a:ext uri="{FF2B5EF4-FFF2-40B4-BE49-F238E27FC236}">
                <a16:creationId xmlns:a16="http://schemas.microsoft.com/office/drawing/2014/main" id="{43BE7406-501F-4889-81E6-C81C1D680F44}"/>
              </a:ext>
            </a:extLst>
          </p:cNvPr>
          <p:cNvPicPr>
            <a:picLocks noChangeAspect="1"/>
          </p:cNvPicPr>
          <p:nvPr/>
        </p:nvPicPr>
        <p:blipFill>
          <a:blip r:embed="rId10"/>
          <a:stretch>
            <a:fillRect/>
          </a:stretch>
        </p:blipFill>
        <p:spPr>
          <a:xfrm>
            <a:off x="0" y="2888482"/>
            <a:ext cx="6858000" cy="268235"/>
          </a:xfrm>
          <a:prstGeom prst="rect">
            <a:avLst/>
          </a:prstGeom>
        </p:spPr>
      </p:pic>
      <p:pic>
        <p:nvPicPr>
          <p:cNvPr id="14" name="Picture 13">
            <a:extLst>
              <a:ext uri="{FF2B5EF4-FFF2-40B4-BE49-F238E27FC236}">
                <a16:creationId xmlns:a16="http://schemas.microsoft.com/office/drawing/2014/main" id="{C934CAD4-F6A9-4D5A-B42B-726E9F842D09}"/>
              </a:ext>
            </a:extLst>
          </p:cNvPr>
          <p:cNvPicPr>
            <a:picLocks noChangeAspect="1"/>
          </p:cNvPicPr>
          <p:nvPr/>
        </p:nvPicPr>
        <p:blipFill>
          <a:blip r:embed="rId11"/>
          <a:stretch>
            <a:fillRect/>
          </a:stretch>
        </p:blipFill>
        <p:spPr>
          <a:xfrm>
            <a:off x="0" y="2570590"/>
            <a:ext cx="6858000" cy="269020"/>
          </a:xfrm>
          <a:prstGeom prst="rect">
            <a:avLst/>
          </a:prstGeom>
        </p:spPr>
      </p:pic>
      <p:pic>
        <p:nvPicPr>
          <p:cNvPr id="16" name="Picture 15">
            <a:extLst>
              <a:ext uri="{FF2B5EF4-FFF2-40B4-BE49-F238E27FC236}">
                <a16:creationId xmlns:a16="http://schemas.microsoft.com/office/drawing/2014/main" id="{21DFD12A-863E-4F79-BBAF-4F76A76B5FBE}"/>
              </a:ext>
            </a:extLst>
          </p:cNvPr>
          <p:cNvPicPr>
            <a:picLocks noChangeAspect="1"/>
          </p:cNvPicPr>
          <p:nvPr/>
        </p:nvPicPr>
        <p:blipFill>
          <a:blip r:embed="rId12"/>
          <a:stretch>
            <a:fillRect/>
          </a:stretch>
        </p:blipFill>
        <p:spPr>
          <a:xfrm>
            <a:off x="0" y="2232109"/>
            <a:ext cx="6858000" cy="273998"/>
          </a:xfrm>
          <a:prstGeom prst="rect">
            <a:avLst/>
          </a:prstGeom>
        </p:spPr>
      </p:pic>
      <p:pic>
        <p:nvPicPr>
          <p:cNvPr id="17" name="Picture 16">
            <a:extLst>
              <a:ext uri="{FF2B5EF4-FFF2-40B4-BE49-F238E27FC236}">
                <a16:creationId xmlns:a16="http://schemas.microsoft.com/office/drawing/2014/main" id="{BF1282BF-7B5A-48CA-941C-A74CA5A89BB9}"/>
              </a:ext>
            </a:extLst>
          </p:cNvPr>
          <p:cNvPicPr>
            <a:picLocks noChangeAspect="1"/>
          </p:cNvPicPr>
          <p:nvPr/>
        </p:nvPicPr>
        <p:blipFill>
          <a:blip r:embed="rId13"/>
          <a:stretch>
            <a:fillRect/>
          </a:stretch>
        </p:blipFill>
        <p:spPr>
          <a:xfrm>
            <a:off x="0" y="1866764"/>
            <a:ext cx="6858000" cy="278354"/>
          </a:xfrm>
          <a:prstGeom prst="rect">
            <a:avLst/>
          </a:prstGeom>
        </p:spPr>
      </p:pic>
      <p:pic>
        <p:nvPicPr>
          <p:cNvPr id="18" name="Picture 17">
            <a:extLst>
              <a:ext uri="{FF2B5EF4-FFF2-40B4-BE49-F238E27FC236}">
                <a16:creationId xmlns:a16="http://schemas.microsoft.com/office/drawing/2014/main" id="{94F90919-B72B-4ABA-BFBD-C0A6E6C96F18}"/>
              </a:ext>
            </a:extLst>
          </p:cNvPr>
          <p:cNvPicPr>
            <a:picLocks noChangeAspect="1"/>
          </p:cNvPicPr>
          <p:nvPr/>
        </p:nvPicPr>
        <p:blipFill>
          <a:blip r:embed="rId14"/>
          <a:stretch>
            <a:fillRect/>
          </a:stretch>
        </p:blipFill>
        <p:spPr>
          <a:xfrm>
            <a:off x="0" y="1518961"/>
            <a:ext cx="6858000" cy="264386"/>
          </a:xfrm>
          <a:prstGeom prst="rect">
            <a:avLst/>
          </a:prstGeom>
        </p:spPr>
      </p:pic>
      <p:pic>
        <p:nvPicPr>
          <p:cNvPr id="19" name="Picture 18">
            <a:extLst>
              <a:ext uri="{FF2B5EF4-FFF2-40B4-BE49-F238E27FC236}">
                <a16:creationId xmlns:a16="http://schemas.microsoft.com/office/drawing/2014/main" id="{4079B926-B2D8-4212-9BF3-24BAD77F4E01}"/>
              </a:ext>
            </a:extLst>
          </p:cNvPr>
          <p:cNvPicPr>
            <a:picLocks noChangeAspect="1"/>
          </p:cNvPicPr>
          <p:nvPr/>
        </p:nvPicPr>
        <p:blipFill>
          <a:blip r:embed="rId15"/>
          <a:stretch>
            <a:fillRect/>
          </a:stretch>
        </p:blipFill>
        <p:spPr>
          <a:xfrm>
            <a:off x="0" y="1168582"/>
            <a:ext cx="6858000" cy="276888"/>
          </a:xfrm>
          <a:prstGeom prst="rect">
            <a:avLst/>
          </a:prstGeom>
        </p:spPr>
      </p:pic>
      <p:pic>
        <p:nvPicPr>
          <p:cNvPr id="20" name="Picture 19">
            <a:extLst>
              <a:ext uri="{FF2B5EF4-FFF2-40B4-BE49-F238E27FC236}">
                <a16:creationId xmlns:a16="http://schemas.microsoft.com/office/drawing/2014/main" id="{AD1200E6-5EAE-4F15-8DC9-0F65BECDD32B}"/>
              </a:ext>
            </a:extLst>
          </p:cNvPr>
          <p:cNvPicPr>
            <a:picLocks noChangeAspect="1"/>
          </p:cNvPicPr>
          <p:nvPr/>
        </p:nvPicPr>
        <p:blipFill rotWithShape="1">
          <a:blip r:embed="rId2"/>
          <a:srcRect t="64511"/>
          <a:stretch/>
        </p:blipFill>
        <p:spPr>
          <a:xfrm>
            <a:off x="0" y="7423667"/>
            <a:ext cx="6858000" cy="1129335"/>
          </a:xfrm>
          <a:prstGeom prst="rect">
            <a:avLst/>
          </a:prstGeom>
        </p:spPr>
      </p:pic>
      <p:sp>
        <p:nvSpPr>
          <p:cNvPr id="21" name="TextBox 20"/>
          <p:cNvSpPr txBox="1"/>
          <p:nvPr/>
        </p:nvSpPr>
        <p:spPr>
          <a:xfrm>
            <a:off x="0" y="363860"/>
            <a:ext cx="1311578" cy="369332"/>
          </a:xfrm>
          <a:prstGeom prst="rect">
            <a:avLst/>
          </a:prstGeom>
          <a:noFill/>
        </p:spPr>
        <p:txBody>
          <a:bodyPr wrap="none" rtlCol="0">
            <a:spAutoFit/>
          </a:bodyPr>
          <a:lstStyle/>
          <a:p>
            <a:r>
              <a:rPr lang="en-GB" dirty="0" smtClean="0">
                <a:solidFill>
                  <a:srgbClr val="FF0000"/>
                </a:solidFill>
              </a:rPr>
              <a:t>PB1 domain</a:t>
            </a:r>
            <a:endParaRPr lang="en-GB" dirty="0">
              <a:solidFill>
                <a:srgbClr val="FF0000"/>
              </a:solidFill>
            </a:endParaRPr>
          </a:p>
        </p:txBody>
      </p:sp>
    </p:spTree>
    <p:extLst>
      <p:ext uri="{BB962C8B-B14F-4D97-AF65-F5344CB8AC3E}">
        <p14:creationId xmlns:p14="http://schemas.microsoft.com/office/powerpoint/2010/main" val="3431161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692959-C06F-4175-BD58-F139B377170F}"/>
              </a:ext>
            </a:extLst>
          </p:cNvPr>
          <p:cNvPicPr>
            <a:picLocks noChangeAspect="1"/>
          </p:cNvPicPr>
          <p:nvPr/>
        </p:nvPicPr>
        <p:blipFill rotWithShape="1">
          <a:blip r:embed="rId2"/>
          <a:srcRect b="38803"/>
          <a:stretch/>
        </p:blipFill>
        <p:spPr>
          <a:xfrm>
            <a:off x="0" y="5083512"/>
            <a:ext cx="6858000" cy="1936823"/>
          </a:xfrm>
          <a:prstGeom prst="rect">
            <a:avLst/>
          </a:prstGeom>
        </p:spPr>
      </p:pic>
      <p:pic>
        <p:nvPicPr>
          <p:cNvPr id="5" name="Picture 4">
            <a:extLst>
              <a:ext uri="{FF2B5EF4-FFF2-40B4-BE49-F238E27FC236}">
                <a16:creationId xmlns:a16="http://schemas.microsoft.com/office/drawing/2014/main" id="{908AFF58-74AB-41D2-81D3-12EAFA253048}"/>
              </a:ext>
            </a:extLst>
          </p:cNvPr>
          <p:cNvPicPr>
            <a:picLocks noChangeAspect="1"/>
          </p:cNvPicPr>
          <p:nvPr/>
        </p:nvPicPr>
        <p:blipFill>
          <a:blip r:embed="rId3"/>
          <a:stretch>
            <a:fillRect/>
          </a:stretch>
        </p:blipFill>
        <p:spPr>
          <a:xfrm>
            <a:off x="0" y="4795273"/>
            <a:ext cx="6858000" cy="261602"/>
          </a:xfrm>
          <a:prstGeom prst="rect">
            <a:avLst/>
          </a:prstGeom>
        </p:spPr>
      </p:pic>
      <p:pic>
        <p:nvPicPr>
          <p:cNvPr id="6" name="Picture 5">
            <a:extLst>
              <a:ext uri="{FF2B5EF4-FFF2-40B4-BE49-F238E27FC236}">
                <a16:creationId xmlns:a16="http://schemas.microsoft.com/office/drawing/2014/main" id="{EAC3B246-14D4-49EB-9E62-3801FC064F3D}"/>
              </a:ext>
            </a:extLst>
          </p:cNvPr>
          <p:cNvPicPr>
            <a:picLocks noChangeAspect="1"/>
          </p:cNvPicPr>
          <p:nvPr/>
        </p:nvPicPr>
        <p:blipFill>
          <a:blip r:embed="rId4"/>
          <a:stretch>
            <a:fillRect/>
          </a:stretch>
        </p:blipFill>
        <p:spPr>
          <a:xfrm>
            <a:off x="0" y="4494794"/>
            <a:ext cx="6858000" cy="252959"/>
          </a:xfrm>
          <a:prstGeom prst="rect">
            <a:avLst/>
          </a:prstGeom>
        </p:spPr>
      </p:pic>
      <p:pic>
        <p:nvPicPr>
          <p:cNvPr id="7" name="Picture 6">
            <a:extLst>
              <a:ext uri="{FF2B5EF4-FFF2-40B4-BE49-F238E27FC236}">
                <a16:creationId xmlns:a16="http://schemas.microsoft.com/office/drawing/2014/main" id="{4BFB2954-0F2D-4C53-B867-6CB46C53C1F4}"/>
              </a:ext>
            </a:extLst>
          </p:cNvPr>
          <p:cNvPicPr>
            <a:picLocks noChangeAspect="1"/>
          </p:cNvPicPr>
          <p:nvPr/>
        </p:nvPicPr>
        <p:blipFill>
          <a:blip r:embed="rId5"/>
          <a:stretch>
            <a:fillRect/>
          </a:stretch>
        </p:blipFill>
        <p:spPr>
          <a:xfrm>
            <a:off x="0" y="4156564"/>
            <a:ext cx="6858000" cy="269020"/>
          </a:xfrm>
          <a:prstGeom prst="rect">
            <a:avLst/>
          </a:prstGeom>
        </p:spPr>
      </p:pic>
      <p:pic>
        <p:nvPicPr>
          <p:cNvPr id="8" name="Picture 7">
            <a:extLst>
              <a:ext uri="{FF2B5EF4-FFF2-40B4-BE49-F238E27FC236}">
                <a16:creationId xmlns:a16="http://schemas.microsoft.com/office/drawing/2014/main" id="{9883A289-77E6-4F15-B8B4-A175B1FB3D38}"/>
              </a:ext>
            </a:extLst>
          </p:cNvPr>
          <p:cNvPicPr>
            <a:picLocks noChangeAspect="1"/>
          </p:cNvPicPr>
          <p:nvPr/>
        </p:nvPicPr>
        <p:blipFill>
          <a:blip r:embed="rId6"/>
          <a:stretch>
            <a:fillRect/>
          </a:stretch>
        </p:blipFill>
        <p:spPr>
          <a:xfrm>
            <a:off x="0" y="3822753"/>
            <a:ext cx="6858000" cy="276242"/>
          </a:xfrm>
          <a:prstGeom prst="rect">
            <a:avLst/>
          </a:prstGeom>
        </p:spPr>
      </p:pic>
      <p:pic>
        <p:nvPicPr>
          <p:cNvPr id="9" name="Picture 8">
            <a:extLst>
              <a:ext uri="{FF2B5EF4-FFF2-40B4-BE49-F238E27FC236}">
                <a16:creationId xmlns:a16="http://schemas.microsoft.com/office/drawing/2014/main" id="{498545BE-C2DC-4F8B-8287-7B37628C5972}"/>
              </a:ext>
            </a:extLst>
          </p:cNvPr>
          <p:cNvPicPr>
            <a:picLocks noChangeAspect="1"/>
          </p:cNvPicPr>
          <p:nvPr/>
        </p:nvPicPr>
        <p:blipFill>
          <a:blip r:embed="rId7"/>
          <a:stretch>
            <a:fillRect/>
          </a:stretch>
        </p:blipFill>
        <p:spPr>
          <a:xfrm>
            <a:off x="0" y="3505975"/>
            <a:ext cx="6858000" cy="274798"/>
          </a:xfrm>
          <a:prstGeom prst="rect">
            <a:avLst/>
          </a:prstGeom>
        </p:spPr>
      </p:pic>
      <p:pic>
        <p:nvPicPr>
          <p:cNvPr id="10" name="Picture 9">
            <a:extLst>
              <a:ext uri="{FF2B5EF4-FFF2-40B4-BE49-F238E27FC236}">
                <a16:creationId xmlns:a16="http://schemas.microsoft.com/office/drawing/2014/main" id="{CEC89548-5D37-4D2E-BC49-C9F51E89DEDC}"/>
              </a:ext>
            </a:extLst>
          </p:cNvPr>
          <p:cNvPicPr>
            <a:picLocks noChangeAspect="1"/>
          </p:cNvPicPr>
          <p:nvPr/>
        </p:nvPicPr>
        <p:blipFill>
          <a:blip r:embed="rId8"/>
          <a:stretch>
            <a:fillRect/>
          </a:stretch>
        </p:blipFill>
        <p:spPr>
          <a:xfrm>
            <a:off x="0" y="3149249"/>
            <a:ext cx="6858000" cy="277050"/>
          </a:xfrm>
          <a:prstGeom prst="rect">
            <a:avLst/>
          </a:prstGeom>
        </p:spPr>
      </p:pic>
      <p:pic>
        <p:nvPicPr>
          <p:cNvPr id="11" name="Picture 10">
            <a:extLst>
              <a:ext uri="{FF2B5EF4-FFF2-40B4-BE49-F238E27FC236}">
                <a16:creationId xmlns:a16="http://schemas.microsoft.com/office/drawing/2014/main" id="{528D6863-5F48-4AA0-B531-03AA5AFF51C9}"/>
              </a:ext>
            </a:extLst>
          </p:cNvPr>
          <p:cNvPicPr>
            <a:picLocks noChangeAspect="1"/>
          </p:cNvPicPr>
          <p:nvPr/>
        </p:nvPicPr>
        <p:blipFill>
          <a:blip r:embed="rId9"/>
          <a:stretch>
            <a:fillRect/>
          </a:stretch>
        </p:blipFill>
        <p:spPr>
          <a:xfrm>
            <a:off x="0" y="2818886"/>
            <a:ext cx="6858000" cy="277375"/>
          </a:xfrm>
          <a:prstGeom prst="rect">
            <a:avLst/>
          </a:prstGeom>
        </p:spPr>
      </p:pic>
      <p:pic>
        <p:nvPicPr>
          <p:cNvPr id="12" name="Picture 11">
            <a:extLst>
              <a:ext uri="{FF2B5EF4-FFF2-40B4-BE49-F238E27FC236}">
                <a16:creationId xmlns:a16="http://schemas.microsoft.com/office/drawing/2014/main" id="{A5852934-8142-4B21-886A-8E1F401CFC07}"/>
              </a:ext>
            </a:extLst>
          </p:cNvPr>
          <p:cNvPicPr>
            <a:picLocks noChangeAspect="1"/>
          </p:cNvPicPr>
          <p:nvPr/>
        </p:nvPicPr>
        <p:blipFill>
          <a:blip r:embed="rId10"/>
          <a:stretch>
            <a:fillRect/>
          </a:stretch>
        </p:blipFill>
        <p:spPr>
          <a:xfrm>
            <a:off x="0" y="2489091"/>
            <a:ext cx="6858000" cy="276565"/>
          </a:xfrm>
          <a:prstGeom prst="rect">
            <a:avLst/>
          </a:prstGeom>
        </p:spPr>
      </p:pic>
      <p:pic>
        <p:nvPicPr>
          <p:cNvPr id="13" name="Picture 12">
            <a:extLst>
              <a:ext uri="{FF2B5EF4-FFF2-40B4-BE49-F238E27FC236}">
                <a16:creationId xmlns:a16="http://schemas.microsoft.com/office/drawing/2014/main" id="{7BE11864-5938-4081-8561-AC996BAC27F3}"/>
              </a:ext>
            </a:extLst>
          </p:cNvPr>
          <p:cNvPicPr>
            <a:picLocks noChangeAspect="1"/>
          </p:cNvPicPr>
          <p:nvPr/>
        </p:nvPicPr>
        <p:blipFill>
          <a:blip r:embed="rId11"/>
          <a:stretch>
            <a:fillRect/>
          </a:stretch>
        </p:blipFill>
        <p:spPr>
          <a:xfrm>
            <a:off x="0" y="2171105"/>
            <a:ext cx="6858000" cy="277538"/>
          </a:xfrm>
          <a:prstGeom prst="rect">
            <a:avLst/>
          </a:prstGeom>
        </p:spPr>
      </p:pic>
      <p:pic>
        <p:nvPicPr>
          <p:cNvPr id="15" name="Picture 14">
            <a:extLst>
              <a:ext uri="{FF2B5EF4-FFF2-40B4-BE49-F238E27FC236}">
                <a16:creationId xmlns:a16="http://schemas.microsoft.com/office/drawing/2014/main" id="{7304ED52-0328-4EDB-A12C-60A4941A9C05}"/>
              </a:ext>
            </a:extLst>
          </p:cNvPr>
          <p:cNvPicPr>
            <a:picLocks noChangeAspect="1"/>
          </p:cNvPicPr>
          <p:nvPr/>
        </p:nvPicPr>
        <p:blipFill>
          <a:blip r:embed="rId12"/>
          <a:stretch>
            <a:fillRect/>
          </a:stretch>
        </p:blipFill>
        <p:spPr>
          <a:xfrm>
            <a:off x="0" y="1852293"/>
            <a:ext cx="6858000" cy="272716"/>
          </a:xfrm>
          <a:prstGeom prst="rect">
            <a:avLst/>
          </a:prstGeom>
        </p:spPr>
      </p:pic>
      <p:pic>
        <p:nvPicPr>
          <p:cNvPr id="16" name="Picture 15">
            <a:extLst>
              <a:ext uri="{FF2B5EF4-FFF2-40B4-BE49-F238E27FC236}">
                <a16:creationId xmlns:a16="http://schemas.microsoft.com/office/drawing/2014/main" id="{3F994CA3-BBFB-454E-BC1A-EF85C2C73D9F}"/>
              </a:ext>
            </a:extLst>
          </p:cNvPr>
          <p:cNvPicPr>
            <a:picLocks noChangeAspect="1"/>
          </p:cNvPicPr>
          <p:nvPr/>
        </p:nvPicPr>
        <p:blipFill>
          <a:blip r:embed="rId13"/>
          <a:stretch>
            <a:fillRect/>
          </a:stretch>
        </p:blipFill>
        <p:spPr>
          <a:xfrm>
            <a:off x="0" y="1502943"/>
            <a:ext cx="6858000" cy="256974"/>
          </a:xfrm>
          <a:prstGeom prst="rect">
            <a:avLst/>
          </a:prstGeom>
        </p:spPr>
      </p:pic>
      <p:pic>
        <p:nvPicPr>
          <p:cNvPr id="17" name="Picture 16">
            <a:extLst>
              <a:ext uri="{FF2B5EF4-FFF2-40B4-BE49-F238E27FC236}">
                <a16:creationId xmlns:a16="http://schemas.microsoft.com/office/drawing/2014/main" id="{38CD9D12-940B-4AC2-BE20-53FF780BA19B}"/>
              </a:ext>
            </a:extLst>
          </p:cNvPr>
          <p:cNvPicPr>
            <a:picLocks noChangeAspect="1"/>
          </p:cNvPicPr>
          <p:nvPr/>
        </p:nvPicPr>
        <p:blipFill>
          <a:blip r:embed="rId14"/>
          <a:stretch>
            <a:fillRect/>
          </a:stretch>
        </p:blipFill>
        <p:spPr>
          <a:xfrm>
            <a:off x="0" y="1153292"/>
            <a:ext cx="6858000" cy="257275"/>
          </a:xfrm>
          <a:prstGeom prst="rect">
            <a:avLst/>
          </a:prstGeom>
        </p:spPr>
      </p:pic>
      <p:pic>
        <p:nvPicPr>
          <p:cNvPr id="18" name="Picture 17">
            <a:extLst>
              <a:ext uri="{FF2B5EF4-FFF2-40B4-BE49-F238E27FC236}">
                <a16:creationId xmlns:a16="http://schemas.microsoft.com/office/drawing/2014/main" id="{006C7822-9780-4BCB-9509-1B0D2B77DD00}"/>
              </a:ext>
            </a:extLst>
          </p:cNvPr>
          <p:cNvPicPr>
            <a:picLocks noChangeAspect="1"/>
          </p:cNvPicPr>
          <p:nvPr/>
        </p:nvPicPr>
        <p:blipFill>
          <a:blip r:embed="rId15"/>
          <a:stretch>
            <a:fillRect/>
          </a:stretch>
        </p:blipFill>
        <p:spPr>
          <a:xfrm>
            <a:off x="0" y="812035"/>
            <a:ext cx="6858000" cy="284747"/>
          </a:xfrm>
          <a:prstGeom prst="rect">
            <a:avLst/>
          </a:prstGeom>
        </p:spPr>
      </p:pic>
      <p:pic>
        <p:nvPicPr>
          <p:cNvPr id="19" name="Picture 18">
            <a:extLst>
              <a:ext uri="{FF2B5EF4-FFF2-40B4-BE49-F238E27FC236}">
                <a16:creationId xmlns:a16="http://schemas.microsoft.com/office/drawing/2014/main" id="{DD692959-C06F-4175-BD58-F139B377170F}"/>
              </a:ext>
            </a:extLst>
          </p:cNvPr>
          <p:cNvPicPr>
            <a:picLocks noChangeAspect="1"/>
          </p:cNvPicPr>
          <p:nvPr/>
        </p:nvPicPr>
        <p:blipFill rotWithShape="1">
          <a:blip r:embed="rId2"/>
          <a:srcRect t="65036"/>
          <a:stretch/>
        </p:blipFill>
        <p:spPr>
          <a:xfrm>
            <a:off x="0" y="7020338"/>
            <a:ext cx="6858000" cy="1106609"/>
          </a:xfrm>
          <a:prstGeom prst="rect">
            <a:avLst/>
          </a:prstGeom>
        </p:spPr>
      </p:pic>
      <p:sp>
        <p:nvSpPr>
          <p:cNvPr id="20" name="TextBox 19"/>
          <p:cNvSpPr txBox="1"/>
          <p:nvPr/>
        </p:nvSpPr>
        <p:spPr>
          <a:xfrm>
            <a:off x="0" y="213732"/>
            <a:ext cx="1311578" cy="369332"/>
          </a:xfrm>
          <a:prstGeom prst="rect">
            <a:avLst/>
          </a:prstGeom>
          <a:noFill/>
        </p:spPr>
        <p:txBody>
          <a:bodyPr wrap="none" rtlCol="0">
            <a:spAutoFit/>
          </a:bodyPr>
          <a:lstStyle/>
          <a:p>
            <a:r>
              <a:rPr lang="en-GB" dirty="0" smtClean="0">
                <a:solidFill>
                  <a:srgbClr val="FF0000"/>
                </a:solidFill>
              </a:rPr>
              <a:t>PB1 domain</a:t>
            </a:r>
            <a:endParaRPr lang="en-GB" dirty="0">
              <a:solidFill>
                <a:srgbClr val="FF0000"/>
              </a:solidFill>
            </a:endParaRPr>
          </a:p>
        </p:txBody>
      </p:sp>
      <p:sp>
        <p:nvSpPr>
          <p:cNvPr id="21" name="TextBox 20">
            <a:extLst>
              <a:ext uri="{FF2B5EF4-FFF2-40B4-BE49-F238E27FC236}">
                <a16:creationId xmlns:a16="http://schemas.microsoft.com/office/drawing/2014/main" id="{8546DBE8-530F-474B-A4FB-E87140A6DD0E}"/>
              </a:ext>
            </a:extLst>
          </p:cNvPr>
          <p:cNvSpPr txBox="1"/>
          <p:nvPr/>
        </p:nvSpPr>
        <p:spPr>
          <a:xfrm>
            <a:off x="0" y="8398532"/>
            <a:ext cx="6831464" cy="954107"/>
          </a:xfrm>
          <a:prstGeom prst="rect">
            <a:avLst/>
          </a:prstGeom>
          <a:noFill/>
        </p:spPr>
        <p:txBody>
          <a:bodyPr wrap="square" rtlCol="0">
            <a:spAutoFit/>
          </a:bodyPr>
          <a:lstStyle/>
          <a:p>
            <a:pPr algn="just"/>
            <a:r>
              <a:rPr lang="en-GB" sz="1400" b="1" dirty="0" smtClean="0">
                <a:latin typeface="Cambria" panose="02040503050406030204" pitchFamily="18" charset="0"/>
                <a:cs typeface="Arial" panose="020B0604020202020204" pitchFamily="34" charset="0"/>
              </a:rPr>
              <a:t>Legend: </a:t>
            </a:r>
            <a:r>
              <a:rPr lang="en-GB" sz="1400" dirty="0" smtClean="0">
                <a:latin typeface="Cambria" panose="02040503050406030204" pitchFamily="18" charset="0"/>
                <a:cs typeface="Arial" panose="020B0604020202020204" pitchFamily="34" charset="0"/>
              </a:rPr>
              <a:t>Blue and red </a:t>
            </a:r>
            <a:r>
              <a:rPr lang="en-GB" sz="1400" dirty="0">
                <a:latin typeface="Cambria" panose="02040503050406030204" pitchFamily="18" charset="0"/>
                <a:cs typeface="Arial" panose="020B0604020202020204" pitchFamily="34" charset="0"/>
              </a:rPr>
              <a:t>upper triangles </a:t>
            </a:r>
            <a:r>
              <a:rPr lang="en-GB" sz="1400" dirty="0" smtClean="0">
                <a:latin typeface="Cambria" panose="02040503050406030204" pitchFamily="18" charset="0"/>
                <a:cs typeface="Arial" panose="020B0604020202020204" pitchFamily="34" charset="0"/>
              </a:rPr>
              <a:t>are the residues important in the positive  and negative face respectively; </a:t>
            </a:r>
            <a:r>
              <a:rPr lang="en-GB" sz="1400" dirty="0">
                <a:latin typeface="Cambria" panose="02040503050406030204" pitchFamily="18" charset="0"/>
                <a:cs typeface="Arial" panose="020B0604020202020204" pitchFamily="34" charset="0"/>
              </a:rPr>
              <a:t>Orange </a:t>
            </a:r>
            <a:r>
              <a:rPr lang="en-GB" sz="1400" dirty="0" smtClean="0">
                <a:latin typeface="Cambria" panose="02040503050406030204" pitchFamily="18" charset="0"/>
                <a:cs typeface="Arial" panose="020B0604020202020204" pitchFamily="34" charset="0"/>
              </a:rPr>
              <a:t>stars indicate polar interactions; Secondary structures are indicated with helices (for alpha and 3</a:t>
            </a:r>
            <a:r>
              <a:rPr lang="en-GB" sz="1400" baseline="-25000" dirty="0" smtClean="0">
                <a:latin typeface="Cambria" panose="02040503050406030204" pitchFamily="18" charset="0"/>
                <a:cs typeface="Arial" panose="020B0604020202020204" pitchFamily="34" charset="0"/>
              </a:rPr>
              <a:t>10 </a:t>
            </a:r>
            <a:r>
              <a:rPr lang="en-GB" sz="1400" dirty="0" smtClean="0">
                <a:latin typeface="Cambria" panose="02040503050406030204" pitchFamily="18" charset="0"/>
                <a:cs typeface="Arial" panose="020B0604020202020204" pitchFamily="34" charset="0"/>
              </a:rPr>
              <a:t>helix) and arrows (for beta strands). Alignment is numbered based on ARF5 sequence.</a:t>
            </a:r>
            <a:endParaRPr lang="en-GB" sz="1400" dirty="0">
              <a:latin typeface="Cambria" panose="02040503050406030204" pitchFamily="18" charset="0"/>
              <a:cs typeface="Arial" panose="020B0604020202020204" pitchFamily="34" charset="0"/>
            </a:endParaRPr>
          </a:p>
        </p:txBody>
      </p:sp>
    </p:spTree>
    <p:extLst>
      <p:ext uri="{BB962C8B-B14F-4D97-AF65-F5344CB8AC3E}">
        <p14:creationId xmlns:p14="http://schemas.microsoft.com/office/powerpoint/2010/main" val="3012416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5370" t="4983" r="12592" b="925"/>
          <a:stretch/>
        </p:blipFill>
        <p:spPr>
          <a:xfrm>
            <a:off x="927100" y="50800"/>
            <a:ext cx="5311338" cy="9817100"/>
          </a:xfrm>
          <a:prstGeom prst="rect">
            <a:avLst/>
          </a:prstGeom>
        </p:spPr>
      </p:pic>
      <p:sp>
        <p:nvSpPr>
          <p:cNvPr id="3" name="TextBox 2"/>
          <p:cNvSpPr txBox="1"/>
          <p:nvPr/>
        </p:nvSpPr>
        <p:spPr>
          <a:xfrm>
            <a:off x="0" y="30850"/>
            <a:ext cx="1115562" cy="369332"/>
          </a:xfrm>
          <a:prstGeom prst="rect">
            <a:avLst/>
          </a:prstGeom>
          <a:noFill/>
        </p:spPr>
        <p:txBody>
          <a:bodyPr wrap="none" rtlCol="0">
            <a:spAutoFit/>
          </a:bodyPr>
          <a:lstStyle/>
          <a:p>
            <a:r>
              <a:rPr lang="en-GB" dirty="0" smtClean="0">
                <a:solidFill>
                  <a:srgbClr val="FF0000"/>
                </a:solidFill>
              </a:rPr>
              <a:t>TIR1-COI1</a:t>
            </a:r>
            <a:endParaRPr lang="en-GB" dirty="0">
              <a:solidFill>
                <a:srgbClr val="FF0000"/>
              </a:solidFill>
            </a:endParaRPr>
          </a:p>
        </p:txBody>
      </p:sp>
      <p:sp>
        <p:nvSpPr>
          <p:cNvPr id="2" name="5-Point Star 1"/>
          <p:cNvSpPr/>
          <p:nvPr/>
        </p:nvSpPr>
        <p:spPr>
          <a:xfrm>
            <a:off x="3984171" y="1109722"/>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5-Point Star 4"/>
          <p:cNvSpPr/>
          <p:nvPr/>
        </p:nvSpPr>
        <p:spPr>
          <a:xfrm>
            <a:off x="5658897" y="1109722"/>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5-Point Star 6"/>
          <p:cNvSpPr/>
          <p:nvPr/>
        </p:nvSpPr>
        <p:spPr>
          <a:xfrm>
            <a:off x="5210070" y="2357280"/>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5-Point Star 8"/>
          <p:cNvSpPr/>
          <p:nvPr/>
        </p:nvSpPr>
        <p:spPr>
          <a:xfrm>
            <a:off x="2369735" y="3566227"/>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5-Point Star 9"/>
          <p:cNvSpPr/>
          <p:nvPr/>
        </p:nvSpPr>
        <p:spPr>
          <a:xfrm>
            <a:off x="2888900" y="3566227"/>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5-Point Star 10"/>
          <p:cNvSpPr/>
          <p:nvPr/>
        </p:nvSpPr>
        <p:spPr>
          <a:xfrm>
            <a:off x="3338300" y="3566227"/>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5-Point Star 11"/>
          <p:cNvSpPr/>
          <p:nvPr/>
        </p:nvSpPr>
        <p:spPr>
          <a:xfrm>
            <a:off x="2049863" y="475180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5-Point Star 12"/>
          <p:cNvSpPr/>
          <p:nvPr/>
        </p:nvSpPr>
        <p:spPr>
          <a:xfrm>
            <a:off x="2564872" y="475180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5-Point Star 13"/>
          <p:cNvSpPr/>
          <p:nvPr/>
        </p:nvSpPr>
        <p:spPr>
          <a:xfrm>
            <a:off x="2634145" y="475180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5-Point Star 14"/>
          <p:cNvSpPr/>
          <p:nvPr/>
        </p:nvSpPr>
        <p:spPr>
          <a:xfrm>
            <a:off x="3079997" y="475180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5-Point Star 15"/>
          <p:cNvSpPr/>
          <p:nvPr/>
        </p:nvSpPr>
        <p:spPr>
          <a:xfrm>
            <a:off x="4182609" y="475180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5-Point Star 16"/>
          <p:cNvSpPr/>
          <p:nvPr/>
        </p:nvSpPr>
        <p:spPr>
          <a:xfrm>
            <a:off x="4622641" y="475180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5-Point Star 17"/>
          <p:cNvSpPr/>
          <p:nvPr/>
        </p:nvSpPr>
        <p:spPr>
          <a:xfrm>
            <a:off x="4821954" y="475180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5-Point Star 18"/>
          <p:cNvSpPr/>
          <p:nvPr/>
        </p:nvSpPr>
        <p:spPr>
          <a:xfrm>
            <a:off x="5658897" y="4751803"/>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5-Point Star 19"/>
          <p:cNvSpPr/>
          <p:nvPr/>
        </p:nvSpPr>
        <p:spPr>
          <a:xfrm>
            <a:off x="1857285" y="5999578"/>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5-Point Star 20"/>
          <p:cNvSpPr/>
          <p:nvPr/>
        </p:nvSpPr>
        <p:spPr>
          <a:xfrm>
            <a:off x="4486878" y="5999578"/>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5-Point Star 21"/>
          <p:cNvSpPr/>
          <p:nvPr/>
        </p:nvSpPr>
        <p:spPr>
          <a:xfrm>
            <a:off x="5009195" y="5999578"/>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5-Point Star 22"/>
          <p:cNvSpPr/>
          <p:nvPr/>
        </p:nvSpPr>
        <p:spPr>
          <a:xfrm>
            <a:off x="2746748" y="7214209"/>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5-Point Star 23"/>
          <p:cNvSpPr/>
          <p:nvPr/>
        </p:nvSpPr>
        <p:spPr>
          <a:xfrm>
            <a:off x="3476882" y="7214209"/>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5-Point Star 24"/>
          <p:cNvSpPr/>
          <p:nvPr/>
        </p:nvSpPr>
        <p:spPr>
          <a:xfrm>
            <a:off x="4566396" y="7214209"/>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5-Point Star 25"/>
          <p:cNvSpPr/>
          <p:nvPr/>
        </p:nvSpPr>
        <p:spPr>
          <a:xfrm>
            <a:off x="5097025" y="7214209"/>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5-Point Star 26"/>
          <p:cNvSpPr/>
          <p:nvPr/>
        </p:nvSpPr>
        <p:spPr>
          <a:xfrm>
            <a:off x="2363023" y="8456461"/>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5-Point Star 27"/>
          <p:cNvSpPr/>
          <p:nvPr/>
        </p:nvSpPr>
        <p:spPr>
          <a:xfrm>
            <a:off x="3662580" y="8456461"/>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5-Point Star 28"/>
          <p:cNvSpPr/>
          <p:nvPr/>
        </p:nvSpPr>
        <p:spPr>
          <a:xfrm>
            <a:off x="4182609" y="8456461"/>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5-Point Star 29"/>
          <p:cNvSpPr/>
          <p:nvPr/>
        </p:nvSpPr>
        <p:spPr>
          <a:xfrm>
            <a:off x="5077073" y="8456461"/>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5-Point Star 30"/>
          <p:cNvSpPr/>
          <p:nvPr/>
        </p:nvSpPr>
        <p:spPr>
          <a:xfrm>
            <a:off x="5275391" y="8456461"/>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5-Point Star 31"/>
          <p:cNvSpPr/>
          <p:nvPr/>
        </p:nvSpPr>
        <p:spPr>
          <a:xfrm>
            <a:off x="3723683" y="9672626"/>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5-Point Star 32"/>
          <p:cNvSpPr/>
          <p:nvPr/>
        </p:nvSpPr>
        <p:spPr>
          <a:xfrm>
            <a:off x="4108839" y="9672626"/>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5-Point Star 33"/>
          <p:cNvSpPr/>
          <p:nvPr/>
        </p:nvSpPr>
        <p:spPr>
          <a:xfrm>
            <a:off x="4176926" y="9672626"/>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5-Point Star 34"/>
          <p:cNvSpPr/>
          <p:nvPr/>
        </p:nvSpPr>
        <p:spPr>
          <a:xfrm>
            <a:off x="4366733" y="9672626"/>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5-Point Star 35"/>
          <p:cNvSpPr/>
          <p:nvPr/>
        </p:nvSpPr>
        <p:spPr>
          <a:xfrm>
            <a:off x="4951393" y="9672626"/>
            <a:ext cx="36576" cy="36576"/>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573122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236</TotalTime>
  <Words>163</Words>
  <Application>Microsoft Office PowerPoint</Application>
  <PresentationFormat>A4 Paper (210x297 mm)</PresentationFormat>
  <Paragraphs>11</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Cambria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Sumanth</dc:creator>
  <cp:lastModifiedBy>Mutte, Sumanth</cp:lastModifiedBy>
  <cp:revision>24</cp:revision>
  <dcterms:created xsi:type="dcterms:W3CDTF">2017-05-02T20:12:24Z</dcterms:created>
  <dcterms:modified xsi:type="dcterms:W3CDTF">2018-02-05T15:07:23Z</dcterms:modified>
</cp:coreProperties>
</file>