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4" r:id="rId2"/>
    <p:sldId id="260" r:id="rId3"/>
    <p:sldId id="261" r:id="rId4"/>
    <p:sldId id="265" r:id="rId5"/>
  </p:sldIdLst>
  <p:sldSz cx="9144000" cy="6858000" type="screen4x3"/>
  <p:notesSz cx="6985000" cy="9283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9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8696C28F-6078-4AB6-A84C-4816944A119B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C54D4A83-F781-4913-8207-6181E4FE1C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737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4D4A83-F781-4913-8207-6181E4FE1C4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327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4D4A83-F781-4913-8207-6181E4FE1C4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238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DED1-316F-7A4B-950A-7F48D77CD01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D8977-B9CD-1E47-B4B8-23290B904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99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DED1-316F-7A4B-950A-7F48D77CD01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D8977-B9CD-1E47-B4B8-23290B904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93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DED1-316F-7A4B-950A-7F48D77CD01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D8977-B9CD-1E47-B4B8-23290B904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829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DED1-316F-7A4B-950A-7F48D77CD01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D8977-B9CD-1E47-B4B8-23290B904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2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DED1-316F-7A4B-950A-7F48D77CD01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D8977-B9CD-1E47-B4B8-23290B904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676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DED1-316F-7A4B-950A-7F48D77CD01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D8977-B9CD-1E47-B4B8-23290B904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127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DED1-316F-7A4B-950A-7F48D77CD01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D8977-B9CD-1E47-B4B8-23290B904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33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DED1-316F-7A4B-950A-7F48D77CD01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D8977-B9CD-1E47-B4B8-23290B904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484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DED1-316F-7A4B-950A-7F48D77CD01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D8977-B9CD-1E47-B4B8-23290B904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39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DED1-316F-7A4B-950A-7F48D77CD01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D8977-B9CD-1E47-B4B8-23290B904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589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3DED1-316F-7A4B-950A-7F48D77CD01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D8977-B9CD-1E47-B4B8-23290B904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49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3DED1-316F-7A4B-950A-7F48D77CD01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D8977-B9CD-1E47-B4B8-23290B904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10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3628513" y="1826756"/>
            <a:ext cx="2648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INJECT </a:t>
            </a:r>
            <a:r>
              <a:rPr lang="en-US" sz="1200" dirty="0" err="1" smtClean="0">
                <a:latin typeface="Arial"/>
                <a:cs typeface="Arial"/>
              </a:rPr>
              <a:t>sgRNA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CONSTRUCT  AND</a:t>
            </a:r>
          </a:p>
          <a:p>
            <a:pPr algn="ctr"/>
            <a:r>
              <a:rPr lang="en-US" sz="1200" dirty="0" smtClean="0">
                <a:latin typeface="Arial"/>
                <a:cs typeface="Arial"/>
              </a:rPr>
              <a:t>DONOR </a:t>
            </a:r>
            <a:r>
              <a:rPr lang="en-US" sz="1200" dirty="0">
                <a:latin typeface="Arial"/>
                <a:cs typeface="Arial"/>
              </a:rPr>
              <a:t>DNA 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i="1" dirty="0" smtClean="0">
                <a:latin typeface="Arial"/>
                <a:cs typeface="Arial"/>
              </a:rPr>
              <a:t>(CRIMIC </a:t>
            </a:r>
            <a:r>
              <a:rPr lang="en-US" sz="1200" i="1" dirty="0" smtClean="0">
                <a:latin typeface="Arial"/>
                <a:cs typeface="Arial"/>
              </a:rPr>
              <a:t>3xP3-GFP</a:t>
            </a:r>
            <a:r>
              <a:rPr lang="en-US" sz="1200" dirty="0" smtClean="0">
                <a:latin typeface="Arial"/>
                <a:cs typeface="Arial"/>
              </a:rPr>
              <a:t>)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101745" y="2393669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FM7c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399666" y="2508228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641843" y="1232825"/>
            <a:ext cx="357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;  ;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533282" y="1232099"/>
            <a:ext cx="1262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y, w, </a:t>
            </a:r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 on X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224628" y="3819655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3583229" y="1826756"/>
            <a:ext cx="0" cy="4616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3583229" y="3032839"/>
            <a:ext cx="0" cy="4616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3580717" y="4340578"/>
            <a:ext cx="0" cy="4616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533695" y="387863"/>
            <a:ext cx="19055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u="sng" dirty="0" smtClean="0">
                <a:latin typeface="Arial"/>
                <a:cs typeface="Arial"/>
              </a:rPr>
              <a:t>CRISPR CROSSES</a:t>
            </a:r>
            <a:endParaRPr lang="en-US" sz="1500" b="1" u="sng" dirty="0">
              <a:latin typeface="Arial"/>
              <a:cs typeface="Arial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14112" y="3725821"/>
            <a:ext cx="1883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attP2(y+){nos-Cas9(v+)}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258141" y="3906087"/>
            <a:ext cx="245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223346" y="3830121"/>
            <a:ext cx="357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;  ;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3" name="Straight Connector 102"/>
          <p:cNvCxnSpPr/>
          <p:nvPr/>
        </p:nvCxnSpPr>
        <p:spPr>
          <a:xfrm>
            <a:off x="3835349" y="2635002"/>
            <a:ext cx="91440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631577" y="3076441"/>
            <a:ext cx="3251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PICK GREEN FLUORESCENT EYED FLIES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588617" y="4338646"/>
            <a:ext cx="2879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PICK YELLOW BODIED</a:t>
            </a:r>
            <a:endParaRPr lang="en-US" sz="1200" dirty="0">
              <a:latin typeface="Arial"/>
              <a:cs typeface="Arial"/>
            </a:endParaRPr>
          </a:p>
          <a:p>
            <a:pPr algn="ctr"/>
            <a:r>
              <a:rPr lang="en-US" sz="1200" dirty="0">
                <a:latin typeface="Arial"/>
                <a:cs typeface="Arial"/>
              </a:rPr>
              <a:t>GREEN FLUORESCENT EYED FLIES</a:t>
            </a:r>
            <a:endParaRPr lang="en-US" sz="1200" dirty="0" smtClean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08750" y="2510349"/>
            <a:ext cx="1443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(Opposite  sex)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4160948" y="2669295"/>
            <a:ext cx="404790" cy="163404"/>
            <a:chOff x="2564989" y="2840830"/>
            <a:chExt cx="404790" cy="163404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2564989" y="2840830"/>
              <a:ext cx="404790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V="1">
              <a:off x="2862823" y="2840834"/>
              <a:ext cx="106956" cy="1634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47"/>
          <p:cNvSpPr txBox="1"/>
          <p:nvPr/>
        </p:nvSpPr>
        <p:spPr>
          <a:xfrm>
            <a:off x="5046599" y="2395941"/>
            <a:ext cx="1229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l(1)*[*], w[1118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5216049" y="2637274"/>
            <a:ext cx="91440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361629" y="2626913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FM7c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809777" y="2512621"/>
            <a:ext cx="1443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75902" y="3719777"/>
            <a:ext cx="1918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y, w,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{CRIMIC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3xp3-GFP}</a:t>
            </a:r>
          </a:p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    FM7c 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>
            <a:off x="616747" y="3961110"/>
            <a:ext cx="164592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2543351" y="3963382"/>
            <a:ext cx="164592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8" name="Group 67"/>
          <p:cNvGrpSpPr/>
          <p:nvPr/>
        </p:nvGrpSpPr>
        <p:grpSpPr>
          <a:xfrm>
            <a:off x="1652030" y="3995401"/>
            <a:ext cx="404790" cy="163404"/>
            <a:chOff x="2564989" y="2840830"/>
            <a:chExt cx="404790" cy="163404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2564989" y="2840830"/>
              <a:ext cx="404790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V="1">
              <a:off x="2862823" y="2840834"/>
              <a:ext cx="106956" cy="1634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2312382" y="5607162"/>
            <a:ext cx="2798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ESTABLISH STOCK</a:t>
            </a:r>
          </a:p>
          <a:p>
            <a:pPr algn="ctr"/>
            <a:r>
              <a:rPr lang="en-US" sz="1200" dirty="0" smtClean="0">
                <a:latin typeface="Arial"/>
                <a:cs typeface="Arial"/>
              </a:rPr>
              <a:t>CHECK FLANKING REGION BY PCR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909863" y="1082478"/>
            <a:ext cx="19635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attP2(y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+){nos-Cas9(v+)}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16982" y="1354522"/>
            <a:ext cx="2336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attP2(y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+){nos-Cas9(v+)}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3982001" y="1358434"/>
            <a:ext cx="155448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923875" y="2499492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6273" y="3814148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F1: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764802" y="4966065"/>
            <a:ext cx="1918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y, w,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{CRIMIC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3xp3-GFP}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FM7c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or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2905647" y="5207398"/>
            <a:ext cx="164592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3" name="Group 62"/>
          <p:cNvGrpSpPr/>
          <p:nvPr/>
        </p:nvGrpSpPr>
        <p:grpSpPr>
          <a:xfrm>
            <a:off x="3940930" y="5241689"/>
            <a:ext cx="404790" cy="163404"/>
            <a:chOff x="2564989" y="2840830"/>
            <a:chExt cx="404790" cy="163404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2564989" y="2840830"/>
              <a:ext cx="404790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2862823" y="2840834"/>
              <a:ext cx="106956" cy="1634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/>
          <p:cNvSpPr txBox="1"/>
          <p:nvPr/>
        </p:nvSpPr>
        <p:spPr>
          <a:xfrm>
            <a:off x="2485173" y="5060436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F2: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775451" y="3725417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FM7c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>
            <a:off x="4509055" y="3966750"/>
            <a:ext cx="91440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6982456" y="3842097"/>
            <a:ext cx="1443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(Opposite  sex)</a:t>
            </a:r>
          </a:p>
        </p:txBody>
      </p:sp>
      <p:grpSp>
        <p:nvGrpSpPr>
          <p:cNvPr id="90" name="Group 89"/>
          <p:cNvGrpSpPr/>
          <p:nvPr/>
        </p:nvGrpSpPr>
        <p:grpSpPr>
          <a:xfrm>
            <a:off x="4834654" y="4001043"/>
            <a:ext cx="404790" cy="163404"/>
            <a:chOff x="2564989" y="2840830"/>
            <a:chExt cx="404790" cy="163404"/>
          </a:xfrm>
        </p:grpSpPr>
        <p:cxnSp>
          <p:nvCxnSpPr>
            <p:cNvPr id="91" name="Straight Connector 90"/>
            <p:cNvCxnSpPr/>
            <p:nvPr/>
          </p:nvCxnSpPr>
          <p:spPr>
            <a:xfrm>
              <a:off x="2564989" y="2840830"/>
              <a:ext cx="404790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2862823" y="2840834"/>
              <a:ext cx="106956" cy="16340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TextBox 96"/>
          <p:cNvSpPr txBox="1"/>
          <p:nvPr/>
        </p:nvSpPr>
        <p:spPr>
          <a:xfrm>
            <a:off x="5720305" y="3727689"/>
            <a:ext cx="1229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l(1)*[*], w[1118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8" name="Straight Connector 97"/>
          <p:cNvCxnSpPr/>
          <p:nvPr/>
        </p:nvCxnSpPr>
        <p:spPr>
          <a:xfrm>
            <a:off x="5889755" y="3969022"/>
            <a:ext cx="91440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035335" y="3958661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FM7c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483483" y="3844369"/>
            <a:ext cx="1443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4178005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69686" y="1073932"/>
            <a:ext cx="18405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attP2(y+){nos-Cas9(v+)}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601622" y="2530149"/>
            <a:ext cx="482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y, w,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771046" y="3639421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>
                <a:latin typeface="Arial"/>
                <a:cs typeface="Arial"/>
              </a:rPr>
              <a:t>Gla</a:t>
            </a:r>
            <a:endParaRPr lang="en-US" sz="1200" i="1" dirty="0">
              <a:latin typeface="Arial"/>
              <a:cs typeface="Arial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5789619" y="3909422"/>
            <a:ext cx="36576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767204" y="3907671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>
                <a:latin typeface="Arial"/>
                <a:cs typeface="Arial"/>
              </a:rPr>
              <a:t>CyO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567852" y="3782820"/>
            <a:ext cx="227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212623" y="3771816"/>
            <a:ext cx="482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y, w,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185991" y="2559504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X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710219" y="1232825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;  </a:t>
            </a:r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 on 2nd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379450" y="1233757"/>
            <a:ext cx="482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y, w,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818735" y="3778711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X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380750" y="5684076"/>
            <a:ext cx="2798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ESTABLISH STOCK</a:t>
            </a:r>
          </a:p>
          <a:p>
            <a:pPr algn="ctr"/>
            <a:r>
              <a:rPr lang="en-US" sz="1200" dirty="0" smtClean="0">
                <a:latin typeface="Arial"/>
                <a:cs typeface="Arial"/>
              </a:rPr>
              <a:t>CHECK FLANKING REGION BY PCR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3583229" y="1826756"/>
            <a:ext cx="0" cy="4616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3583229" y="3032839"/>
            <a:ext cx="0" cy="4616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3580717" y="4340578"/>
            <a:ext cx="0" cy="4616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533695" y="387863"/>
            <a:ext cx="19055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u="sng" dirty="0" smtClean="0">
                <a:latin typeface="Arial"/>
                <a:cs typeface="Arial"/>
              </a:rPr>
              <a:t>CRISPR CROSSES</a:t>
            </a:r>
            <a:endParaRPr lang="en-US" sz="1500" b="1" u="sng" dirty="0"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344166" y="3761753"/>
            <a:ext cx="227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013397" y="3749037"/>
            <a:ext cx="482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y, w,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334691" y="3631073"/>
            <a:ext cx="1707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/>
                <a:cs typeface="Arial"/>
              </a:rPr>
              <a:t> </a:t>
            </a:r>
            <a:r>
              <a:rPr lang="en-US" sz="1200" i="1" dirty="0" smtClean="0">
                <a:latin typeface="Arial"/>
                <a:cs typeface="Arial"/>
              </a:rPr>
              <a:t>  {CRIMIC 3xp3-GFP}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859559" y="3780631"/>
            <a:ext cx="227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1826764" y="3891832"/>
            <a:ext cx="9806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Arial"/>
                <a:cs typeface="Arial"/>
              </a:rPr>
              <a:t>Gla</a:t>
            </a:r>
            <a:r>
              <a:rPr lang="en-US" sz="1200" i="1" dirty="0" smtClean="0">
                <a:latin typeface="Arial"/>
                <a:cs typeface="Arial"/>
              </a:rPr>
              <a:t> or </a:t>
            </a:r>
            <a:r>
              <a:rPr lang="en-US" sz="1200" i="1" dirty="0" err="1" smtClean="0">
                <a:latin typeface="Arial"/>
                <a:cs typeface="Arial"/>
              </a:rPr>
              <a:t>CyO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631577" y="3076441"/>
            <a:ext cx="3251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PICK GREEN FLUORESCENT EYED FLIES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722623" y="4314666"/>
            <a:ext cx="2849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PICK </a:t>
            </a:r>
            <a:r>
              <a:rPr lang="en-US" sz="1200" dirty="0" err="1" smtClean="0">
                <a:latin typeface="Arial"/>
                <a:cs typeface="Arial"/>
              </a:rPr>
              <a:t>CyO</a:t>
            </a:r>
            <a:r>
              <a:rPr lang="en-US" sz="1200" dirty="0" smtClean="0">
                <a:latin typeface="Arial"/>
                <a:cs typeface="Arial"/>
              </a:rPr>
              <a:t>, YELLOW BODIED</a:t>
            </a:r>
            <a:endParaRPr lang="en-US" sz="1200" dirty="0">
              <a:latin typeface="Arial"/>
              <a:cs typeface="Arial"/>
            </a:endParaRPr>
          </a:p>
          <a:p>
            <a:pPr algn="ctr"/>
            <a:r>
              <a:rPr lang="en-US" sz="1200" dirty="0">
                <a:latin typeface="Arial"/>
                <a:cs typeface="Arial"/>
              </a:rPr>
              <a:t>GREEN FLUORESCENT EYED FLIES</a:t>
            </a:r>
            <a:endParaRPr lang="en-US" sz="1200" dirty="0" smtClean="0">
              <a:latin typeface="Arial"/>
              <a:cs typeface="Arial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187052" y="2405945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>
                <a:latin typeface="Arial"/>
                <a:cs typeface="Arial"/>
              </a:rPr>
              <a:t>Gla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142264" y="2674195"/>
            <a:ext cx="535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/>
                <a:cs typeface="Arial"/>
              </a:rPr>
              <a:t> </a:t>
            </a:r>
            <a:r>
              <a:rPr lang="en-US" sz="1200" i="1" dirty="0" err="1" smtClean="0">
                <a:latin typeface="Arial"/>
                <a:cs typeface="Arial"/>
              </a:rPr>
              <a:t>CyO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941128" y="2549344"/>
            <a:ext cx="227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66948" y="1221449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78155" y="3637044"/>
            <a:ext cx="1840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attP2(y+){nos-Cas9(v+)}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 smtClean="0">
                <a:latin typeface="Arial"/>
                <a:cs typeface="Arial"/>
              </a:rPr>
              <a:t>  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34167" y="3909403"/>
            <a:ext cx="245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+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76804" y="1345976"/>
            <a:ext cx="18405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attP2(y+){nos-Cas9(v+)}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3164569" y="3907994"/>
            <a:ext cx="164592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162895" y="2693038"/>
            <a:ext cx="45720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606213" y="3905142"/>
            <a:ext cx="128016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024731" y="1349888"/>
            <a:ext cx="155448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710225" y="2559314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838034" y="2538995"/>
            <a:ext cx="1183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(Opposite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sex)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212512" y="3759645"/>
            <a:ext cx="1183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(Opposite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sex)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658699" y="1826756"/>
            <a:ext cx="2605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INJECT </a:t>
            </a:r>
            <a:r>
              <a:rPr lang="en-US" sz="1200" dirty="0" err="1" smtClean="0">
                <a:latin typeface="Arial"/>
                <a:cs typeface="Arial"/>
              </a:rPr>
              <a:t>sgRNA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CONSTRUCT AND</a:t>
            </a:r>
          </a:p>
          <a:p>
            <a:pPr algn="ctr"/>
            <a:r>
              <a:rPr lang="en-US" sz="1200" dirty="0" smtClean="0">
                <a:latin typeface="Arial"/>
                <a:cs typeface="Arial"/>
              </a:rPr>
              <a:t>DONOR DNA (</a:t>
            </a:r>
            <a:r>
              <a:rPr lang="en-US" sz="1200" i="1" dirty="0" smtClean="0">
                <a:latin typeface="Arial"/>
                <a:cs typeface="Arial"/>
              </a:rPr>
              <a:t>CRIMIC </a:t>
            </a:r>
            <a:r>
              <a:rPr lang="en-US" sz="1200" i="1" dirty="0" smtClean="0">
                <a:latin typeface="Arial"/>
                <a:cs typeface="Arial"/>
              </a:rPr>
              <a:t>3xP3-GFP</a:t>
            </a:r>
            <a:r>
              <a:rPr lang="en-US" sz="1200" dirty="0" smtClean="0">
                <a:latin typeface="Arial"/>
                <a:cs typeface="Arial"/>
              </a:rPr>
              <a:t>)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06481" y="3762872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F1: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932294" y="5084955"/>
            <a:ext cx="227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575887" y="5072239"/>
            <a:ext cx="482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y, w,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862997" y="4954275"/>
            <a:ext cx="1707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  </a:t>
            </a:r>
            <a:r>
              <a:rPr lang="en-US" sz="1200" i="1" dirty="0" smtClean="0">
                <a:latin typeface="Arial"/>
                <a:cs typeface="Arial"/>
              </a:rPr>
              <a:t>{CRIMIC 3xp3-GFP}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577266" y="5215034"/>
            <a:ext cx="9806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Arial"/>
                <a:cs typeface="Arial"/>
              </a:rPr>
              <a:t>CyO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65" name="Straight Connector 64"/>
          <p:cNvCxnSpPr/>
          <p:nvPr/>
        </p:nvCxnSpPr>
        <p:spPr>
          <a:xfrm>
            <a:off x="3185795" y="5228344"/>
            <a:ext cx="1145284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100603" y="5086074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F2: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55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36657" y="1108116"/>
            <a:ext cx="1925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attP40(y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+){nos-Cas9(v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+)}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5568" y="1363383"/>
            <a:ext cx="683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 smtClean="0">
                <a:latin typeface="Arial"/>
                <a:cs typeface="Arial"/>
              </a:rPr>
              <a:t>CyO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93076" y="2530149"/>
            <a:ext cx="482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y, w,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088546" y="3673605"/>
            <a:ext cx="29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D</a:t>
            </a:r>
            <a:endParaRPr lang="en-US" sz="1200" i="1" dirty="0">
              <a:latin typeface="Arial"/>
              <a:cs typeface="Arial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5696911" y="3943606"/>
            <a:ext cx="1145284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702565" y="3955503"/>
            <a:ext cx="1139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TM6C, </a:t>
            </a:r>
            <a:r>
              <a:rPr lang="en-US" sz="1200" i="1" dirty="0" smtClean="0">
                <a:latin typeface="Arial"/>
                <a:cs typeface="Arial"/>
              </a:rPr>
              <a:t>Sb </a:t>
            </a:r>
            <a:r>
              <a:rPr lang="en-US" sz="1200" i="1" dirty="0" smtClean="0">
                <a:latin typeface="Arial"/>
                <a:cs typeface="Arial"/>
              </a:rPr>
              <a:t>Tb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406776" y="3825550"/>
            <a:ext cx="314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 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085731" y="3797454"/>
            <a:ext cx="482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y, w,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185991" y="2559504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X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428201" y="1232825"/>
            <a:ext cx="227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105978" y="1206461"/>
            <a:ext cx="482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y, w,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738012" y="3821441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X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3583229" y="1826756"/>
            <a:ext cx="0" cy="4616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3583229" y="3032839"/>
            <a:ext cx="0" cy="4616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3580717" y="4340578"/>
            <a:ext cx="0" cy="4616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533695" y="387863"/>
            <a:ext cx="19055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u="sng" dirty="0" smtClean="0">
                <a:latin typeface="Arial"/>
                <a:cs typeface="Arial"/>
              </a:rPr>
              <a:t>CRISPR CROSSES</a:t>
            </a:r>
            <a:endParaRPr lang="en-US" sz="1500" b="1" u="sng" dirty="0">
              <a:latin typeface="Arial"/>
              <a:cs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881911" y="1220373"/>
            <a:ext cx="10583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Arial"/>
                <a:cs typeface="Arial"/>
              </a:rPr>
              <a:t>gene on 3rd</a:t>
            </a:r>
            <a:endParaRPr lang="en-US" sz="12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686702" y="1231431"/>
            <a:ext cx="227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934186" y="3960679"/>
            <a:ext cx="245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+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126684" y="3830121"/>
            <a:ext cx="227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804461" y="3803757"/>
            <a:ext cx="482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y, w,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203927" y="3665257"/>
            <a:ext cx="1620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i="1" dirty="0" smtClean="0">
                <a:latin typeface="Arial"/>
                <a:cs typeface="Arial"/>
              </a:rPr>
              <a:t>{CRIMIC 3xp3-GFP}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152803" y="3814815"/>
            <a:ext cx="227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313470" y="3934562"/>
            <a:ext cx="1701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D or TM6C, </a:t>
            </a:r>
            <a:r>
              <a:rPr lang="en-US" sz="1200" i="1" dirty="0" smtClean="0">
                <a:latin typeface="Arial"/>
                <a:cs typeface="Arial"/>
              </a:rPr>
              <a:t>Sb </a:t>
            </a:r>
            <a:r>
              <a:rPr lang="en-US" sz="1200" i="1" dirty="0" smtClean="0">
                <a:latin typeface="Arial"/>
                <a:cs typeface="Arial"/>
              </a:rPr>
              <a:t>Tb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934529" y="3771047"/>
            <a:ext cx="1183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(Opposite sex)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554530" y="2405945"/>
            <a:ext cx="29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D</a:t>
            </a:r>
            <a:endParaRPr lang="en-US" sz="1200" i="1" dirty="0">
              <a:latin typeface="Arial"/>
              <a:cs typeface="Arial"/>
            </a:endParaRPr>
          </a:p>
        </p:txBody>
      </p:sp>
      <p:cxnSp>
        <p:nvCxnSpPr>
          <p:cNvPr id="103" name="Straight Connector 102"/>
          <p:cNvCxnSpPr/>
          <p:nvPr/>
        </p:nvCxnSpPr>
        <p:spPr>
          <a:xfrm>
            <a:off x="4197079" y="2675946"/>
            <a:ext cx="1145284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4185641" y="2687843"/>
            <a:ext cx="1139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TM6C, </a:t>
            </a:r>
            <a:r>
              <a:rPr lang="en-US" sz="1200" i="1" dirty="0" smtClean="0">
                <a:latin typeface="Arial"/>
                <a:cs typeface="Arial"/>
              </a:rPr>
              <a:t>Sb </a:t>
            </a:r>
            <a:r>
              <a:rPr lang="en-US" sz="1200" i="1" dirty="0" smtClean="0">
                <a:latin typeface="Arial"/>
                <a:cs typeface="Arial"/>
              </a:rPr>
              <a:t>Tb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906944" y="2549344"/>
            <a:ext cx="314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 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631577" y="3076441"/>
            <a:ext cx="3251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PICK GREEN FLUORESCENT EYED FLIES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560587" y="4338646"/>
            <a:ext cx="3235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PICK NON-</a:t>
            </a:r>
            <a:r>
              <a:rPr lang="en-US" sz="1200" dirty="0" err="1" smtClean="0">
                <a:latin typeface="Arial"/>
                <a:cs typeface="Arial"/>
              </a:rPr>
              <a:t>CyO</a:t>
            </a:r>
            <a:r>
              <a:rPr lang="en-US" sz="1200" dirty="0" smtClean="0">
                <a:latin typeface="Arial"/>
                <a:cs typeface="Arial"/>
              </a:rPr>
              <a:t>, NON-D, YELLOW BODIED</a:t>
            </a:r>
            <a:endParaRPr lang="en-US" sz="1200" dirty="0">
              <a:latin typeface="Arial"/>
              <a:cs typeface="Arial"/>
            </a:endParaRPr>
          </a:p>
          <a:p>
            <a:pPr algn="ctr"/>
            <a:r>
              <a:rPr lang="en-US" sz="1200" dirty="0">
                <a:latin typeface="Arial"/>
                <a:cs typeface="Arial"/>
              </a:rPr>
              <a:t>GREEN FLUORESCENT EYED FLIES</a:t>
            </a:r>
            <a:endParaRPr lang="en-US" sz="1200" dirty="0" smtClean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32957" y="2524125"/>
            <a:ext cx="1183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(Opposite sex)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710225" y="2550768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2614641" y="1366980"/>
            <a:ext cx="201168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319695" y="3950724"/>
            <a:ext cx="137160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1388299" y="3950724"/>
            <a:ext cx="164592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235468" y="5701168"/>
            <a:ext cx="2798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ESTABLISH STOCK</a:t>
            </a:r>
          </a:p>
          <a:p>
            <a:pPr algn="ctr"/>
            <a:r>
              <a:rPr lang="en-US" sz="1200" dirty="0" smtClean="0">
                <a:latin typeface="Arial"/>
                <a:cs typeface="Arial"/>
              </a:rPr>
              <a:t>CHECK FLANKING REGION BY PCR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628513" y="1826756"/>
            <a:ext cx="2648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INJECT </a:t>
            </a:r>
            <a:r>
              <a:rPr lang="en-US" sz="1200" dirty="0" err="1" smtClean="0">
                <a:latin typeface="Arial"/>
                <a:cs typeface="Arial"/>
              </a:rPr>
              <a:t>sgRNA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CONSTRUCT  AND</a:t>
            </a:r>
          </a:p>
          <a:p>
            <a:pPr algn="ctr"/>
            <a:r>
              <a:rPr lang="en-US" sz="1200" dirty="0" smtClean="0">
                <a:latin typeface="Arial"/>
                <a:cs typeface="Arial"/>
              </a:rPr>
              <a:t>DONOR DNA (</a:t>
            </a:r>
            <a:r>
              <a:rPr lang="en-US" sz="1200" i="1" dirty="0" smtClean="0">
                <a:latin typeface="Arial"/>
                <a:cs typeface="Arial"/>
              </a:rPr>
              <a:t>CRIMIC </a:t>
            </a:r>
            <a:r>
              <a:rPr lang="en-US" sz="1200" i="1" dirty="0" smtClean="0">
                <a:latin typeface="Arial"/>
                <a:cs typeface="Arial"/>
              </a:rPr>
              <a:t>3xP3-GFP</a:t>
            </a:r>
            <a:r>
              <a:rPr lang="en-US" sz="1200" dirty="0" smtClean="0">
                <a:latin typeface="Arial"/>
                <a:cs typeface="Arial"/>
              </a:rPr>
              <a:t>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90279" y="3822694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F1: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278848" y="5110593"/>
            <a:ext cx="227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922441" y="5084229"/>
            <a:ext cx="482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y, w,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578523" y="4954275"/>
            <a:ext cx="1620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 {CRIMIC 3xp3-GFP}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407755" y="5103833"/>
            <a:ext cx="227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824802" y="5223580"/>
            <a:ext cx="17016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TM6C, </a:t>
            </a:r>
            <a:r>
              <a:rPr lang="en-US" sz="1200" i="1" dirty="0" smtClean="0">
                <a:latin typeface="Arial"/>
                <a:cs typeface="Arial"/>
              </a:rPr>
              <a:t>Sb </a:t>
            </a:r>
            <a:r>
              <a:rPr lang="en-US" sz="1200" i="1" dirty="0" smtClean="0">
                <a:latin typeface="Arial"/>
                <a:cs typeface="Arial"/>
              </a:rPr>
              <a:t>Tb</a:t>
            </a:r>
            <a:endParaRPr lang="en-US" sz="1200" i="1" dirty="0">
              <a:latin typeface="Arial"/>
              <a:cs typeface="Arial"/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>
            <a:off x="3685745" y="5239742"/>
            <a:ext cx="137160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510811" y="5103166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F2: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276415" y="3679034"/>
            <a:ext cx="19255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attP40(y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+){nos-Cas9(v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+)}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09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4"/>
          <p:cNvSpPr txBox="1"/>
          <p:nvPr/>
        </p:nvSpPr>
        <p:spPr>
          <a:xfrm>
            <a:off x="3627260" y="2530149"/>
            <a:ext cx="482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y, w,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185991" y="2559504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X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051823" y="1215733"/>
            <a:ext cx="11801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  </a:t>
            </a:r>
            <a:r>
              <a:rPr lang="en-US" sz="1200" b="1" dirty="0" smtClean="0">
                <a:solidFill>
                  <a:srgbClr val="FF0000"/>
                </a:solidFill>
                <a:latin typeface="Arial"/>
                <a:cs typeface="Arial"/>
              </a:rPr>
              <a:t>gene on 4th</a:t>
            </a:r>
            <a:endParaRPr lang="en-US" sz="12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439272" y="1233757"/>
            <a:ext cx="482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y, w,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870011" y="3778711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X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406388" y="5769536"/>
            <a:ext cx="2798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ESTABLISH STOCK</a:t>
            </a:r>
          </a:p>
          <a:p>
            <a:pPr algn="ctr"/>
            <a:r>
              <a:rPr lang="en-US" sz="1200" dirty="0" smtClean="0">
                <a:latin typeface="Arial"/>
                <a:cs typeface="Arial"/>
              </a:rPr>
              <a:t>CHECK FLANKING REGION BY PCR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3583229" y="1826756"/>
            <a:ext cx="0" cy="4616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3583229" y="3032839"/>
            <a:ext cx="0" cy="4616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3580717" y="4340578"/>
            <a:ext cx="0" cy="4616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533695" y="387863"/>
            <a:ext cx="19055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u="sng" dirty="0" smtClean="0">
                <a:latin typeface="Arial"/>
                <a:cs typeface="Arial"/>
              </a:rPr>
              <a:t>CRISPR CROSSES</a:t>
            </a:r>
            <a:endParaRPr lang="en-US" sz="1500" b="1" u="sng" dirty="0"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301436" y="3804483"/>
            <a:ext cx="227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945029" y="3791767"/>
            <a:ext cx="482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y, w,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423831" y="3806269"/>
            <a:ext cx="227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631577" y="3076441"/>
            <a:ext cx="3251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PICK GREEN FLUORESCENT EYED FLIES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561053" y="4314666"/>
            <a:ext cx="4215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PICK ci[D] (absence of the cubital vein), YELLOW BODIED</a:t>
            </a:r>
            <a:endParaRPr lang="en-US" sz="1200" dirty="0">
              <a:latin typeface="Arial"/>
              <a:cs typeface="Arial"/>
            </a:endParaRPr>
          </a:p>
          <a:p>
            <a:pPr algn="ctr"/>
            <a:r>
              <a:rPr lang="en-US" sz="1200" dirty="0">
                <a:latin typeface="Arial"/>
                <a:cs typeface="Arial"/>
              </a:rPr>
              <a:t>GREEN FLUORESCENT EYED FLIES</a:t>
            </a:r>
            <a:endParaRPr lang="en-US" sz="1200" dirty="0" smtClean="0">
              <a:latin typeface="Arial"/>
              <a:cs typeface="Arial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238328" y="2405945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>
                <a:latin typeface="Arial"/>
                <a:cs typeface="Arial"/>
              </a:rPr>
              <a:t>Df</a:t>
            </a:r>
            <a:r>
              <a:rPr lang="en-US" sz="1200" i="1" dirty="0" smtClean="0">
                <a:latin typeface="Arial"/>
                <a:cs typeface="Arial"/>
              </a:rPr>
              <a:t>(4)O2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202086" y="2674195"/>
            <a:ext cx="85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/>
                <a:cs typeface="Arial"/>
              </a:rPr>
              <a:t> </a:t>
            </a:r>
            <a:r>
              <a:rPr lang="en-US" sz="1200" i="1" dirty="0" smtClean="0">
                <a:latin typeface="Arial"/>
                <a:cs typeface="Arial"/>
              </a:rPr>
              <a:t>In(4)ci[D</a:t>
            </a:r>
            <a:r>
              <a:rPr lang="en-US" sz="1200" dirty="0" smtClean="0">
                <a:latin typeface="Arial"/>
                <a:cs typeface="Arial"/>
              </a:rPr>
              <a:t>]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941128" y="2549344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 ; 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52526" y="1221449"/>
            <a:ext cx="357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  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14237" y="3671228"/>
            <a:ext cx="18405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attP2(y+){nos-Cas9(v+)}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521525" y="3935041"/>
            <a:ext cx="245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+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1686111" y="3933632"/>
            <a:ext cx="155448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282539" y="2693038"/>
            <a:ext cx="73152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710225" y="2559314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068776" y="2538995"/>
            <a:ext cx="1183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(Opposite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sex)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803980" y="1826756"/>
            <a:ext cx="2605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INJECT </a:t>
            </a:r>
            <a:r>
              <a:rPr lang="en-US" sz="1200" dirty="0" err="1" smtClean="0">
                <a:latin typeface="Arial"/>
                <a:cs typeface="Arial"/>
              </a:rPr>
              <a:t>sgRNA</a:t>
            </a:r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CONSTRUCT AND</a:t>
            </a:r>
          </a:p>
          <a:p>
            <a:pPr algn="ctr"/>
            <a:r>
              <a:rPr lang="en-US" sz="1200" dirty="0" smtClean="0">
                <a:latin typeface="Arial"/>
                <a:cs typeface="Arial"/>
              </a:rPr>
              <a:t>DONOR DNA (</a:t>
            </a:r>
            <a:r>
              <a:rPr lang="en-US" sz="1200" i="1" dirty="0" smtClean="0">
                <a:latin typeface="Arial"/>
                <a:cs typeface="Arial"/>
              </a:rPr>
              <a:t>CRIMIC </a:t>
            </a:r>
            <a:r>
              <a:rPr lang="en-US" sz="1200" i="1" dirty="0" smtClean="0">
                <a:latin typeface="Arial"/>
                <a:cs typeface="Arial"/>
              </a:rPr>
              <a:t>3xP3-GFP</a:t>
            </a:r>
            <a:r>
              <a:rPr lang="en-US" sz="1200" dirty="0" smtClean="0">
                <a:latin typeface="Arial"/>
                <a:cs typeface="Arial"/>
              </a:rPr>
              <a:t>)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72297" y="3805602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F1: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95744" y="3767891"/>
            <a:ext cx="482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y, w,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758088" y="3643687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>
                <a:latin typeface="Arial"/>
                <a:cs typeface="Arial"/>
              </a:rPr>
              <a:t>Df</a:t>
            </a:r>
            <a:r>
              <a:rPr lang="en-US" sz="1200" i="1" dirty="0" smtClean="0">
                <a:latin typeface="Arial"/>
                <a:cs typeface="Arial"/>
              </a:rPr>
              <a:t>(4)O2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730392" y="3911937"/>
            <a:ext cx="85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latin typeface="Arial"/>
                <a:cs typeface="Arial"/>
              </a:rPr>
              <a:t> </a:t>
            </a:r>
            <a:r>
              <a:rPr lang="en-US" sz="1200" i="1" dirty="0" smtClean="0">
                <a:latin typeface="Arial"/>
                <a:cs typeface="Arial"/>
              </a:rPr>
              <a:t>In(4)ci[D]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409612" y="3787086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 ; ;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5776661" y="3930780"/>
            <a:ext cx="73152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562898" y="3776737"/>
            <a:ext cx="1183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(Opposite</a:t>
            </a:r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sex)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239950" y="3811601"/>
            <a:ext cx="227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281751" y="3680921"/>
            <a:ext cx="1707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  </a:t>
            </a:r>
            <a:r>
              <a:rPr lang="en-US" sz="1200" i="1" dirty="0" smtClean="0">
                <a:latin typeface="Arial"/>
                <a:cs typeface="Arial"/>
              </a:rPr>
              <a:t>{CRIMIC 3xp3-GFP}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349542" y="3933134"/>
            <a:ext cx="1991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 </a:t>
            </a:r>
            <a:r>
              <a:rPr lang="en-US" sz="1200" i="1" dirty="0" err="1" smtClean="0">
                <a:latin typeface="Arial"/>
                <a:cs typeface="Arial"/>
              </a:rPr>
              <a:t>Df</a:t>
            </a:r>
            <a:r>
              <a:rPr lang="en-US" sz="1200" i="1" dirty="0" smtClean="0">
                <a:latin typeface="Arial"/>
                <a:cs typeface="Arial"/>
              </a:rPr>
              <a:t>(4)O2 or In(4)ci[D]</a:t>
            </a:r>
            <a:endParaRPr lang="en-US" sz="1200" i="1" dirty="0">
              <a:latin typeface="Arial"/>
              <a:cs typeface="Arial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>
            <a:off x="3433629" y="3937898"/>
            <a:ext cx="146304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3060484" y="5161869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; ; ;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704077" y="5149153"/>
            <a:ext cx="482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y, w,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331345" y="5162988"/>
            <a:ext cx="40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F2: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340145" y="5029761"/>
            <a:ext cx="1707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 </a:t>
            </a:r>
            <a:r>
              <a:rPr lang="en-US" sz="1200" dirty="0" smtClean="0">
                <a:latin typeface="Arial"/>
                <a:cs typeface="Arial"/>
              </a:rPr>
              <a:t>  </a:t>
            </a:r>
            <a:r>
              <a:rPr lang="en-US" sz="1200" i="1" dirty="0" smtClean="0">
                <a:latin typeface="Arial"/>
                <a:cs typeface="Arial"/>
              </a:rPr>
              <a:t>{CRIMIC 3xp3-GFP}</a:t>
            </a:r>
            <a:endParaRPr lang="en-US" sz="1200" i="1" dirty="0">
              <a:latin typeface="Arial"/>
              <a:cs typeface="Arial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729666" y="5290520"/>
            <a:ext cx="9806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/>
                <a:cs typeface="Arial"/>
              </a:rPr>
              <a:t>In(4)ci[D]</a:t>
            </a:r>
            <a:endParaRPr lang="en-US" sz="1200" i="1" dirty="0">
              <a:latin typeface="Arial"/>
              <a:cs typeface="Arial"/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3526207" y="5303830"/>
            <a:ext cx="1145284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3226183" y="1082478"/>
            <a:ext cx="19635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attP2(y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+){nos-Cas9(v+)}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233302" y="1354522"/>
            <a:ext cx="23367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attP2(y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+){nos-Cas9(v+)}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3298321" y="1358434"/>
            <a:ext cx="155448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748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5129</TotalTime>
  <Words>475</Words>
  <Application>Microsoft Office PowerPoint</Application>
  <PresentationFormat>On-screen Show (4:3)</PresentationFormat>
  <Paragraphs>159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Baylor College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Paolo Mangahas</dc:creator>
  <cp:lastModifiedBy>Lee, Pei-Tseng</cp:lastModifiedBy>
  <cp:revision>73</cp:revision>
  <cp:lastPrinted>2014-05-28T20:59:57Z</cp:lastPrinted>
  <dcterms:created xsi:type="dcterms:W3CDTF">2014-02-03T17:30:09Z</dcterms:created>
  <dcterms:modified xsi:type="dcterms:W3CDTF">2018-01-30T20:25:14Z</dcterms:modified>
</cp:coreProperties>
</file>