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F88D"/>
    <a:srgbClr val="4847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/>
    <p:restoredTop sz="94634"/>
  </p:normalViewPr>
  <p:slideViewPr>
    <p:cSldViewPr snapToGrid="0" snapToObjects="1">
      <p:cViewPr>
        <p:scale>
          <a:sx n="130" d="100"/>
          <a:sy n="130" d="100"/>
        </p:scale>
        <p:origin x="-13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49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1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4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9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2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85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49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52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8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6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110C-3E80-1A48-BC80-CD8CA1F9EE82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EA643-8DB2-2D4C-84B1-3F372AEFA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86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220258" y="416015"/>
            <a:ext cx="24358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Percentage of Mediator peaks in rapamycin-treated </a:t>
            </a:r>
            <a:r>
              <a:rPr lang="en-US" sz="1200" i="1" dirty="0"/>
              <a:t>kin28-AA</a:t>
            </a:r>
            <a:r>
              <a:rPr lang="en-US" sz="1200" dirty="0"/>
              <a:t> yeast in this study overlapping with Med15 peaks in </a:t>
            </a:r>
            <a:r>
              <a:rPr lang="en-US" sz="1200" i="1" dirty="0"/>
              <a:t>kin28-as</a:t>
            </a:r>
            <a:r>
              <a:rPr lang="en-US" sz="1200" dirty="0"/>
              <a:t> yeast (Jeronimo and Robert, 2014).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3679" y="314440"/>
            <a:ext cx="52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78696" y="370860"/>
            <a:ext cx="52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435942" y="1555346"/>
            <a:ext cx="2004460" cy="2583094"/>
            <a:chOff x="7767810" y="1348012"/>
            <a:chExt cx="2941379" cy="379047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67810" y="1348012"/>
              <a:ext cx="2771429" cy="379047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7928920" y="4513691"/>
              <a:ext cx="2780269" cy="6247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 rot="18760906">
            <a:off x="5109513" y="4063944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Kin28AAR_Med15</a:t>
            </a:r>
          </a:p>
        </p:txBody>
      </p:sp>
      <p:sp>
        <p:nvSpPr>
          <p:cNvPr id="26" name="TextBox 25"/>
          <p:cNvSpPr txBox="1"/>
          <p:nvPr/>
        </p:nvSpPr>
        <p:spPr>
          <a:xfrm rot="18760906">
            <a:off x="5699089" y="4073407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Kin28AAR_Med17</a:t>
            </a:r>
          </a:p>
        </p:txBody>
      </p:sp>
      <p:sp>
        <p:nvSpPr>
          <p:cNvPr id="27" name="TextBox 26"/>
          <p:cNvSpPr txBox="1"/>
          <p:nvPr/>
        </p:nvSpPr>
        <p:spPr>
          <a:xfrm rot="18760906">
            <a:off x="6221918" y="4068616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Kin28AAR_Med18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353" y="731117"/>
            <a:ext cx="3021764" cy="251591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19201" y="457305"/>
            <a:ext cx="1550039" cy="372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At all promoters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94619" y="3214558"/>
            <a:ext cx="1425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Distance to TSS (</a:t>
            </a:r>
            <a:r>
              <a:rPr lang="en-US" sz="1200" dirty="0" err="1"/>
              <a:t>bp</a:t>
            </a:r>
            <a:r>
              <a:rPr lang="en-US" sz="1200" dirty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26803" y="1712705"/>
            <a:ext cx="1918342" cy="35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Average occupancy</a:t>
            </a:r>
          </a:p>
        </p:txBody>
      </p:sp>
      <p:sp>
        <p:nvSpPr>
          <p:cNvPr id="4" name="Rectangle 3"/>
          <p:cNvSpPr/>
          <p:nvPr/>
        </p:nvSpPr>
        <p:spPr>
          <a:xfrm>
            <a:off x="2867960" y="829318"/>
            <a:ext cx="870535" cy="6695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04631" y="776105"/>
            <a:ext cx="10534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b="1" dirty="0"/>
              <a:t>Kin28AAR_Med17</a:t>
            </a:r>
          </a:p>
          <a:p>
            <a:pPr algn="r"/>
            <a:r>
              <a:rPr lang="en-US" sz="700" b="1" dirty="0"/>
              <a:t>Kin28AAR_Med18</a:t>
            </a:r>
          </a:p>
          <a:p>
            <a:pPr algn="r"/>
            <a:r>
              <a:rPr lang="en-US" sz="700" b="1" dirty="0"/>
              <a:t>Kin28AAR_Med15</a:t>
            </a:r>
          </a:p>
          <a:p>
            <a:pPr algn="r"/>
            <a:r>
              <a:rPr lang="en-US" sz="700" b="1" dirty="0"/>
              <a:t>Kin28AAR_Rpb1</a:t>
            </a:r>
          </a:p>
          <a:p>
            <a:pPr algn="r"/>
            <a:r>
              <a:rPr lang="en-US" sz="700" b="1" dirty="0"/>
              <a:t>Kin28AA_untaggedmyc</a:t>
            </a:r>
          </a:p>
          <a:p>
            <a:pPr algn="r"/>
            <a:r>
              <a:rPr lang="en-US" sz="700" b="1" dirty="0"/>
              <a:t>input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78714" y="3444810"/>
            <a:ext cx="3426566" cy="2975730"/>
            <a:chOff x="1719591" y="3475494"/>
            <a:chExt cx="3426566" cy="2857458"/>
          </a:xfrm>
        </p:grpSpPr>
        <p:grpSp>
          <p:nvGrpSpPr>
            <p:cNvPr id="15" name="Group 14"/>
            <p:cNvGrpSpPr/>
            <p:nvPr/>
          </p:nvGrpSpPr>
          <p:grpSpPr>
            <a:xfrm>
              <a:off x="1719591" y="3475494"/>
              <a:ext cx="3426566" cy="2857458"/>
              <a:chOff x="1373266" y="103483"/>
              <a:chExt cx="3890893" cy="3386647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10948" y="429824"/>
                <a:ext cx="3495238" cy="2780952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794739" y="103483"/>
                <a:ext cx="3469420" cy="3956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At promoters with Mediator peaks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647133" y="3174880"/>
                <a:ext cx="1619198" cy="3152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Distance to TSS (</a:t>
                </a:r>
                <a:r>
                  <a:rPr lang="en-US" sz="1200" dirty="0" err="1"/>
                  <a:t>bp</a:t>
                </a:r>
                <a:r>
                  <a:rPr lang="en-US" sz="1200" dirty="0"/>
                  <a:t>)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550939" y="1484975"/>
                <a:ext cx="2040321" cy="3956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Average occupancy</a:t>
                </a: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3930445" y="3846205"/>
              <a:ext cx="648927" cy="652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753335" y="3762020"/>
            <a:ext cx="11047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b="1" dirty="0"/>
              <a:t>Kin28AAR_Med17</a:t>
            </a:r>
          </a:p>
          <a:p>
            <a:pPr algn="r"/>
            <a:r>
              <a:rPr lang="en-US" sz="700" b="1" dirty="0"/>
              <a:t>Kin28AAR_Med18</a:t>
            </a:r>
          </a:p>
          <a:p>
            <a:pPr algn="r"/>
            <a:r>
              <a:rPr lang="en-US" sz="700" b="1" dirty="0"/>
              <a:t>Kin28AAR_Med15</a:t>
            </a:r>
          </a:p>
          <a:p>
            <a:pPr algn="r"/>
            <a:r>
              <a:rPr lang="en-US" sz="700" b="1" dirty="0"/>
              <a:t>Kin28AAR_Rpb1</a:t>
            </a:r>
          </a:p>
          <a:p>
            <a:pPr algn="r"/>
            <a:r>
              <a:rPr lang="en-US" sz="700" b="1" dirty="0"/>
              <a:t>Kin28AAR_untaggedmyc</a:t>
            </a:r>
          </a:p>
          <a:p>
            <a:pPr algn="r"/>
            <a:r>
              <a:rPr lang="en-US" sz="700" b="1" dirty="0"/>
              <a:t>input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2830" y="6175082"/>
            <a:ext cx="326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1 –figure supplement 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8EAEBF-5A9B-5249-9EB3-B611D6E8ED34}"/>
              </a:ext>
            </a:extLst>
          </p:cNvPr>
          <p:cNvSpPr txBox="1"/>
          <p:nvPr/>
        </p:nvSpPr>
        <p:spPr>
          <a:xfrm>
            <a:off x="7934707" y="361308"/>
            <a:ext cx="52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450F3D-70A0-174A-A8DE-A01B773C5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4915" y="691543"/>
            <a:ext cx="1414563" cy="408881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193B54E-E86A-0B4A-8458-3852BC48B9CC}"/>
              </a:ext>
            </a:extLst>
          </p:cNvPr>
          <p:cNvSpPr txBox="1"/>
          <p:nvPr/>
        </p:nvSpPr>
        <p:spPr>
          <a:xfrm rot="16200000">
            <a:off x="8164236" y="907689"/>
            <a:ext cx="752304" cy="377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Normalized</a:t>
            </a:r>
          </a:p>
          <a:p>
            <a:r>
              <a:rPr lang="en-US" sz="1200" b="1" dirty="0"/>
              <a:t> occupancy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C06751-67E6-9D49-BD87-490712C12EEE}"/>
              </a:ext>
            </a:extLst>
          </p:cNvPr>
          <p:cNvSpPr txBox="1"/>
          <p:nvPr/>
        </p:nvSpPr>
        <p:spPr>
          <a:xfrm rot="16200000">
            <a:off x="7941778" y="2353694"/>
            <a:ext cx="128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/>
              <a:t>kin28-AAR</a:t>
            </a:r>
          </a:p>
          <a:p>
            <a:r>
              <a:rPr lang="en-US" sz="1200" b="1" dirty="0"/>
              <a:t>Tail∆ Med17-myc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519185-7145-9848-98C7-0E773CA37A16}"/>
              </a:ext>
            </a:extLst>
          </p:cNvPr>
          <p:cNvSpPr txBox="1"/>
          <p:nvPr/>
        </p:nvSpPr>
        <p:spPr>
          <a:xfrm rot="16200000">
            <a:off x="8086803" y="4003527"/>
            <a:ext cx="1058316" cy="226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Untagged control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91B62F0-DEE6-9B4D-8599-F430032598C9}"/>
              </a:ext>
            </a:extLst>
          </p:cNvPr>
          <p:cNvSpPr/>
          <p:nvPr/>
        </p:nvSpPr>
        <p:spPr>
          <a:xfrm>
            <a:off x="8802328" y="4693339"/>
            <a:ext cx="1103171" cy="677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C68216A-C3A4-A84C-8599-C50563BB811E}"/>
              </a:ext>
            </a:extLst>
          </p:cNvPr>
          <p:cNvGrpSpPr/>
          <p:nvPr/>
        </p:nvGrpSpPr>
        <p:grpSpPr>
          <a:xfrm>
            <a:off x="8831486" y="4688596"/>
            <a:ext cx="1025415" cy="107903"/>
            <a:chOff x="8857003" y="5627892"/>
            <a:chExt cx="1252847" cy="131835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277D8C9-D555-3C4B-9D70-09292DB099D3}"/>
                </a:ext>
              </a:extLst>
            </p:cNvPr>
            <p:cNvCxnSpPr/>
            <p:nvPr/>
          </p:nvCxnSpPr>
          <p:spPr>
            <a:xfrm>
              <a:off x="8857003" y="5629871"/>
              <a:ext cx="0" cy="1277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CA1ACC3-BF7A-AA46-9F13-65A0FCDE3C09}"/>
                </a:ext>
              </a:extLst>
            </p:cNvPr>
            <p:cNvCxnSpPr/>
            <p:nvPr/>
          </p:nvCxnSpPr>
          <p:spPr>
            <a:xfrm>
              <a:off x="9282535" y="5627892"/>
              <a:ext cx="0" cy="1277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A5B5219-14A7-1442-A5F9-5A1FC448B003}"/>
                </a:ext>
              </a:extLst>
            </p:cNvPr>
            <p:cNvCxnSpPr/>
            <p:nvPr/>
          </p:nvCxnSpPr>
          <p:spPr>
            <a:xfrm>
              <a:off x="9702130" y="5627892"/>
              <a:ext cx="0" cy="1277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8F0EA42-A42D-F648-B81C-CBF8C6D805EA}"/>
                </a:ext>
              </a:extLst>
            </p:cNvPr>
            <p:cNvCxnSpPr/>
            <p:nvPr/>
          </p:nvCxnSpPr>
          <p:spPr>
            <a:xfrm>
              <a:off x="10109850" y="5632019"/>
              <a:ext cx="0" cy="1277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75FA2A8-808D-C442-B0C6-3D23D975A50F}"/>
                </a:ext>
              </a:extLst>
            </p:cNvPr>
            <p:cNvCxnSpPr/>
            <p:nvPr/>
          </p:nvCxnSpPr>
          <p:spPr>
            <a:xfrm>
              <a:off x="8857003" y="5629871"/>
              <a:ext cx="125284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D725169B-8AF4-9C40-867A-10E34B39CA01}"/>
              </a:ext>
            </a:extLst>
          </p:cNvPr>
          <p:cNvSpPr txBox="1"/>
          <p:nvPr/>
        </p:nvSpPr>
        <p:spPr>
          <a:xfrm>
            <a:off x="8640458" y="4803631"/>
            <a:ext cx="382056" cy="226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-1kb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9F8C146-57D7-7D4D-8B26-93D702BD78AA}"/>
              </a:ext>
            </a:extLst>
          </p:cNvPr>
          <p:cNvSpPr txBox="1"/>
          <p:nvPr/>
        </p:nvSpPr>
        <p:spPr>
          <a:xfrm>
            <a:off x="9685313" y="4799621"/>
            <a:ext cx="344008" cy="226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1kb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63E824-D55B-2E4A-9B74-3CE2C3988B35}"/>
              </a:ext>
            </a:extLst>
          </p:cNvPr>
          <p:cNvSpPr txBox="1"/>
          <p:nvPr/>
        </p:nvSpPr>
        <p:spPr>
          <a:xfrm>
            <a:off x="8999406" y="4794565"/>
            <a:ext cx="331570" cy="226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TSS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45669E-F51B-1D41-AAE4-13F359D103B9}"/>
              </a:ext>
            </a:extLst>
          </p:cNvPr>
          <p:cNvSpPr txBox="1"/>
          <p:nvPr/>
        </p:nvSpPr>
        <p:spPr>
          <a:xfrm>
            <a:off x="9358354" y="4796009"/>
            <a:ext cx="333617" cy="226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84BE9C-B8C9-A04C-BDBD-7491BDCBEFB2}"/>
              </a:ext>
            </a:extLst>
          </p:cNvPr>
          <p:cNvSpPr/>
          <p:nvPr/>
        </p:nvSpPr>
        <p:spPr>
          <a:xfrm>
            <a:off x="9577178" y="730411"/>
            <a:ext cx="245092" cy="118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91C6684-3055-6B44-8D0F-6CC0476782E3}"/>
              </a:ext>
            </a:extLst>
          </p:cNvPr>
          <p:cNvSpPr txBox="1"/>
          <p:nvPr/>
        </p:nvSpPr>
        <p:spPr>
          <a:xfrm>
            <a:off x="8802328" y="335534"/>
            <a:ext cx="961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UAS genes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6FD08D-6371-5D4C-B0E0-B917549872A1}"/>
              </a:ext>
            </a:extLst>
          </p:cNvPr>
          <p:cNvSpPr/>
          <p:nvPr/>
        </p:nvSpPr>
        <p:spPr>
          <a:xfrm>
            <a:off x="9358354" y="730411"/>
            <a:ext cx="278015" cy="1185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9BB91F1-114D-254E-A71F-EB85FC14F8E2}"/>
              </a:ext>
            </a:extLst>
          </p:cNvPr>
          <p:cNvCxnSpPr/>
          <p:nvPr/>
        </p:nvCxnSpPr>
        <p:spPr>
          <a:xfrm>
            <a:off x="9281465" y="782455"/>
            <a:ext cx="49511" cy="0"/>
          </a:xfrm>
          <a:prstGeom prst="line">
            <a:avLst/>
          </a:prstGeom>
          <a:ln w="12700">
            <a:solidFill>
              <a:srgbClr val="4847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4FABA35-3E0C-754A-8523-38ED2BBBBAA4}"/>
              </a:ext>
            </a:extLst>
          </p:cNvPr>
          <p:cNvCxnSpPr/>
          <p:nvPr/>
        </p:nvCxnSpPr>
        <p:spPr>
          <a:xfrm>
            <a:off x="9281465" y="884055"/>
            <a:ext cx="49511" cy="0"/>
          </a:xfrm>
          <a:prstGeom prst="line">
            <a:avLst/>
          </a:prstGeom>
          <a:ln w="12700">
            <a:solidFill>
              <a:srgbClr val="8EF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BB15389-3F39-3147-AAC3-B873FC9B91AE}"/>
              </a:ext>
            </a:extLst>
          </p:cNvPr>
          <p:cNvSpPr txBox="1"/>
          <p:nvPr/>
        </p:nvSpPr>
        <p:spPr>
          <a:xfrm>
            <a:off x="9257724" y="675668"/>
            <a:ext cx="757290" cy="1763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Tail∆ Med17-myc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5115321-8458-004E-9382-C2879E1B6F27}"/>
              </a:ext>
            </a:extLst>
          </p:cNvPr>
          <p:cNvSpPr txBox="1"/>
          <p:nvPr/>
        </p:nvSpPr>
        <p:spPr>
          <a:xfrm>
            <a:off x="9274235" y="775166"/>
            <a:ext cx="487017" cy="1763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Untagged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50ED5B-B774-514B-8349-7F8DEC75CE75}"/>
              </a:ext>
            </a:extLst>
          </p:cNvPr>
          <p:cNvSpPr/>
          <p:nvPr/>
        </p:nvSpPr>
        <p:spPr>
          <a:xfrm>
            <a:off x="10012681" y="1873250"/>
            <a:ext cx="45719" cy="10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EF03D57-FDFB-1544-9C05-39AB59E46210}"/>
              </a:ext>
            </a:extLst>
          </p:cNvPr>
          <p:cNvSpPr/>
          <p:nvPr/>
        </p:nvSpPr>
        <p:spPr>
          <a:xfrm>
            <a:off x="10006461" y="2425700"/>
            <a:ext cx="45719" cy="10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EF64FA0-5FB6-8F44-ABA9-3347F48E1BD1}"/>
              </a:ext>
            </a:extLst>
          </p:cNvPr>
          <p:cNvSpPr/>
          <p:nvPr/>
        </p:nvSpPr>
        <p:spPr>
          <a:xfrm>
            <a:off x="10000241" y="2978150"/>
            <a:ext cx="45719" cy="10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F737A08-8024-EA4C-9CDC-E60AA791EA83}"/>
              </a:ext>
            </a:extLst>
          </p:cNvPr>
          <p:cNvSpPr/>
          <p:nvPr/>
        </p:nvSpPr>
        <p:spPr>
          <a:xfrm>
            <a:off x="10022596" y="3530600"/>
            <a:ext cx="45719" cy="10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0FAE9F4-16CF-F041-888E-67608B76B58A}"/>
              </a:ext>
            </a:extLst>
          </p:cNvPr>
          <p:cNvSpPr/>
          <p:nvPr/>
        </p:nvSpPr>
        <p:spPr>
          <a:xfrm>
            <a:off x="10019551" y="4083050"/>
            <a:ext cx="68074" cy="10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AB49EF9-BD9A-734A-8D3F-D08571096FD5}"/>
              </a:ext>
            </a:extLst>
          </p:cNvPr>
          <p:cNvSpPr/>
          <p:nvPr/>
        </p:nvSpPr>
        <p:spPr>
          <a:xfrm>
            <a:off x="10016506" y="4651375"/>
            <a:ext cx="92694" cy="10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AE1981-D248-E748-A7AB-D9405D22E748}"/>
              </a:ext>
            </a:extLst>
          </p:cNvPr>
          <p:cNvSpPr/>
          <p:nvPr/>
        </p:nvSpPr>
        <p:spPr>
          <a:xfrm>
            <a:off x="8756650" y="2362200"/>
            <a:ext cx="56361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B836EAA-5CEC-404E-8EA5-52467AA61F51}"/>
              </a:ext>
            </a:extLst>
          </p:cNvPr>
          <p:cNvSpPr/>
          <p:nvPr/>
        </p:nvSpPr>
        <p:spPr>
          <a:xfrm>
            <a:off x="8756650" y="3884635"/>
            <a:ext cx="56361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55BC2BB-AB89-AB41-942A-8EEC55B9B51F}"/>
              </a:ext>
            </a:extLst>
          </p:cNvPr>
          <p:cNvSpPr txBox="1"/>
          <p:nvPr/>
        </p:nvSpPr>
        <p:spPr>
          <a:xfrm>
            <a:off x="9929831" y="179989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7197B0-707E-5D49-9720-970FAA087524}"/>
              </a:ext>
            </a:extLst>
          </p:cNvPr>
          <p:cNvSpPr txBox="1"/>
          <p:nvPr/>
        </p:nvSpPr>
        <p:spPr>
          <a:xfrm>
            <a:off x="9928997" y="2365907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14F3AE0-AD9C-BF49-B83F-ACF9CBAE362E}"/>
              </a:ext>
            </a:extLst>
          </p:cNvPr>
          <p:cNvSpPr txBox="1"/>
          <p:nvPr/>
        </p:nvSpPr>
        <p:spPr>
          <a:xfrm>
            <a:off x="9928163" y="293191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27F596-1076-9641-97C1-063EEB0825B7}"/>
              </a:ext>
            </a:extLst>
          </p:cNvPr>
          <p:cNvSpPr txBox="1"/>
          <p:nvPr/>
        </p:nvSpPr>
        <p:spPr>
          <a:xfrm>
            <a:off x="9927329" y="3485225"/>
            <a:ext cx="2680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-1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0E853DB-3547-8B48-A321-CACC345E3A26}"/>
              </a:ext>
            </a:extLst>
          </p:cNvPr>
          <p:cNvSpPr txBox="1"/>
          <p:nvPr/>
        </p:nvSpPr>
        <p:spPr>
          <a:xfrm>
            <a:off x="9929670" y="4048059"/>
            <a:ext cx="2680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-2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604671A-0927-CF45-A103-D3F1BBAF3C9E}"/>
              </a:ext>
            </a:extLst>
          </p:cNvPr>
          <p:cNvSpPr txBox="1"/>
          <p:nvPr/>
        </p:nvSpPr>
        <p:spPr>
          <a:xfrm>
            <a:off x="9928836" y="4598193"/>
            <a:ext cx="2680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125657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128</Words>
  <Application>Microsoft Macintosh PowerPoint</Application>
  <PresentationFormat>Widescreen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11</cp:revision>
  <dcterms:created xsi:type="dcterms:W3CDTF">2017-09-21T19:59:32Z</dcterms:created>
  <dcterms:modified xsi:type="dcterms:W3CDTF">2018-05-25T19:38:41Z</dcterms:modified>
</cp:coreProperties>
</file>