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3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9"/>
    <p:restoredTop sz="94679"/>
  </p:normalViewPr>
  <p:slideViewPr>
    <p:cSldViewPr snapToGrid="0" snapToObjects="1">
      <p:cViewPr varScale="1">
        <p:scale>
          <a:sx n="151" d="100"/>
          <a:sy n="151" d="100"/>
        </p:scale>
        <p:origin x="208" y="11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TBP occupancy in TBP AA</a:t>
            </a:r>
          </a:p>
        </c:rich>
      </c:tx>
      <c:layout>
        <c:manualLayout>
          <c:xMode val="edge"/>
          <c:yMode val="edge"/>
          <c:x val="0.23354982765468682"/>
          <c:y val="4.41437938115709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632926748631338"/>
          <c:y val="0.141047731110713"/>
          <c:w val="0.67875085520429768"/>
          <c:h val="0.62136727231264099"/>
        </c:manualLayout>
      </c:layout>
      <c:lineChart>
        <c:grouping val="standard"/>
        <c:varyColors val="0"/>
        <c:ser>
          <c:idx val="0"/>
          <c:order val="0"/>
          <c:tx>
            <c:v>RPL12A</c:v>
          </c:tx>
          <c:spPr>
            <a:ln w="22225"/>
          </c:spPr>
          <c:errBars>
            <c:errDir val="y"/>
            <c:errBarType val="both"/>
            <c:errValType val="cust"/>
            <c:noEndCap val="0"/>
            <c:plus>
              <c:numRef>
                <c:f>(Sheet7!$J$246,Sheet7!$J$247,Sheet7!$J$248,Sheet7!$J$249,Sheet7!$J$250)</c:f>
                <c:numCache>
                  <c:formatCode>General</c:formatCode>
                  <c:ptCount val="5"/>
                  <c:pt idx="0">
                    <c:v>0.34817073227625045</c:v>
                  </c:pt>
                  <c:pt idx="1">
                    <c:v>8.1257775229851351E-2</c:v>
                  </c:pt>
                  <c:pt idx="2">
                    <c:v>0.65949365501118462</c:v>
                  </c:pt>
                  <c:pt idx="3">
                    <c:v>9.4313183024585884E-2</c:v>
                  </c:pt>
                  <c:pt idx="4">
                    <c:v>0.62266472725800115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Lit>
              <c:formatCode>General</c:formatCode>
              <c:ptCount val="5"/>
              <c:pt idx="0">
                <c:v>0</c:v>
              </c:pt>
              <c:pt idx="1">
                <c:v>15</c:v>
              </c:pt>
              <c:pt idx="2">
                <c:v>30</c:v>
              </c:pt>
              <c:pt idx="3">
                <c:v>45</c:v>
              </c:pt>
              <c:pt idx="4">
                <c:v>60</c:v>
              </c:pt>
            </c:numLit>
          </c:cat>
          <c:val>
            <c:numRef>
              <c:f>(Sheet7!$I$246,Sheet7!$I$247,Sheet7!$I$248,Sheet7!$I$249,Sheet7!$I$250)</c:f>
              <c:numCache>
                <c:formatCode>General</c:formatCode>
                <c:ptCount val="5"/>
                <c:pt idx="0">
                  <c:v>5.6543397903442383</c:v>
                </c:pt>
                <c:pt idx="1">
                  <c:v>2.4635133743286133</c:v>
                </c:pt>
                <c:pt idx="2">
                  <c:v>7.4887275695800781E-2</c:v>
                </c:pt>
                <c:pt idx="3">
                  <c:v>-0.33264446258544922</c:v>
                </c:pt>
                <c:pt idx="4">
                  <c:v>-0.20283889770507812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87-284C-B19D-0252E438CAF4}"/>
            </c:ext>
          </c:extLst>
        </c:ser>
        <c:ser>
          <c:idx val="1"/>
          <c:order val="1"/>
          <c:tx>
            <c:v>PDC1</c:v>
          </c:tx>
          <c:spPr>
            <a:ln w="22225"/>
          </c:spPr>
          <c:marker>
            <c:spPr>
              <a:ln w="3175"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(Sheet7!$J$256,Sheet7!$J$257,Sheet7!$J$258,Sheet7!$J$259,Sheet7!$J$260)</c:f>
                <c:numCache>
                  <c:formatCode>General</c:formatCode>
                  <c:ptCount val="5"/>
                  <c:pt idx="0">
                    <c:v>0.46562354665768141</c:v>
                  </c:pt>
                  <c:pt idx="1">
                    <c:v>0.50417071713095707</c:v>
                  </c:pt>
                  <c:pt idx="2">
                    <c:v>0.59666450499902468</c:v>
                  </c:pt>
                  <c:pt idx="3">
                    <c:v>7.4213519557134566E-2</c:v>
                  </c:pt>
                  <c:pt idx="4">
                    <c:v>1.7541477889259525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Lit>
              <c:formatCode>General</c:formatCode>
              <c:ptCount val="5"/>
              <c:pt idx="0">
                <c:v>0</c:v>
              </c:pt>
              <c:pt idx="1">
                <c:v>15</c:v>
              </c:pt>
              <c:pt idx="2">
                <c:v>30</c:v>
              </c:pt>
              <c:pt idx="3">
                <c:v>45</c:v>
              </c:pt>
              <c:pt idx="4">
                <c:v>60</c:v>
              </c:pt>
            </c:numLit>
          </c:cat>
          <c:val>
            <c:numRef>
              <c:f>(Sheet7!$I$256,Sheet7!$I$257,Sheet7!$I$258,Sheet7!$I$259,Sheet7!$I$260)</c:f>
              <c:numCache>
                <c:formatCode>General</c:formatCode>
                <c:ptCount val="5"/>
                <c:pt idx="0">
                  <c:v>5.7328348159790039</c:v>
                </c:pt>
                <c:pt idx="1">
                  <c:v>2.8013248443603516</c:v>
                </c:pt>
                <c:pt idx="2">
                  <c:v>-0.1867523193359375</c:v>
                </c:pt>
                <c:pt idx="3">
                  <c:v>-0.34685707092285156</c:v>
                </c:pt>
                <c:pt idx="4">
                  <c:v>0.59724044799804688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87-284C-B19D-0252E438CA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502760496"/>
        <c:axId val="-502757104"/>
      </c:lineChart>
      <c:catAx>
        <c:axId val="-502760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after Rapamycin (min)</a:t>
                </a:r>
              </a:p>
            </c:rich>
          </c:tx>
          <c:layout>
            <c:manualLayout>
              <c:xMode val="edge"/>
              <c:yMode val="edge"/>
              <c:x val="0.26373570088960002"/>
              <c:y val="0.88637007452054395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900"/>
            </a:pPr>
            <a:endParaRPr lang="en-US"/>
          </a:p>
        </c:txPr>
        <c:crossAx val="-502757104"/>
        <c:crosses val="autoZero"/>
        <c:auto val="1"/>
        <c:lblAlgn val="ctr"/>
        <c:lblOffset val="100"/>
        <c:noMultiLvlLbl val="0"/>
      </c:catAx>
      <c:valAx>
        <c:axId val="-5027571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/>
                  <a:t>Log</a:t>
                </a:r>
                <a:r>
                  <a:rPr lang="en-US" sz="1200" baseline="-25000" dirty="0"/>
                  <a:t>2</a:t>
                </a:r>
                <a:r>
                  <a:rPr lang="en-US" sz="1200" dirty="0"/>
                  <a:t> IP-IT Normalized to Mock</a:t>
                </a:r>
              </a:p>
            </c:rich>
          </c:tx>
          <c:layout>
            <c:manualLayout>
              <c:xMode val="edge"/>
              <c:yMode val="edge"/>
              <c:x val="1.7749565594450765E-2"/>
              <c:y val="6.45244848458854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502760496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47824552892142808"/>
          <c:y val="0.20076665183301201"/>
          <c:w val="0.35995238647683897"/>
          <c:h val="0.18607579100067001"/>
        </c:manualLayout>
      </c:layout>
      <c:overlay val="0"/>
      <c:txPr>
        <a:bodyPr/>
        <a:lstStyle/>
        <a:p>
          <a:pPr>
            <a:defRPr sz="900" i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E82EC-7ACC-B04C-93FE-735A7D7F109B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5BA38-9283-F84B-AB10-33FF579D4E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10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6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9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84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3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5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7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5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9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77F7E-FAFA-7D49-B407-86247569314C}" type="datetimeFigureOut">
              <a:rPr lang="en-US" smtClean="0"/>
              <a:t>12/6/18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87710-FEA6-434D-B00E-55F75528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6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A2797C-7838-1146-A3E3-7714C82F0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561" y="1262595"/>
            <a:ext cx="1816171" cy="5320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76940" y="1042476"/>
            <a:ext cx="40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67206" y="392929"/>
            <a:ext cx="40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8094" y="304646"/>
            <a:ext cx="1978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Figure 3 </a:t>
            </a:r>
            <a:r>
              <a:rPr lang="en-US" dirty="0"/>
              <a:t>– figure supplement 2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3D102D03-1781-FC4C-B865-BB06B30398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455012"/>
              </p:ext>
            </p:extLst>
          </p:nvPr>
        </p:nvGraphicFramePr>
        <p:xfrm>
          <a:off x="2711270" y="1380751"/>
          <a:ext cx="3206251" cy="282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BC077746-494C-7145-8E1F-ADE9D0AB8FCB}"/>
              </a:ext>
            </a:extLst>
          </p:cNvPr>
          <p:cNvSpPr txBox="1"/>
          <p:nvPr/>
        </p:nvSpPr>
        <p:spPr>
          <a:xfrm>
            <a:off x="6797609" y="611364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Med15-myc </a:t>
            </a:r>
            <a:r>
              <a:rPr lang="en-US" sz="1400" b="1" dirty="0" err="1"/>
              <a:t>ChIP</a:t>
            </a:r>
            <a:r>
              <a:rPr lang="en-US" sz="1400" b="1" dirty="0"/>
              <a:t> at UAS genes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1E0C0F-BC9A-464B-B78F-FC4C2F2E7AFD}"/>
              </a:ext>
            </a:extLst>
          </p:cNvPr>
          <p:cNvSpPr txBox="1"/>
          <p:nvPr/>
        </p:nvSpPr>
        <p:spPr>
          <a:xfrm rot="16200000">
            <a:off x="6121896" y="3061870"/>
            <a:ext cx="114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No FRB tag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37EE8F-5D5B-7A47-9C9A-DBD1C075054A}"/>
              </a:ext>
            </a:extLst>
          </p:cNvPr>
          <p:cNvSpPr txBox="1"/>
          <p:nvPr/>
        </p:nvSpPr>
        <p:spPr>
          <a:xfrm rot="16200000">
            <a:off x="6121896" y="4020195"/>
            <a:ext cx="114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TBP-FRB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D14E52-2484-8A43-8DC4-DF385B5CAAD4}"/>
              </a:ext>
            </a:extLst>
          </p:cNvPr>
          <p:cNvSpPr txBox="1"/>
          <p:nvPr/>
        </p:nvSpPr>
        <p:spPr>
          <a:xfrm rot="16200000">
            <a:off x="6132747" y="4923214"/>
            <a:ext cx="114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Taf1-FRB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7A7C2-B30A-2045-9B9D-3431F9634E45}"/>
              </a:ext>
            </a:extLst>
          </p:cNvPr>
          <p:cNvSpPr txBox="1"/>
          <p:nvPr/>
        </p:nvSpPr>
        <p:spPr>
          <a:xfrm rot="16200000">
            <a:off x="6121896" y="5881539"/>
            <a:ext cx="114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Rbp3-FRB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E585C2-9D1A-1147-9D73-8A0E95D1F570}"/>
              </a:ext>
            </a:extLst>
          </p:cNvPr>
          <p:cNvSpPr txBox="1"/>
          <p:nvPr/>
        </p:nvSpPr>
        <p:spPr>
          <a:xfrm rot="16200000">
            <a:off x="5983396" y="1595027"/>
            <a:ext cx="114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Normalized</a:t>
            </a:r>
          </a:p>
          <a:p>
            <a:pPr algn="ctr"/>
            <a:r>
              <a:rPr lang="en-US" sz="1200" b="1" dirty="0"/>
              <a:t>occupancy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9F1D64-778C-0D47-99C2-F71E27D1AE1A}"/>
              </a:ext>
            </a:extLst>
          </p:cNvPr>
          <p:cNvSpPr/>
          <p:nvPr/>
        </p:nvSpPr>
        <p:spPr>
          <a:xfrm>
            <a:off x="7383517" y="1124074"/>
            <a:ext cx="441435" cy="68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4ABAF7-6C26-9844-8E7E-225C3879A0EE}"/>
              </a:ext>
            </a:extLst>
          </p:cNvPr>
          <p:cNvSpPr/>
          <p:nvPr/>
        </p:nvSpPr>
        <p:spPr>
          <a:xfrm>
            <a:off x="6825413" y="2869324"/>
            <a:ext cx="90394" cy="33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E1D93F-888F-AF46-8318-7826F31AF7BE}"/>
              </a:ext>
            </a:extLst>
          </p:cNvPr>
          <p:cNvSpPr/>
          <p:nvPr/>
        </p:nvSpPr>
        <p:spPr>
          <a:xfrm>
            <a:off x="6825413" y="3847414"/>
            <a:ext cx="90394" cy="33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B0841E-33E8-BF41-86D2-4CE92757CC4A}"/>
              </a:ext>
            </a:extLst>
          </p:cNvPr>
          <p:cNvSpPr/>
          <p:nvPr/>
        </p:nvSpPr>
        <p:spPr>
          <a:xfrm>
            <a:off x="6825413" y="4825504"/>
            <a:ext cx="90394" cy="33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855B14-936D-9F41-B455-C075984625B0}"/>
              </a:ext>
            </a:extLst>
          </p:cNvPr>
          <p:cNvSpPr/>
          <p:nvPr/>
        </p:nvSpPr>
        <p:spPr>
          <a:xfrm>
            <a:off x="6825413" y="5803594"/>
            <a:ext cx="90394" cy="33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428804-EDCD-1340-B190-E8DC20D1B6BC}"/>
              </a:ext>
            </a:extLst>
          </p:cNvPr>
          <p:cNvSpPr/>
          <p:nvPr/>
        </p:nvSpPr>
        <p:spPr>
          <a:xfrm>
            <a:off x="8460828" y="3121852"/>
            <a:ext cx="105103" cy="14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87508E-1811-CB42-A3B1-63D55C9BC913}"/>
              </a:ext>
            </a:extLst>
          </p:cNvPr>
          <p:cNvSpPr/>
          <p:nvPr/>
        </p:nvSpPr>
        <p:spPr>
          <a:xfrm>
            <a:off x="8460828" y="3883852"/>
            <a:ext cx="105103" cy="14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AE500C-2198-D548-B7FC-3FC7D93250D4}"/>
              </a:ext>
            </a:extLst>
          </p:cNvPr>
          <p:cNvSpPr/>
          <p:nvPr/>
        </p:nvSpPr>
        <p:spPr>
          <a:xfrm>
            <a:off x="8460828" y="4666872"/>
            <a:ext cx="105103" cy="14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73C5D29-C89D-704D-9B13-BA1374CDB27F}"/>
              </a:ext>
            </a:extLst>
          </p:cNvPr>
          <p:cNvSpPr/>
          <p:nvPr/>
        </p:nvSpPr>
        <p:spPr>
          <a:xfrm>
            <a:off x="8460828" y="5455147"/>
            <a:ext cx="105103" cy="14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1DECD5-069C-7A4D-8472-1349CD21E4EC}"/>
              </a:ext>
            </a:extLst>
          </p:cNvPr>
          <p:cNvSpPr/>
          <p:nvPr/>
        </p:nvSpPr>
        <p:spPr>
          <a:xfrm>
            <a:off x="8460828" y="6253934"/>
            <a:ext cx="105103" cy="14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B8854B-99AF-E047-BDEC-1E66A18703E9}"/>
              </a:ext>
            </a:extLst>
          </p:cNvPr>
          <p:cNvSpPr txBox="1"/>
          <p:nvPr/>
        </p:nvSpPr>
        <p:spPr>
          <a:xfrm>
            <a:off x="8390065" y="3059562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D3D384-5A8A-EA41-BAA0-A9CC4A2D9EED}"/>
              </a:ext>
            </a:extLst>
          </p:cNvPr>
          <p:cNvSpPr txBox="1"/>
          <p:nvPr/>
        </p:nvSpPr>
        <p:spPr>
          <a:xfrm>
            <a:off x="8389231" y="3831546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E9578CC-1A15-AD4B-B8C9-38383E2E35A8}"/>
              </a:ext>
            </a:extLst>
          </p:cNvPr>
          <p:cNvSpPr txBox="1"/>
          <p:nvPr/>
        </p:nvSpPr>
        <p:spPr>
          <a:xfrm>
            <a:off x="8388397" y="4638159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1AAB8A-6C42-7747-B7E8-662A83CBB875}"/>
              </a:ext>
            </a:extLst>
          </p:cNvPr>
          <p:cNvSpPr txBox="1"/>
          <p:nvPr/>
        </p:nvSpPr>
        <p:spPr>
          <a:xfrm>
            <a:off x="8387563" y="5400159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-1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5CB5B0-AB30-994F-A2DD-DD1579300246}"/>
              </a:ext>
            </a:extLst>
          </p:cNvPr>
          <p:cNvSpPr txBox="1"/>
          <p:nvPr/>
        </p:nvSpPr>
        <p:spPr>
          <a:xfrm>
            <a:off x="8389904" y="6190761"/>
            <a:ext cx="2888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153562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44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23</cp:revision>
  <dcterms:created xsi:type="dcterms:W3CDTF">2017-07-10T20:00:20Z</dcterms:created>
  <dcterms:modified xsi:type="dcterms:W3CDTF">2018-12-07T19:59:53Z</dcterms:modified>
</cp:coreProperties>
</file>