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801600" cy="12801600"/>
  <p:notesSz cx="6858000" cy="9144000"/>
  <p:defaultTextStyle>
    <a:defPPr>
      <a:defRPr lang="en-US"/>
    </a:defPPr>
    <a:lvl1pPr marL="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152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6304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19456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2608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5760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38912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2064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5216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>
        <p:scale>
          <a:sx n="135" d="100"/>
          <a:sy n="135" d="100"/>
        </p:scale>
        <p:origin x="-80" y="-5440"/>
      </p:cViewPr>
      <p:guideLst>
        <p:guide orient="horz" pos="4032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2EAC99-3504-304C-BC79-09F41DA808D6}" type="datetimeFigureOut">
              <a:rPr lang="en-US" smtClean="0"/>
              <a:t>5/28/19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D71D1F-740E-4B4F-98E1-F58BE4A29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4027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D71D1F-740E-4B4F-98E1-F58BE4A294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615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3976794"/>
            <a:ext cx="10881360" cy="274404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0240" y="7254240"/>
            <a:ext cx="8961120" cy="32715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1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630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26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52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61333-E252-4EA8-830C-319F7DBEF7F9}" type="datetimeFigureOut">
              <a:rPr lang="en-US" smtClean="0"/>
              <a:t>5/28/19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B88EA-4F38-4725-B942-5972100FB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60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61333-E252-4EA8-830C-319F7DBEF7F9}" type="datetimeFigureOut">
              <a:rPr lang="en-US" smtClean="0"/>
              <a:t>5/28/19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B88EA-4F38-4725-B942-5972100FB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98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81160" y="512658"/>
            <a:ext cx="2880360" cy="1092284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0080" y="512658"/>
            <a:ext cx="8427720" cy="1092284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61333-E252-4EA8-830C-319F7DBEF7F9}" type="datetimeFigureOut">
              <a:rPr lang="en-US" smtClean="0"/>
              <a:t>5/28/19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B88EA-4F38-4725-B942-5972100FB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614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61333-E252-4EA8-830C-319F7DBEF7F9}" type="datetimeFigureOut">
              <a:rPr lang="en-US" smtClean="0"/>
              <a:t>5/28/19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B88EA-4F38-4725-B942-5972100FB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088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1238" y="8226214"/>
            <a:ext cx="10881360" cy="2542540"/>
          </a:xfrm>
        </p:spPr>
        <p:txBody>
          <a:bodyPr anchor="t"/>
          <a:lstStyle>
            <a:lvl1pPr algn="l">
              <a:defRPr sz="64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1238" y="5425865"/>
            <a:ext cx="10881360" cy="2800349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1520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6304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1945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4pPr>
            <a:lvl5pPr marL="292608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5pPr>
            <a:lvl6pPr marL="365760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6pPr>
            <a:lvl7pPr marL="43891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7pPr>
            <a:lvl8pPr marL="512064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8pPr>
            <a:lvl9pPr marL="5852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61333-E252-4EA8-830C-319F7DBEF7F9}" type="datetimeFigureOut">
              <a:rPr lang="en-US" smtClean="0"/>
              <a:t>5/28/19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B88EA-4F38-4725-B942-5972100FB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343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0080" y="2987041"/>
            <a:ext cx="5654040" cy="8448464"/>
          </a:xfrm>
        </p:spPr>
        <p:txBody>
          <a:bodyPr/>
          <a:lstStyle>
            <a:lvl1pPr>
              <a:defRPr sz="4500"/>
            </a:lvl1pPr>
            <a:lvl2pPr>
              <a:defRPr sz="38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7480" y="2987041"/>
            <a:ext cx="5654040" cy="8448464"/>
          </a:xfrm>
        </p:spPr>
        <p:txBody>
          <a:bodyPr/>
          <a:lstStyle>
            <a:lvl1pPr>
              <a:defRPr sz="4500"/>
            </a:lvl1pPr>
            <a:lvl2pPr>
              <a:defRPr sz="38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61333-E252-4EA8-830C-319F7DBEF7F9}" type="datetimeFigureOut">
              <a:rPr lang="en-US" smtClean="0"/>
              <a:t>5/28/19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B88EA-4F38-4725-B942-5972100FB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477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0080" y="2865544"/>
            <a:ext cx="5656263" cy="1194222"/>
          </a:xfrm>
        </p:spPr>
        <p:txBody>
          <a:bodyPr anchor="b"/>
          <a:lstStyle>
            <a:lvl1pPr marL="0" indent="0">
              <a:buNone/>
              <a:defRPr sz="3800" b="1"/>
            </a:lvl1pPr>
            <a:lvl2pPr marL="731520" indent="0">
              <a:buNone/>
              <a:defRPr sz="3200" b="1"/>
            </a:lvl2pPr>
            <a:lvl3pPr marL="1463040" indent="0">
              <a:buNone/>
              <a:defRPr sz="2900" b="1"/>
            </a:lvl3pPr>
            <a:lvl4pPr marL="2194560" indent="0">
              <a:buNone/>
              <a:defRPr sz="2600" b="1"/>
            </a:lvl4pPr>
            <a:lvl5pPr marL="2926080" indent="0">
              <a:buNone/>
              <a:defRPr sz="2600" b="1"/>
            </a:lvl5pPr>
            <a:lvl6pPr marL="3657600" indent="0">
              <a:buNone/>
              <a:defRPr sz="2600" b="1"/>
            </a:lvl6pPr>
            <a:lvl7pPr marL="4389120" indent="0">
              <a:buNone/>
              <a:defRPr sz="2600" b="1"/>
            </a:lvl7pPr>
            <a:lvl8pPr marL="5120640" indent="0">
              <a:buNone/>
              <a:defRPr sz="2600" b="1"/>
            </a:lvl8pPr>
            <a:lvl9pPr marL="5852160" indent="0">
              <a:buNone/>
              <a:defRPr sz="2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080" y="4059766"/>
            <a:ext cx="5656263" cy="7375738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03036" y="2865544"/>
            <a:ext cx="5658485" cy="1194222"/>
          </a:xfrm>
        </p:spPr>
        <p:txBody>
          <a:bodyPr anchor="b"/>
          <a:lstStyle>
            <a:lvl1pPr marL="0" indent="0">
              <a:buNone/>
              <a:defRPr sz="3800" b="1"/>
            </a:lvl1pPr>
            <a:lvl2pPr marL="731520" indent="0">
              <a:buNone/>
              <a:defRPr sz="3200" b="1"/>
            </a:lvl2pPr>
            <a:lvl3pPr marL="1463040" indent="0">
              <a:buNone/>
              <a:defRPr sz="2900" b="1"/>
            </a:lvl3pPr>
            <a:lvl4pPr marL="2194560" indent="0">
              <a:buNone/>
              <a:defRPr sz="2600" b="1"/>
            </a:lvl4pPr>
            <a:lvl5pPr marL="2926080" indent="0">
              <a:buNone/>
              <a:defRPr sz="2600" b="1"/>
            </a:lvl5pPr>
            <a:lvl6pPr marL="3657600" indent="0">
              <a:buNone/>
              <a:defRPr sz="2600" b="1"/>
            </a:lvl6pPr>
            <a:lvl7pPr marL="4389120" indent="0">
              <a:buNone/>
              <a:defRPr sz="2600" b="1"/>
            </a:lvl7pPr>
            <a:lvl8pPr marL="5120640" indent="0">
              <a:buNone/>
              <a:defRPr sz="2600" b="1"/>
            </a:lvl8pPr>
            <a:lvl9pPr marL="5852160" indent="0">
              <a:buNone/>
              <a:defRPr sz="2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3036" y="4059766"/>
            <a:ext cx="5658485" cy="7375738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61333-E252-4EA8-830C-319F7DBEF7F9}" type="datetimeFigureOut">
              <a:rPr lang="en-US" smtClean="0"/>
              <a:t>5/28/19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B88EA-4F38-4725-B942-5972100FB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599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61333-E252-4EA8-830C-319F7DBEF7F9}" type="datetimeFigureOut">
              <a:rPr lang="en-US" smtClean="0"/>
              <a:t>5/28/19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B88EA-4F38-4725-B942-5972100FB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295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61333-E252-4EA8-830C-319F7DBEF7F9}" type="datetimeFigureOut">
              <a:rPr lang="en-US" smtClean="0"/>
              <a:t>5/28/19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B88EA-4F38-4725-B942-5972100FB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366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1" y="509693"/>
            <a:ext cx="4211638" cy="216916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5070" y="509694"/>
            <a:ext cx="7156450" cy="10925811"/>
          </a:xfrm>
        </p:spPr>
        <p:txBody>
          <a:bodyPr/>
          <a:lstStyle>
            <a:lvl1pPr>
              <a:defRPr sz="5100"/>
            </a:lvl1pPr>
            <a:lvl2pPr>
              <a:defRPr sz="4500"/>
            </a:lvl2pPr>
            <a:lvl3pPr>
              <a:defRPr sz="38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0081" y="2678854"/>
            <a:ext cx="4211638" cy="8756651"/>
          </a:xfrm>
        </p:spPr>
        <p:txBody>
          <a:bodyPr/>
          <a:lstStyle>
            <a:lvl1pPr marL="0" indent="0">
              <a:buNone/>
              <a:defRPr sz="2200"/>
            </a:lvl1pPr>
            <a:lvl2pPr marL="731520" indent="0">
              <a:buNone/>
              <a:defRPr sz="1900"/>
            </a:lvl2pPr>
            <a:lvl3pPr marL="1463040" indent="0">
              <a:buNone/>
              <a:defRPr sz="1600"/>
            </a:lvl3pPr>
            <a:lvl4pPr marL="2194560" indent="0">
              <a:buNone/>
              <a:defRPr sz="1400"/>
            </a:lvl4pPr>
            <a:lvl5pPr marL="2926080" indent="0">
              <a:buNone/>
              <a:defRPr sz="1400"/>
            </a:lvl5pPr>
            <a:lvl6pPr marL="3657600" indent="0">
              <a:buNone/>
              <a:defRPr sz="1400"/>
            </a:lvl6pPr>
            <a:lvl7pPr marL="4389120" indent="0">
              <a:buNone/>
              <a:defRPr sz="1400"/>
            </a:lvl7pPr>
            <a:lvl8pPr marL="5120640" indent="0">
              <a:buNone/>
              <a:defRPr sz="1400"/>
            </a:lvl8pPr>
            <a:lvl9pPr marL="585216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61333-E252-4EA8-830C-319F7DBEF7F9}" type="datetimeFigureOut">
              <a:rPr lang="en-US" smtClean="0"/>
              <a:t>5/28/19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B88EA-4F38-4725-B942-5972100FB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069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9203" y="8961120"/>
            <a:ext cx="7680960" cy="1057911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09203" y="1143847"/>
            <a:ext cx="7680960" cy="7680960"/>
          </a:xfrm>
        </p:spPr>
        <p:txBody>
          <a:bodyPr/>
          <a:lstStyle>
            <a:lvl1pPr marL="0" indent="0">
              <a:buNone/>
              <a:defRPr sz="5100"/>
            </a:lvl1pPr>
            <a:lvl2pPr marL="731520" indent="0">
              <a:buNone/>
              <a:defRPr sz="4500"/>
            </a:lvl2pPr>
            <a:lvl3pPr marL="1463040" indent="0">
              <a:buNone/>
              <a:defRPr sz="3800"/>
            </a:lvl3pPr>
            <a:lvl4pPr marL="2194560" indent="0">
              <a:buNone/>
              <a:defRPr sz="3200"/>
            </a:lvl4pPr>
            <a:lvl5pPr marL="2926080" indent="0">
              <a:buNone/>
              <a:defRPr sz="3200"/>
            </a:lvl5pPr>
            <a:lvl6pPr marL="3657600" indent="0">
              <a:buNone/>
              <a:defRPr sz="3200"/>
            </a:lvl6pPr>
            <a:lvl7pPr marL="4389120" indent="0">
              <a:buNone/>
              <a:defRPr sz="3200"/>
            </a:lvl7pPr>
            <a:lvl8pPr marL="5120640" indent="0">
              <a:buNone/>
              <a:defRPr sz="3200"/>
            </a:lvl8pPr>
            <a:lvl9pPr marL="5852160" indent="0">
              <a:buNone/>
              <a:defRPr sz="3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09203" y="10019031"/>
            <a:ext cx="7680960" cy="1502409"/>
          </a:xfrm>
        </p:spPr>
        <p:txBody>
          <a:bodyPr/>
          <a:lstStyle>
            <a:lvl1pPr marL="0" indent="0">
              <a:buNone/>
              <a:defRPr sz="2200"/>
            </a:lvl1pPr>
            <a:lvl2pPr marL="731520" indent="0">
              <a:buNone/>
              <a:defRPr sz="1900"/>
            </a:lvl2pPr>
            <a:lvl3pPr marL="1463040" indent="0">
              <a:buNone/>
              <a:defRPr sz="1600"/>
            </a:lvl3pPr>
            <a:lvl4pPr marL="2194560" indent="0">
              <a:buNone/>
              <a:defRPr sz="1400"/>
            </a:lvl4pPr>
            <a:lvl5pPr marL="2926080" indent="0">
              <a:buNone/>
              <a:defRPr sz="1400"/>
            </a:lvl5pPr>
            <a:lvl6pPr marL="3657600" indent="0">
              <a:buNone/>
              <a:defRPr sz="1400"/>
            </a:lvl6pPr>
            <a:lvl7pPr marL="4389120" indent="0">
              <a:buNone/>
              <a:defRPr sz="1400"/>
            </a:lvl7pPr>
            <a:lvl8pPr marL="5120640" indent="0">
              <a:buNone/>
              <a:defRPr sz="1400"/>
            </a:lvl8pPr>
            <a:lvl9pPr marL="585216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61333-E252-4EA8-830C-319F7DBEF7F9}" type="datetimeFigureOut">
              <a:rPr lang="en-US" smtClean="0"/>
              <a:t>5/28/19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B88EA-4F38-4725-B942-5972100FB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785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0080" y="512658"/>
            <a:ext cx="11521440" cy="2133600"/>
          </a:xfrm>
          <a:prstGeom prst="rect">
            <a:avLst/>
          </a:prstGeom>
        </p:spPr>
        <p:txBody>
          <a:bodyPr vert="horz" lIns="146304" tIns="73152" rIns="146304" bIns="73152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0080" y="2987041"/>
            <a:ext cx="11521440" cy="8448464"/>
          </a:xfrm>
          <a:prstGeom prst="rect">
            <a:avLst/>
          </a:prstGeom>
        </p:spPr>
        <p:txBody>
          <a:bodyPr vert="horz" lIns="146304" tIns="73152" rIns="146304" bIns="73152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" y="11865187"/>
            <a:ext cx="2987040" cy="681567"/>
          </a:xfrm>
          <a:prstGeom prst="rect">
            <a:avLst/>
          </a:prstGeom>
        </p:spPr>
        <p:txBody>
          <a:bodyPr vert="horz" lIns="146304" tIns="73152" rIns="146304" bIns="73152" rtlCol="0" anchor="ctr"/>
          <a:lstStyle>
            <a:lvl1pPr algn="l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261333-E252-4EA8-830C-319F7DBEF7F9}" type="datetimeFigureOut">
              <a:rPr lang="en-US" smtClean="0"/>
              <a:t>5/28/19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73880" y="11865187"/>
            <a:ext cx="4053840" cy="681567"/>
          </a:xfrm>
          <a:prstGeom prst="rect">
            <a:avLst/>
          </a:prstGeom>
        </p:spPr>
        <p:txBody>
          <a:bodyPr vert="horz" lIns="146304" tIns="73152" rIns="146304" bIns="73152" rtlCol="0" anchor="ctr"/>
          <a:lstStyle>
            <a:lvl1pPr algn="ct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4480" y="11865187"/>
            <a:ext cx="2987040" cy="681567"/>
          </a:xfrm>
          <a:prstGeom prst="rect">
            <a:avLst/>
          </a:prstGeom>
        </p:spPr>
        <p:txBody>
          <a:bodyPr vert="horz" lIns="146304" tIns="73152" rIns="146304" bIns="73152" rtlCol="0" anchor="ctr"/>
          <a:lstStyle>
            <a:lvl1pPr algn="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B88EA-4F38-4725-B942-5972100FB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179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463040" rtl="0" eaLnBrk="1" latinLnBrk="0" hangingPunct="1">
        <a:spcBef>
          <a:spcPct val="0"/>
        </a:spcBef>
        <a:buNone/>
        <a:defRPr sz="7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8640" indent="-548640" algn="l" defTabSz="1463040" rtl="0" eaLnBrk="1" latinLnBrk="0" hangingPunct="1">
        <a:spcBef>
          <a:spcPct val="20000"/>
        </a:spcBef>
        <a:buFont typeface="Arial" panose="020B0604020202020204" pitchFamily="34" charset="0"/>
        <a:buChar char="•"/>
        <a:defRPr sz="5100" kern="1200">
          <a:solidFill>
            <a:schemeClr val="tx1"/>
          </a:solidFill>
          <a:latin typeface="+mn-lt"/>
          <a:ea typeface="+mn-ea"/>
          <a:cs typeface="+mn-cs"/>
        </a:defRPr>
      </a:lvl1pPr>
      <a:lvl2pPr marL="1188720" indent="-457200" algn="l" defTabSz="1463040" rtl="0" eaLnBrk="1" latinLnBrk="0" hangingPunct="1">
        <a:spcBef>
          <a:spcPct val="20000"/>
        </a:spcBef>
        <a:buFont typeface="Arial" panose="020B0604020202020204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indent="-365760" algn="l" defTabSz="1463040" rtl="0" eaLnBrk="1" latinLnBrk="0" hangingPunct="1">
        <a:spcBef>
          <a:spcPct val="20000"/>
        </a:spcBef>
        <a:buFont typeface="Arial" panose="020B0604020202020204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3pPr>
      <a:lvl4pPr marL="2560320" indent="-365760" algn="l" defTabSz="1463040" rtl="0" eaLnBrk="1" latinLnBrk="0" hangingPunct="1">
        <a:spcBef>
          <a:spcPct val="20000"/>
        </a:spcBef>
        <a:buFont typeface="Arial" panose="020B0604020202020204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91840" indent="-365760" algn="l" defTabSz="1463040" rtl="0" eaLnBrk="1" latinLnBrk="0" hangingPunct="1">
        <a:spcBef>
          <a:spcPct val="20000"/>
        </a:spcBef>
        <a:buFont typeface="Arial" panose="020B0604020202020204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23360" indent="-365760" algn="l" defTabSz="146304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54880" indent="-365760" algn="l" defTabSz="146304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486400" indent="-365760" algn="l" defTabSz="146304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17920" indent="-365760" algn="l" defTabSz="146304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6304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19456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2608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5760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38912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2064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5216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5667170"/>
              </p:ext>
            </p:extLst>
          </p:nvPr>
        </p:nvGraphicFramePr>
        <p:xfrm>
          <a:off x="1066800" y="762000"/>
          <a:ext cx="10614535" cy="108570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202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671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271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60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Primer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Sequence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Purpose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513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mPiga G4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ACCTCCAAAGACTGAGCTGTTG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Genotyping of </a:t>
                      </a:r>
                      <a:r>
                        <a:rPr lang="en-US" sz="11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Piga</a:t>
                      </a:r>
                      <a:r>
                        <a:rPr lang="en-US" sz="1100" u="none" strike="noStrike" baseline="30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flox</a:t>
                      </a:r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mice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513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mPiga</a:t>
                      </a:r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CCTGCCTTAGTCTTCCCAGTAC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Genotyping of Piga</a:t>
                      </a:r>
                      <a:r>
                        <a:rPr lang="en-US" sz="1100" u="none" strike="noStrike" baseline="30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flox</a:t>
                      </a:r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mice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513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mPigalox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TGTGGGTTTCAGTTCATTTCAGA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Genotyping of Piga</a:t>
                      </a:r>
                      <a:r>
                        <a:rPr lang="en-US" sz="1100" u="none" strike="noStrike" baseline="30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flox</a:t>
                      </a:r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mice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0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Clpex S2S F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ACAACACACCTTCCATCCTTAGG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Genotyping of Clpex colony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0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Clpex S2S 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CATCCCGGTCCAATGTCAGT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Genotyping of Clpex colony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0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Clpex S2S Reporter sequence 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ACCTGGTACATCTTGTC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Genotyping of Clpex colony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0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Clpex S2S Reporter sequence 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CCTGGTACACCTTGTC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Genotyping of Clpex colony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513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hPIGA exon 3 F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CGCATGCAGTTAAAACCAAA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Genotying PIGA</a:t>
                      </a:r>
                      <a:r>
                        <a:rPr lang="en-US" sz="1100" u="none" strike="noStrike" baseline="30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-/-</a:t>
                      </a:r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293T clones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513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hPIGA exon 3 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GGGAAAAGACCCAGATCTCC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Genotying PIGA</a:t>
                      </a:r>
                      <a:r>
                        <a:rPr lang="en-US" sz="1100" u="none" strike="noStrike" baseline="30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-/-</a:t>
                      </a:r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293T clones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513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hPGAP2 exon3L F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CAGGGCAAGAGCTATCCAAG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Genotying PGAP2</a:t>
                      </a:r>
                      <a:r>
                        <a:rPr lang="en-US" sz="1100" u="none" strike="noStrike" baseline="30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-/- </a:t>
                      </a:r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and</a:t>
                      </a:r>
                      <a:r>
                        <a:rPr lang="en-US" sz="1100" u="none" strike="noStrike" baseline="30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Clpex KI 293T clones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513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hPGAP2 exon3L 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ACCCTCTAGCCCAATCCTGT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Genotying PGAP2</a:t>
                      </a:r>
                      <a:r>
                        <a:rPr lang="en-US" sz="1100" u="none" strike="noStrike" baseline="30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-/- </a:t>
                      </a:r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and</a:t>
                      </a:r>
                      <a:r>
                        <a:rPr lang="en-US" sz="1100" u="none" strike="noStrike" baseline="30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Clpex KI 293T clones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60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mPiga WMISH F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TGTCACCCATGCTTATGGAA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Generation of Piga antisense RNA  probe from plasmid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60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mPiga WMISH 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ATTAACCCTCACTAAAGGCAATGTCCCCGACTTCACTT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Generation of Piga antisense RNA  probe from plasmid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513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WelTrust CAS_R1_Term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TCGTGGTATCGTTATGCGCC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Genotyping of Pgap2</a:t>
                      </a:r>
                      <a:r>
                        <a:rPr lang="en-US" sz="1100" u="none" strike="noStrike" baseline="30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null/LacZ</a:t>
                      </a:r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mice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513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WelTrust Pgap2_F9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GGGCTCAGGAGTACAAGCTG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Genotyping of Pgap2</a:t>
                      </a:r>
                      <a:r>
                        <a:rPr lang="en-US" sz="1100" u="none" strike="noStrike" baseline="30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null/LacZ</a:t>
                      </a:r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mice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60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IMR1084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GCG GTC TGG CAG TAA AAA CTA TC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Genotyping of Wnt1-Cre mice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60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IMR1085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GTG AAA CAG CAT TGC TGT CAC TT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Genotyping of Wnt1-Cre mice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60989">
                <a:tc>
                  <a:txBody>
                    <a:bodyPr/>
                    <a:lstStyle/>
                    <a:p>
                      <a:pPr algn="l" fontAlgn="b"/>
                      <a:r>
                        <a:rPr lang="sv-SE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hPIGA exon 3 Guide 1 F</a:t>
                      </a:r>
                      <a:endParaRPr lang="sv-SE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CACCGGATATTTCTGACAGAGTTC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Cloning of PIGA sgRNA into PX459 Cas9 plasmid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60989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hPIGA exon 3 Guide 1 R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AAACGAACTCTGTCAGAAATATCC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Cloning of PIGA sgRNA into PX459 Cas9 plasmid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60989">
                <a:tc>
                  <a:txBody>
                    <a:bodyPr/>
                    <a:lstStyle/>
                    <a:p>
                      <a:pPr algn="l" fontAlgn="b"/>
                      <a:r>
                        <a:rPr lang="sv-SE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hPIGA exon 3 Guide 2 F</a:t>
                      </a:r>
                      <a:endParaRPr lang="sv-SE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CACCGAATTTCATAATTGGAGGAGA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Cloning of PIGA sgRNA into PX459 Cas9 plasmid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60989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hPIGA exon 3 Guide 2 R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AAACTCTCCTCCAATTATGAAATT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Cloning of PIGA sgRNA into PX459 Cas9 plasmid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60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Pgap2 Guide 4 F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caccgCTTCCACTTCAAGGAGACAA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Cloning of PGAP2 sgRNA into PX459 Cas9 plasmid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60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Pgap2 Guide 4 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aaacTTGTCTCCTTGAAGTGGAAGc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Cloning of PGAP2 sgRNA into PX459 Cas9 plasmid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60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Pgap2 Guide 6 F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caccgAGGGTCCCATCCCGATCCAG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Cloning of PGAP2 sgRNA into PX459 Cas9 plasmid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60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Pgap2 Guide 6 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aaacCTGGATCGGGATGGGACCCTc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Cloning of PGAP2 sgRNA into PX459 Cas9 plasmid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60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Clpex KI sgRNA F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caccg CAGGTCTGACAAGATGTACC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Cloning of PGAP2 sgRNA into PX459 Cas9 plasmid to generate Clpex KI clones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60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Clpex KI sgRNA 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aaac GGTACATCTTGTCAGACCTGc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Cloning of PGAP2 sgRNA into PX459 Cas9 plasmid to generate Clpex KI clones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433060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Clpex KI clone donor oligo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G*G*CTGCCTGGGGCCCTGACAGCATGCCACTCCATCCCCAGGTCTGACAAGgTGTACCAAGTCCCACTACCACTGGATCGGGATGGGACCCTGGTACGGCTC*C*G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Donor for homologous repair when used in combination with Clpex KI sgRNA to recapitulate the Clpex mutation in 293T cells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60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Kdm5 intron F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TGAAGCTTTTGGCTTTGAG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Genotyping of male/female mice using sexually dimprohic KDM5 intronic locus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60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Kdm5 intron 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CCGCTGCCAAATTCTTTGG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Genotyping of male/female mice using sexually dimprohic KDM5 intronic locus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60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mAlx3 in situ F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TGGAACCCTACCTCCCAGAG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Generation of Alx3 antisense RNA  probe from plasmid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60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mAlx3 in situ 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ATTAACCCTCACTAAAGGTAGTCACCATCCGGAGAAGG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Generation of Alx3 antisense RNA  probe from plasmid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60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Brachyury WMISH F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CCGGTGCTGAAGGTAAATGT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Generation of Tbxt antisense RNA  probe from plasmid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60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Brachyury WMISH 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ATTAACCCTCACTAAAGGTGACCGGTGGTTCCTTAGAG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Generation of Tbxt antisense RNA  probe from plasmid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60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mLHX8 WMISH F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TGTAAGCTGGAGGGAAAGGA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Generation of Lhx8 antisense RNA  probe from plasmid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160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mLHX8 WMISH 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ATTAACCCTCACTAAAGGTTGGATGATTGACGTCTTGC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Generation of Lhx8 antisense RNA  probe from plasmid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160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PigP WMISH F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GCAGGGTCTGCACTCACC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Generation of Pigp antisense RNA  probe from plasmid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291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PigP WMISH 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ATTAACCCTCACTAAAGGGGTATTGAGTTCTTTGGCTCCT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Generation of Pigp antisense RNA  probe from plasmid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160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PigU WMISH F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GCACTGTTGGATCTGGGAGT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Generation of PigU antisense RNA  probe from plasmid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160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PigU WMISH 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ATTAACCCTCACTAAAGGAGCAGACGATGATGATGCAG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Generation of PigU antisense RNA  probe from plasmid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160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PigX WMISH F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AAGCCCCCAACTACTTGTCC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Generation of PigX antisense RNA  probe from plasmid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16098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PigX WMISH 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ATTAACCCTCACTAAAGGTGGCCATATTTGAAAACAGC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Generation of PigX antisense RNA  probe from plasmid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29139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Pgap2 in situ probe primer F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TTATAAAAGCTTGCGGCCGCAGAATATTGTACCAGGTCCCACTGACA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Generation of Pgap2 antisense RNA  probe from plasmid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29139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Pgap2 in situ probe primer R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GCTCTAGAAATTAACCCTCACTAAAGGCAGCTCTTTGTTCCCGAAGT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Generation of Pgap2 antisense RNA  probe from plasmid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extLst>
                  <a:ext uri="{0D108BD9-81ED-4DB2-BD59-A6C34878D82A}">
                    <a16:rowId xmlns:a16="http://schemas.microsoft.com/office/drawing/2014/main" val="10044"/>
                  </a:ext>
                </a:extLst>
              </a:tr>
              <a:tr h="160989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Pgap2 Sanger F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TGGCAGAGAGTTGCAGAGAA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 Sanger Sequencing of Clpex locus in Clpex line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extLst>
                  <a:ext uri="{0D108BD9-81ED-4DB2-BD59-A6C34878D82A}">
                    <a16:rowId xmlns:a16="http://schemas.microsoft.com/office/drawing/2014/main" val="10045"/>
                  </a:ext>
                </a:extLst>
              </a:tr>
              <a:tr h="160989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Pgap2 Sanger 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AGCCCATGAGAACTGGCTAA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 Sanger Sequencing of Clpex locus in Clpex line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49" marR="8049" marT="8049" marB="0" anchor="b"/>
                </a:tc>
                <a:extLst>
                  <a:ext uri="{0D108BD9-81ED-4DB2-BD59-A6C34878D82A}">
                    <a16:rowId xmlns:a16="http://schemas.microsoft.com/office/drawing/2014/main" val="10046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C1490B0B-848D-2545-B3BA-0EC45A0D8059}"/>
              </a:ext>
            </a:extLst>
          </p:cNvPr>
          <p:cNvSpPr txBox="1"/>
          <p:nvPr/>
        </p:nvSpPr>
        <p:spPr>
          <a:xfrm>
            <a:off x="902184" y="223391"/>
            <a:ext cx="5471883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Table S2. Primers used in this study</a:t>
            </a:r>
          </a:p>
        </p:txBody>
      </p:sp>
    </p:spTree>
    <p:extLst>
      <p:ext uri="{BB962C8B-B14F-4D97-AF65-F5344CB8AC3E}">
        <p14:creationId xmlns:p14="http://schemas.microsoft.com/office/powerpoint/2010/main" val="18636292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604</Words>
  <Application>Microsoft Macintosh PowerPoint</Application>
  <PresentationFormat>Custom</PresentationFormat>
  <Paragraphs>143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CCHMC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CCHMC</dc:creator>
  <cp:lastModifiedBy>Stottmann, Rolf</cp:lastModifiedBy>
  <cp:revision>2</cp:revision>
  <dcterms:created xsi:type="dcterms:W3CDTF">2018-12-28T21:11:11Z</dcterms:created>
  <dcterms:modified xsi:type="dcterms:W3CDTF">2019-05-28T14:52:30Z</dcterms:modified>
</cp:coreProperties>
</file>