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266" r:id="rId2"/>
  </p:sldIdLst>
  <p:sldSz cx="6858000" cy="9144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268"/>
    <p:restoredTop sz="97725"/>
  </p:normalViewPr>
  <p:slideViewPr>
    <p:cSldViewPr snapToGrid="0" snapToObjects="1">
      <p:cViewPr varScale="1">
        <p:scale>
          <a:sx n="107" d="100"/>
          <a:sy n="107" d="100"/>
        </p:scale>
        <p:origin x="1760" y="17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C50BCC-8F5F-F248-A943-8755346ECEEF}" type="datetimeFigureOut">
              <a:rPr lang="en-US" smtClean="0"/>
              <a:t>4/4/19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703638" y="857250"/>
            <a:ext cx="173672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95AAC3-E6E4-C347-B277-0D8792063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9132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2594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277590" y="0"/>
            <a:ext cx="3516317" cy="515028"/>
          </a:xfrm>
        </p:spPr>
        <p:txBody>
          <a:bodyPr>
            <a:normAutofit/>
          </a:bodyPr>
          <a:lstStyle/>
          <a:p>
            <a:r>
              <a:rPr lang="en-US" sz="2000" dirty="0">
                <a:latin typeface="Helvetica" pitchFamily="2" charset="0"/>
                <a:ea typeface="Helvetica" charset="0"/>
                <a:cs typeface="Helvetica" charset="0"/>
              </a:rPr>
              <a:t>Fig. 2-figure supplement 1</a:t>
            </a: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3AF37B7C-F0E4-F24D-B0C0-11AF206AD804}"/>
              </a:ext>
            </a:extLst>
          </p:cNvPr>
          <p:cNvGrpSpPr/>
          <p:nvPr/>
        </p:nvGrpSpPr>
        <p:grpSpPr>
          <a:xfrm>
            <a:off x="3790009" y="1121132"/>
            <a:ext cx="2056828" cy="2263987"/>
            <a:chOff x="415596" y="1303530"/>
            <a:chExt cx="1859201" cy="2266241"/>
          </a:xfrm>
        </p:grpSpPr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C96C4ED9-3821-D941-A210-52B5C6564665}"/>
                </a:ext>
              </a:extLst>
            </p:cNvPr>
            <p:cNvSpPr txBox="1"/>
            <p:nvPr/>
          </p:nvSpPr>
          <p:spPr>
            <a:xfrm>
              <a:off x="903076" y="1303530"/>
              <a:ext cx="13717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latin typeface="Helvetica" pitchFamily="2" charset="0"/>
                </a:rPr>
                <a:t>HKSA </a:t>
              </a:r>
              <a:r>
                <a:rPr lang="en-US" dirty="0" err="1">
                  <a:latin typeface="Helvetica" pitchFamily="2" charset="0"/>
                </a:rPr>
                <a:t>neutro</a:t>
              </a:r>
              <a:endParaRPr lang="en-US" dirty="0">
                <a:latin typeface="Helvetica" pitchFamily="2" charset="0"/>
              </a:endParaRPr>
            </a:p>
          </p:txBody>
        </p:sp>
        <p:pic>
          <p:nvPicPr>
            <p:cNvPr id="61" name="Picture 60">
              <a:extLst>
                <a:ext uri="{FF2B5EF4-FFF2-40B4-BE49-F238E27FC236}">
                  <a16:creationId xmlns:a16="http://schemas.microsoft.com/office/drawing/2014/main" id="{9DAC8238-DAFE-E344-A103-86527B15A91C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626110" y="1725930"/>
              <a:ext cx="1578129" cy="1545590"/>
            </a:xfrm>
            <a:prstGeom prst="rect">
              <a:avLst/>
            </a:prstGeom>
          </p:spPr>
        </p:pic>
        <p:sp>
          <p:nvSpPr>
            <p:cNvPr id="62" name="TextBox 61">
              <a:extLst>
                <a:ext uri="{FF2B5EF4-FFF2-40B4-BE49-F238E27FC236}">
                  <a16:creationId xmlns:a16="http://schemas.microsoft.com/office/drawing/2014/main" id="{4C4F878E-4841-0143-8B3E-C0E38E10DEAE}"/>
                </a:ext>
              </a:extLst>
            </p:cNvPr>
            <p:cNvSpPr txBox="1"/>
            <p:nvPr/>
          </p:nvSpPr>
          <p:spPr>
            <a:xfrm>
              <a:off x="1186369" y="3230880"/>
              <a:ext cx="603530" cy="33889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dirty="0">
                  <a:latin typeface="Helvetica" pitchFamily="2" charset="0"/>
                  <a:ea typeface="Helvetica" charset="0"/>
                  <a:cs typeface="Helvetica" charset="0"/>
                </a:rPr>
                <a:t>Ly6G</a:t>
              </a:r>
            </a:p>
          </p:txBody>
        </p:sp>
        <p:sp>
          <p:nvSpPr>
            <p:cNvPr id="63" name="TextBox 62">
              <a:extLst>
                <a:ext uri="{FF2B5EF4-FFF2-40B4-BE49-F238E27FC236}">
                  <a16:creationId xmlns:a16="http://schemas.microsoft.com/office/drawing/2014/main" id="{592F53CD-E394-4346-AF49-F8F32E82E154}"/>
                </a:ext>
              </a:extLst>
            </p:cNvPr>
            <p:cNvSpPr txBox="1"/>
            <p:nvPr/>
          </p:nvSpPr>
          <p:spPr>
            <a:xfrm rot="16200000">
              <a:off x="165245" y="2230848"/>
              <a:ext cx="806728" cy="30602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dirty="0">
                  <a:latin typeface="Helvetica" pitchFamily="2" charset="0"/>
                  <a:ea typeface="Helvetica" charset="0"/>
                  <a:cs typeface="Helvetica" charset="0"/>
                </a:rPr>
                <a:t>CD11b</a:t>
              </a:r>
            </a:p>
          </p:txBody>
        </p:sp>
      </p:grpSp>
      <p:sp>
        <p:nvSpPr>
          <p:cNvPr id="64" name="TextBox 63">
            <a:extLst>
              <a:ext uri="{FF2B5EF4-FFF2-40B4-BE49-F238E27FC236}">
                <a16:creationId xmlns:a16="http://schemas.microsoft.com/office/drawing/2014/main" id="{949C6190-ADB5-DA44-B9A4-9C18EF36D241}"/>
              </a:ext>
            </a:extLst>
          </p:cNvPr>
          <p:cNvSpPr txBox="1"/>
          <p:nvPr/>
        </p:nvSpPr>
        <p:spPr>
          <a:xfrm>
            <a:off x="4982565" y="1682594"/>
            <a:ext cx="3545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83</a:t>
            </a: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59791382-5AD4-5E43-BF36-FA29010BFCE2}"/>
              </a:ext>
            </a:extLst>
          </p:cNvPr>
          <p:cNvSpPr txBox="1"/>
          <p:nvPr/>
        </p:nvSpPr>
        <p:spPr>
          <a:xfrm>
            <a:off x="69027" y="1233492"/>
            <a:ext cx="38985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Helvetica" pitchFamily="2" charset="0"/>
              </a:rPr>
              <a:t>A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8FEA50F4-45E3-0E4D-82CB-FCE24643DB09}"/>
              </a:ext>
            </a:extLst>
          </p:cNvPr>
          <p:cNvGrpSpPr/>
          <p:nvPr/>
        </p:nvGrpSpPr>
        <p:grpSpPr>
          <a:xfrm>
            <a:off x="573468" y="1272887"/>
            <a:ext cx="2422440" cy="2235704"/>
            <a:chOff x="2133330" y="7091641"/>
            <a:chExt cx="2422440" cy="2235704"/>
          </a:xfrm>
        </p:grpSpPr>
        <p:pic>
          <p:nvPicPr>
            <p:cNvPr id="67" name="Picture 66">
              <a:extLst>
                <a:ext uri="{FF2B5EF4-FFF2-40B4-BE49-F238E27FC236}">
                  <a16:creationId xmlns:a16="http://schemas.microsoft.com/office/drawing/2014/main" id="{8DE0FF54-D67D-984C-ACF1-B0756197A95B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2367495" y="7091641"/>
              <a:ext cx="2188275" cy="1733706"/>
            </a:xfrm>
            <a:prstGeom prst="rect">
              <a:avLst/>
            </a:prstGeom>
          </p:spPr>
        </p:pic>
        <p:sp>
          <p:nvSpPr>
            <p:cNvPr id="68" name="TextBox 67">
              <a:extLst>
                <a:ext uri="{FF2B5EF4-FFF2-40B4-BE49-F238E27FC236}">
                  <a16:creationId xmlns:a16="http://schemas.microsoft.com/office/drawing/2014/main" id="{8E66894F-8C54-C048-B427-CD96B72352C9}"/>
                </a:ext>
              </a:extLst>
            </p:cNvPr>
            <p:cNvSpPr txBox="1"/>
            <p:nvPr/>
          </p:nvSpPr>
          <p:spPr>
            <a:xfrm rot="16200000">
              <a:off x="1806959" y="7733089"/>
              <a:ext cx="960519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IL-21R MFI</a:t>
              </a:r>
            </a:p>
          </p:txBody>
        </p: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E019B308-22E5-5C4B-99E2-47BA1287B8D3}"/>
                </a:ext>
              </a:extLst>
            </p:cNvPr>
            <p:cNvSpPr txBox="1"/>
            <p:nvPr/>
          </p:nvSpPr>
          <p:spPr>
            <a:xfrm rot="16200000">
              <a:off x="2516448" y="8818115"/>
              <a:ext cx="54929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Helvetica" pitchFamily="2" charset="0"/>
                </a:rPr>
                <a:t>Ctrl</a:t>
              </a:r>
            </a:p>
          </p:txBody>
        </p:sp>
        <p:sp>
          <p:nvSpPr>
            <p:cNvPr id="70" name="TextBox 69">
              <a:extLst>
                <a:ext uri="{FF2B5EF4-FFF2-40B4-BE49-F238E27FC236}">
                  <a16:creationId xmlns:a16="http://schemas.microsoft.com/office/drawing/2014/main" id="{5A2BB4C0-007C-6D41-A818-61140D512BB1}"/>
                </a:ext>
              </a:extLst>
            </p:cNvPr>
            <p:cNvSpPr txBox="1"/>
            <p:nvPr/>
          </p:nvSpPr>
          <p:spPr>
            <a:xfrm rot="16200000">
              <a:off x="2730333" y="8822838"/>
              <a:ext cx="701237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Helvetica" pitchFamily="2" charset="0"/>
                </a:rPr>
                <a:t>IL-21</a:t>
              </a:r>
            </a:p>
          </p:txBody>
        </p:sp>
        <p:sp>
          <p:nvSpPr>
            <p:cNvPr id="71" name="TextBox 70">
              <a:extLst>
                <a:ext uri="{FF2B5EF4-FFF2-40B4-BE49-F238E27FC236}">
                  <a16:creationId xmlns:a16="http://schemas.microsoft.com/office/drawing/2014/main" id="{EF996EF0-9E2A-9E48-87AA-29C0A93D8DA1}"/>
                </a:ext>
              </a:extLst>
            </p:cNvPr>
            <p:cNvSpPr txBox="1"/>
            <p:nvPr/>
          </p:nvSpPr>
          <p:spPr>
            <a:xfrm rot="16200000">
              <a:off x="3152610" y="8806719"/>
              <a:ext cx="526497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Helvetica" pitchFamily="2" charset="0"/>
                </a:rPr>
                <a:t>PG</a:t>
              </a:r>
            </a:p>
          </p:txBody>
        </p:sp>
        <p:sp>
          <p:nvSpPr>
            <p:cNvPr id="72" name="TextBox 71">
              <a:extLst>
                <a:ext uri="{FF2B5EF4-FFF2-40B4-BE49-F238E27FC236}">
                  <a16:creationId xmlns:a16="http://schemas.microsoft.com/office/drawing/2014/main" id="{5AB9DDA3-28A2-8C47-B412-51C5518B1EBC}"/>
                </a:ext>
              </a:extLst>
            </p:cNvPr>
            <p:cNvSpPr txBox="1"/>
            <p:nvPr/>
          </p:nvSpPr>
          <p:spPr>
            <a:xfrm rot="16200000">
              <a:off x="3744399" y="8806719"/>
              <a:ext cx="526497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Helvetica" pitchFamily="2" charset="0"/>
                </a:rPr>
                <a:t>PG</a:t>
              </a:r>
            </a:p>
          </p:txBody>
        </p: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FD4F0C5D-FB88-464E-8A2B-7ED93BBAA27B}"/>
                </a:ext>
              </a:extLst>
            </p:cNvPr>
            <p:cNvCxnSpPr/>
            <p:nvPr/>
          </p:nvCxnSpPr>
          <p:spPr>
            <a:xfrm>
              <a:off x="2708455" y="8346381"/>
              <a:ext cx="351185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Straight Connector 103">
              <a:extLst>
                <a:ext uri="{FF2B5EF4-FFF2-40B4-BE49-F238E27FC236}">
                  <a16:creationId xmlns:a16="http://schemas.microsoft.com/office/drawing/2014/main" id="{75AA57DB-C209-C34B-8A52-4572E9FCF7E1}"/>
                </a:ext>
              </a:extLst>
            </p:cNvPr>
            <p:cNvCxnSpPr/>
            <p:nvPr/>
          </p:nvCxnSpPr>
          <p:spPr>
            <a:xfrm>
              <a:off x="3335866" y="8154399"/>
              <a:ext cx="351185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Straight Connector 104">
              <a:extLst>
                <a:ext uri="{FF2B5EF4-FFF2-40B4-BE49-F238E27FC236}">
                  <a16:creationId xmlns:a16="http://schemas.microsoft.com/office/drawing/2014/main" id="{73CFE306-4152-874F-A9FF-3407CDC3BF41}"/>
                </a:ext>
              </a:extLst>
            </p:cNvPr>
            <p:cNvCxnSpPr/>
            <p:nvPr/>
          </p:nvCxnSpPr>
          <p:spPr>
            <a:xfrm>
              <a:off x="3975154" y="7297397"/>
              <a:ext cx="351185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6" name="TextBox 105">
              <a:extLst>
                <a:ext uri="{FF2B5EF4-FFF2-40B4-BE49-F238E27FC236}">
                  <a16:creationId xmlns:a16="http://schemas.microsoft.com/office/drawing/2014/main" id="{8DFD26B5-9E9A-EC48-AC67-F68E44A60C52}"/>
                </a:ext>
              </a:extLst>
            </p:cNvPr>
            <p:cNvSpPr txBox="1"/>
            <p:nvPr/>
          </p:nvSpPr>
          <p:spPr>
            <a:xfrm>
              <a:off x="2765716" y="8156376"/>
              <a:ext cx="274434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*</a:t>
              </a:r>
            </a:p>
          </p:txBody>
        </p:sp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C51DFDD4-1DD7-2E44-A76C-A8B7BE7F8AA4}"/>
                </a:ext>
              </a:extLst>
            </p:cNvPr>
            <p:cNvSpPr txBox="1"/>
            <p:nvPr/>
          </p:nvSpPr>
          <p:spPr>
            <a:xfrm>
              <a:off x="3345625" y="7964393"/>
              <a:ext cx="274434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*</a:t>
              </a:r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CAAB9316-0032-0F4D-962E-B30453577079}"/>
                </a:ext>
              </a:extLst>
            </p:cNvPr>
            <p:cNvSpPr txBox="1"/>
            <p:nvPr/>
          </p:nvSpPr>
          <p:spPr>
            <a:xfrm>
              <a:off x="3984913" y="7107395"/>
              <a:ext cx="364202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**</a:t>
              </a:r>
            </a:p>
          </p:txBody>
        </p:sp>
      </p:grpSp>
      <p:sp>
        <p:nvSpPr>
          <p:cNvPr id="109" name="TextBox 108">
            <a:extLst>
              <a:ext uri="{FF2B5EF4-FFF2-40B4-BE49-F238E27FC236}">
                <a16:creationId xmlns:a16="http://schemas.microsoft.com/office/drawing/2014/main" id="{EBB2379A-147D-FE4C-8913-737B35CBC748}"/>
              </a:ext>
            </a:extLst>
          </p:cNvPr>
          <p:cNvSpPr txBox="1"/>
          <p:nvPr/>
        </p:nvSpPr>
        <p:spPr>
          <a:xfrm rot="16200000">
            <a:off x="1696771" y="3031637"/>
            <a:ext cx="82089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PG/21</a:t>
            </a: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B2066E03-64FD-BE43-95F4-B255769438A4}"/>
              </a:ext>
            </a:extLst>
          </p:cNvPr>
          <p:cNvSpPr txBox="1"/>
          <p:nvPr/>
        </p:nvSpPr>
        <p:spPr>
          <a:xfrm rot="16200000">
            <a:off x="2336064" y="3031637"/>
            <a:ext cx="82089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PG/21</a:t>
            </a:r>
          </a:p>
        </p:txBody>
      </p:sp>
      <p:sp>
        <p:nvSpPr>
          <p:cNvPr id="111" name="TextBox 110">
            <a:extLst>
              <a:ext uri="{FF2B5EF4-FFF2-40B4-BE49-F238E27FC236}">
                <a16:creationId xmlns:a16="http://schemas.microsoft.com/office/drawing/2014/main" id="{317D82DC-065F-CE45-BC02-ECAAAB260ED6}"/>
              </a:ext>
            </a:extLst>
          </p:cNvPr>
          <p:cNvSpPr txBox="1"/>
          <p:nvPr/>
        </p:nvSpPr>
        <p:spPr>
          <a:xfrm>
            <a:off x="3524020" y="1181496"/>
            <a:ext cx="38985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Helvetica" pitchFamily="2" charset="0"/>
              </a:rPr>
              <a:t>B</a:t>
            </a:r>
          </a:p>
        </p:txBody>
      </p:sp>
    </p:spTree>
    <p:extLst>
      <p:ext uri="{BB962C8B-B14F-4D97-AF65-F5344CB8AC3E}">
        <p14:creationId xmlns:p14="http://schemas.microsoft.com/office/powerpoint/2010/main" val="19288024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151345</TotalTime>
  <Words>27</Words>
  <Application>Microsoft Macintosh PowerPoint</Application>
  <PresentationFormat>On-screen Show (4:3)</PresentationFormat>
  <Paragraphs>17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</vt:lpstr>
      <vt:lpstr>Office Theme</vt:lpstr>
      <vt:lpstr>Fig. 2-figure supplement 1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Spolski, Rosanne (NIH/NHLBI) [E]</cp:lastModifiedBy>
  <cp:revision>330</cp:revision>
  <cp:lastPrinted>2019-03-25T15:32:46Z</cp:lastPrinted>
  <dcterms:created xsi:type="dcterms:W3CDTF">2017-04-25T13:15:00Z</dcterms:created>
  <dcterms:modified xsi:type="dcterms:W3CDTF">2019-04-04T21:01:24Z</dcterms:modified>
</cp:coreProperties>
</file>