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71" r:id="rId2"/>
  </p:sldIdLst>
  <p:sldSz cx="6858000" cy="9144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268"/>
    <p:restoredTop sz="97725"/>
  </p:normalViewPr>
  <p:slideViewPr>
    <p:cSldViewPr snapToGrid="0" snapToObjects="1">
      <p:cViewPr varScale="1">
        <p:scale>
          <a:sx n="107" d="100"/>
          <a:sy n="107" d="100"/>
        </p:scale>
        <p:origin x="1760" y="17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C50BCC-8F5F-F248-A943-8755346ECEEF}" type="datetimeFigureOut">
              <a:rPr lang="en-US" smtClean="0"/>
              <a:t>4/4/19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703638" y="857250"/>
            <a:ext cx="173672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95AAC3-E6E4-C347-B277-0D87920637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9132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45B7FA-6B7A-F54E-B8B7-E06D573355ED}" type="datetimeFigureOut">
              <a:rPr lang="en-US" smtClean="0"/>
              <a:t>4/4/19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C67624-B1C8-3F4D-A8C0-FE1D2B76FC5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2594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>
            <a:extLst>
              <a:ext uri="{FF2B5EF4-FFF2-40B4-BE49-F238E27FC236}">
                <a16:creationId xmlns:a16="http://schemas.microsoft.com/office/drawing/2014/main" id="{A4D4366A-113F-A748-8E06-645DEDF7D35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3470" y="796792"/>
            <a:ext cx="2222500" cy="2082800"/>
          </a:xfrm>
          <a:prstGeom prst="rect">
            <a:avLst/>
          </a:prstGeom>
        </p:spPr>
      </p:pic>
      <p:pic>
        <p:nvPicPr>
          <p:cNvPr id="3" name="Picture 2">
            <a:extLst>
              <a:ext uri="{FF2B5EF4-FFF2-40B4-BE49-F238E27FC236}">
                <a16:creationId xmlns:a16="http://schemas.microsoft.com/office/drawing/2014/main" id="{150ABAE7-4A41-294B-9745-3E2AE786187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999385" y="752285"/>
            <a:ext cx="2082800" cy="2082800"/>
          </a:xfrm>
          <a:prstGeom prst="rect">
            <a:avLst/>
          </a:prstGeom>
        </p:spPr>
      </p:pic>
      <p:pic>
        <p:nvPicPr>
          <p:cNvPr id="4" name="Picture 3">
            <a:extLst>
              <a:ext uri="{FF2B5EF4-FFF2-40B4-BE49-F238E27FC236}">
                <a16:creationId xmlns:a16="http://schemas.microsoft.com/office/drawing/2014/main" id="{6C906682-1698-B146-A7A7-7FF1C2871901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747569" y="3304970"/>
            <a:ext cx="3035300" cy="2082800"/>
          </a:xfrm>
          <a:prstGeom prst="rect">
            <a:avLst/>
          </a:prstGeom>
        </p:spPr>
      </p:pic>
      <p:pic>
        <p:nvPicPr>
          <p:cNvPr id="6" name="Picture 5">
            <a:extLst>
              <a:ext uri="{FF2B5EF4-FFF2-40B4-BE49-F238E27FC236}">
                <a16:creationId xmlns:a16="http://schemas.microsoft.com/office/drawing/2014/main" id="{629CD7EE-F7DF-F648-96FC-54440BB0E8D4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637226" y="6289305"/>
            <a:ext cx="2044700" cy="2082800"/>
          </a:xfrm>
          <a:prstGeom prst="rect">
            <a:avLst/>
          </a:prstGeom>
        </p:spPr>
      </p:pic>
      <p:pic>
        <p:nvPicPr>
          <p:cNvPr id="7" name="Picture 6">
            <a:extLst>
              <a:ext uri="{FF2B5EF4-FFF2-40B4-BE49-F238E27FC236}">
                <a16:creationId xmlns:a16="http://schemas.microsoft.com/office/drawing/2014/main" id="{64CE65BD-AB38-984A-8153-225F4E0E5129}"/>
              </a:ext>
            </a:extLst>
          </p:cNvPr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2819070" y="6289305"/>
            <a:ext cx="2070100" cy="2082800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0DE536C0-875E-6541-B57D-4CAC8C0EF1B0}"/>
              </a:ext>
            </a:extLst>
          </p:cNvPr>
          <p:cNvSpPr txBox="1"/>
          <p:nvPr/>
        </p:nvSpPr>
        <p:spPr>
          <a:xfrm>
            <a:off x="1302681" y="2811973"/>
            <a:ext cx="5453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PBS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B2C9CDA-1507-B045-AAC8-A7CBDFD3C53D}"/>
              </a:ext>
            </a:extLst>
          </p:cNvPr>
          <p:cNvSpPr txBox="1"/>
          <p:nvPr/>
        </p:nvSpPr>
        <p:spPr>
          <a:xfrm>
            <a:off x="1908325" y="2811973"/>
            <a:ext cx="5918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IL-21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E3B55532-DF65-1449-A928-9F3AEFFEBA5D}"/>
              </a:ext>
            </a:extLst>
          </p:cNvPr>
          <p:cNvSpPr txBox="1"/>
          <p:nvPr/>
        </p:nvSpPr>
        <p:spPr>
          <a:xfrm>
            <a:off x="3682296" y="2765490"/>
            <a:ext cx="5453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PBS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1579D43-A3EF-4E4A-AA69-A29C999EA4B6}"/>
              </a:ext>
            </a:extLst>
          </p:cNvPr>
          <p:cNvSpPr txBox="1"/>
          <p:nvPr/>
        </p:nvSpPr>
        <p:spPr>
          <a:xfrm>
            <a:off x="4287940" y="2765490"/>
            <a:ext cx="5918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IL-21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0CD87C7-2CB9-4741-B5F9-6FC4C19641EA}"/>
              </a:ext>
            </a:extLst>
          </p:cNvPr>
          <p:cNvSpPr txBox="1"/>
          <p:nvPr/>
        </p:nvSpPr>
        <p:spPr>
          <a:xfrm>
            <a:off x="1088568" y="5351823"/>
            <a:ext cx="5453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PBS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9A76D00-7478-B146-A166-8D7A4F3BC14F}"/>
              </a:ext>
            </a:extLst>
          </p:cNvPr>
          <p:cNvSpPr txBox="1"/>
          <p:nvPr/>
        </p:nvSpPr>
        <p:spPr>
          <a:xfrm>
            <a:off x="1694212" y="5351823"/>
            <a:ext cx="5918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IL-21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0FA5B60F-D38C-DE41-AC5F-8720324D0974}"/>
              </a:ext>
            </a:extLst>
          </p:cNvPr>
          <p:cNvSpPr txBox="1"/>
          <p:nvPr/>
        </p:nvSpPr>
        <p:spPr>
          <a:xfrm>
            <a:off x="2416624" y="5351823"/>
            <a:ext cx="5453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PBS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A6CC755-3E08-524E-A942-2CF27B6CB67C}"/>
              </a:ext>
            </a:extLst>
          </p:cNvPr>
          <p:cNvSpPr txBox="1"/>
          <p:nvPr/>
        </p:nvSpPr>
        <p:spPr>
          <a:xfrm>
            <a:off x="3022268" y="5351823"/>
            <a:ext cx="5918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IL-21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517CC37-1CFE-0A43-802E-874CEB4BAA29}"/>
              </a:ext>
            </a:extLst>
          </p:cNvPr>
          <p:cNvSpPr txBox="1"/>
          <p:nvPr/>
        </p:nvSpPr>
        <p:spPr>
          <a:xfrm rot="16200000">
            <a:off x="-276737" y="1660062"/>
            <a:ext cx="153695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Total cell number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5EC7DD2-989D-5B4A-8A1A-3A3F8A2E8B60}"/>
              </a:ext>
            </a:extLst>
          </p:cNvPr>
          <p:cNvSpPr txBox="1"/>
          <p:nvPr/>
        </p:nvSpPr>
        <p:spPr>
          <a:xfrm rot="16200000">
            <a:off x="2221631" y="1566074"/>
            <a:ext cx="153695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Total cell number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59AD4445-F213-0444-A372-405A49C418CF}"/>
              </a:ext>
            </a:extLst>
          </p:cNvPr>
          <p:cNvSpPr txBox="1"/>
          <p:nvPr/>
        </p:nvSpPr>
        <p:spPr>
          <a:xfrm rot="16200000">
            <a:off x="-61355" y="4251365"/>
            <a:ext cx="130035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% Neutrophils</a:t>
            </a: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CD5B7A33-E601-244E-9F69-8A74FA0B44F9}"/>
              </a:ext>
            </a:extLst>
          </p:cNvPr>
          <p:cNvCxnSpPr>
            <a:cxnSpLocks/>
          </p:cNvCxnSpPr>
          <p:nvPr/>
        </p:nvCxnSpPr>
        <p:spPr>
          <a:xfrm>
            <a:off x="1353786" y="5659600"/>
            <a:ext cx="74321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E37F6499-69DA-7D4E-9DEF-01D07DA73F35}"/>
              </a:ext>
            </a:extLst>
          </p:cNvPr>
          <p:cNvCxnSpPr/>
          <p:nvPr/>
        </p:nvCxnSpPr>
        <p:spPr>
          <a:xfrm>
            <a:off x="2658095" y="5657622"/>
            <a:ext cx="74321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83DA863B-2E4A-B245-8E59-FD2ECE64821B}"/>
              </a:ext>
            </a:extLst>
          </p:cNvPr>
          <p:cNvSpPr txBox="1"/>
          <p:nvPr/>
        </p:nvSpPr>
        <p:spPr>
          <a:xfrm>
            <a:off x="1468579" y="5640783"/>
            <a:ext cx="52450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BAL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602CFD1A-5953-1C46-BA3D-29F9DDF02F46}"/>
              </a:ext>
            </a:extLst>
          </p:cNvPr>
          <p:cNvSpPr txBox="1"/>
          <p:nvPr/>
        </p:nvSpPr>
        <p:spPr>
          <a:xfrm>
            <a:off x="2772886" y="5640783"/>
            <a:ext cx="68320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LUNG</a:t>
            </a:r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F6417903-DB3E-714F-900B-CE0A3D0AC30D}"/>
              </a:ext>
            </a:extLst>
          </p:cNvPr>
          <p:cNvCxnSpPr/>
          <p:nvPr/>
        </p:nvCxnSpPr>
        <p:spPr>
          <a:xfrm>
            <a:off x="1504562" y="1045471"/>
            <a:ext cx="73429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5CB4A6E8-B93B-D348-9C67-9D9AA6ACF955}"/>
              </a:ext>
            </a:extLst>
          </p:cNvPr>
          <p:cNvCxnSpPr/>
          <p:nvPr/>
        </p:nvCxnSpPr>
        <p:spPr>
          <a:xfrm>
            <a:off x="3919806" y="951485"/>
            <a:ext cx="73429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73CEE750-26BA-8E4B-A49E-35D0F069442D}"/>
              </a:ext>
            </a:extLst>
          </p:cNvPr>
          <p:cNvCxnSpPr/>
          <p:nvPr/>
        </p:nvCxnSpPr>
        <p:spPr>
          <a:xfrm>
            <a:off x="1280556" y="3777298"/>
            <a:ext cx="73429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34363810-8D90-254B-9C98-04FAEEB55E2A}"/>
              </a:ext>
            </a:extLst>
          </p:cNvPr>
          <p:cNvCxnSpPr/>
          <p:nvPr/>
        </p:nvCxnSpPr>
        <p:spPr>
          <a:xfrm>
            <a:off x="2598715" y="3967304"/>
            <a:ext cx="73429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590D80E9-9B7D-0B43-B19D-54D435A28CCE}"/>
              </a:ext>
            </a:extLst>
          </p:cNvPr>
          <p:cNvSpPr txBox="1"/>
          <p:nvPr/>
        </p:nvSpPr>
        <p:spPr>
          <a:xfrm>
            <a:off x="1714357" y="796792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19D105B-FF3C-7341-8BF6-38AC07DC99EA}"/>
              </a:ext>
            </a:extLst>
          </p:cNvPr>
          <p:cNvSpPr txBox="1"/>
          <p:nvPr/>
        </p:nvSpPr>
        <p:spPr>
          <a:xfrm>
            <a:off x="4227638" y="713030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E0B6CC32-0915-6D40-9F54-2F58590E0996}"/>
              </a:ext>
            </a:extLst>
          </p:cNvPr>
          <p:cNvSpPr txBox="1"/>
          <p:nvPr/>
        </p:nvSpPr>
        <p:spPr>
          <a:xfrm>
            <a:off x="1468579" y="3526971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7777BC4D-C6D9-BA47-922F-E5C2739BA578}"/>
              </a:ext>
            </a:extLst>
          </p:cNvPr>
          <p:cNvSpPr txBox="1"/>
          <p:nvPr/>
        </p:nvSpPr>
        <p:spPr>
          <a:xfrm>
            <a:off x="2808511" y="3755075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</a:t>
            </a: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6687B1A3-4268-644C-9506-4C8AD81642C6}"/>
              </a:ext>
            </a:extLst>
          </p:cNvPr>
          <p:cNvCxnSpPr/>
          <p:nvPr/>
        </p:nvCxnSpPr>
        <p:spPr>
          <a:xfrm>
            <a:off x="1444826" y="6566019"/>
            <a:ext cx="73429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5873C1A3-65C5-B242-9A09-B3877CC495AC}"/>
              </a:ext>
            </a:extLst>
          </p:cNvPr>
          <p:cNvCxnSpPr/>
          <p:nvPr/>
        </p:nvCxnSpPr>
        <p:spPr>
          <a:xfrm>
            <a:off x="3580405" y="6718419"/>
            <a:ext cx="734298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>
            <a:extLst>
              <a:ext uri="{FF2B5EF4-FFF2-40B4-BE49-F238E27FC236}">
                <a16:creationId xmlns:a16="http://schemas.microsoft.com/office/drawing/2014/main" id="{14E86179-2F2E-E547-A2FB-A40AA33285A7}"/>
              </a:ext>
            </a:extLst>
          </p:cNvPr>
          <p:cNvSpPr txBox="1"/>
          <p:nvPr/>
        </p:nvSpPr>
        <p:spPr>
          <a:xfrm>
            <a:off x="1637870" y="6372430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C69920E7-2A77-784C-9BB7-72DF8CF7F4C5}"/>
              </a:ext>
            </a:extLst>
          </p:cNvPr>
          <p:cNvSpPr txBox="1"/>
          <p:nvPr/>
        </p:nvSpPr>
        <p:spPr>
          <a:xfrm>
            <a:off x="3809073" y="6495802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D1E80820-AFA9-2649-B196-AD25D8E36A70}"/>
              </a:ext>
            </a:extLst>
          </p:cNvPr>
          <p:cNvSpPr txBox="1"/>
          <p:nvPr/>
        </p:nvSpPr>
        <p:spPr>
          <a:xfrm>
            <a:off x="1205343" y="8354298"/>
            <a:ext cx="5453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PBS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2236C666-2F9B-AC46-9B36-1EF077177057}"/>
              </a:ext>
            </a:extLst>
          </p:cNvPr>
          <p:cNvSpPr txBox="1"/>
          <p:nvPr/>
        </p:nvSpPr>
        <p:spPr>
          <a:xfrm>
            <a:off x="1810987" y="8354298"/>
            <a:ext cx="5918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IL-21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697D1076-06F5-BC4B-A6F2-50F1EAC7692A}"/>
              </a:ext>
            </a:extLst>
          </p:cNvPr>
          <p:cNvSpPr txBox="1"/>
          <p:nvPr/>
        </p:nvSpPr>
        <p:spPr>
          <a:xfrm>
            <a:off x="3376548" y="8352321"/>
            <a:ext cx="5453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PBS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14671824-D8DD-D242-99C7-CAC7CF1B9BD7}"/>
              </a:ext>
            </a:extLst>
          </p:cNvPr>
          <p:cNvSpPr txBox="1"/>
          <p:nvPr/>
        </p:nvSpPr>
        <p:spPr>
          <a:xfrm>
            <a:off x="3982192" y="8352321"/>
            <a:ext cx="59182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IL-21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5A56CD4-93D5-8749-B6F8-6AB825681EAA}"/>
              </a:ext>
            </a:extLst>
          </p:cNvPr>
          <p:cNvSpPr txBox="1"/>
          <p:nvPr/>
        </p:nvSpPr>
        <p:spPr>
          <a:xfrm rot="16200000">
            <a:off x="-205789" y="7052965"/>
            <a:ext cx="136928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CXCL1 (</a:t>
            </a:r>
            <a:r>
              <a:rPr lang="en-US" sz="1400" dirty="0" err="1">
                <a:latin typeface="Helvetica" pitchFamily="2" charset="0"/>
              </a:rPr>
              <a:t>pg</a:t>
            </a:r>
            <a:r>
              <a:rPr lang="en-US" sz="1400" dirty="0">
                <a:latin typeface="Helvetica" pitchFamily="2" charset="0"/>
              </a:rPr>
              <a:t>/ml)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AC9D121A-9A80-F646-9727-92FF70FCC34A}"/>
              </a:ext>
            </a:extLst>
          </p:cNvPr>
          <p:cNvSpPr txBox="1"/>
          <p:nvPr/>
        </p:nvSpPr>
        <p:spPr>
          <a:xfrm rot="16200000">
            <a:off x="2082140" y="7100465"/>
            <a:ext cx="128913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MCP-1 (</a:t>
            </a:r>
            <a:r>
              <a:rPr lang="en-US" sz="1400" dirty="0" err="1">
                <a:latin typeface="Helvetica" pitchFamily="2" charset="0"/>
              </a:rPr>
              <a:t>pg</a:t>
            </a:r>
            <a:r>
              <a:rPr lang="en-US" sz="1400" dirty="0">
                <a:latin typeface="Helvetica" pitchFamily="2" charset="0"/>
              </a:rPr>
              <a:t>/ml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9FC4445C-4104-8846-BD05-669B50191986}"/>
              </a:ext>
            </a:extLst>
          </p:cNvPr>
          <p:cNvSpPr txBox="1"/>
          <p:nvPr/>
        </p:nvSpPr>
        <p:spPr>
          <a:xfrm>
            <a:off x="341987" y="190155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A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6ECDF2E0-EAE9-E740-9B9E-ED1E195C8D5D}"/>
              </a:ext>
            </a:extLst>
          </p:cNvPr>
          <p:cNvSpPr txBox="1"/>
          <p:nvPr/>
        </p:nvSpPr>
        <p:spPr>
          <a:xfrm>
            <a:off x="3047580" y="164426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B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F09FAAB3-BCDD-A64A-8AA6-32E3077AED91}"/>
              </a:ext>
            </a:extLst>
          </p:cNvPr>
          <p:cNvSpPr txBox="1"/>
          <p:nvPr/>
        </p:nvSpPr>
        <p:spPr>
          <a:xfrm>
            <a:off x="373658" y="3178776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C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7007975E-0FB7-0443-BD3B-B24C3D1DE5DF}"/>
              </a:ext>
            </a:extLst>
          </p:cNvPr>
          <p:cNvSpPr txBox="1"/>
          <p:nvPr/>
        </p:nvSpPr>
        <p:spPr>
          <a:xfrm>
            <a:off x="407307" y="5979370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D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C94734E2-FE7F-9B41-AEE6-BF73F4F9001E}"/>
              </a:ext>
            </a:extLst>
          </p:cNvPr>
          <p:cNvSpPr txBox="1"/>
          <p:nvPr/>
        </p:nvSpPr>
        <p:spPr>
          <a:xfrm>
            <a:off x="3124779" y="6013018"/>
            <a:ext cx="3513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>
                <a:latin typeface="Helvetica" pitchFamily="2" charset="0"/>
                <a:ea typeface="Helvetica" charset="0"/>
                <a:cs typeface="Helvetica" charset="0"/>
              </a:rPr>
              <a:t>E</a:t>
            </a:r>
          </a:p>
        </p:txBody>
      </p:sp>
      <p:sp>
        <p:nvSpPr>
          <p:cNvPr id="48" name="Title 1">
            <a:extLst>
              <a:ext uri="{FF2B5EF4-FFF2-40B4-BE49-F238E27FC236}">
                <a16:creationId xmlns:a16="http://schemas.microsoft.com/office/drawing/2014/main" id="{9A6B621C-D255-0745-B50A-E59FC2637766}"/>
              </a:ext>
            </a:extLst>
          </p:cNvPr>
          <p:cNvSpPr txBox="1">
            <a:spLocks/>
          </p:cNvSpPr>
          <p:nvPr/>
        </p:nvSpPr>
        <p:spPr>
          <a:xfrm>
            <a:off x="3824805" y="36232"/>
            <a:ext cx="3336016" cy="515028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000" dirty="0">
                <a:latin typeface="Helvetica" pitchFamily="2" charset="0"/>
                <a:ea typeface="Helvetica" charset="0"/>
                <a:cs typeface="Helvetica" charset="0"/>
              </a:rPr>
              <a:t>Fig.1-figure supplement 2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9EC0306-A9CA-B045-AC74-4875CB1A98B7}"/>
              </a:ext>
            </a:extLst>
          </p:cNvPr>
          <p:cNvSpPr txBox="1"/>
          <p:nvPr/>
        </p:nvSpPr>
        <p:spPr>
          <a:xfrm>
            <a:off x="1597615" y="505564"/>
            <a:ext cx="52450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BAL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CA28FDA4-E48C-E64E-A1B6-963E139E1A0B}"/>
              </a:ext>
            </a:extLst>
          </p:cNvPr>
          <p:cNvSpPr txBox="1"/>
          <p:nvPr/>
        </p:nvSpPr>
        <p:spPr>
          <a:xfrm>
            <a:off x="1892549" y="-1816757"/>
            <a:ext cx="52450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BAL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743567B-DEDE-1045-B27E-BD20BE7E3970}"/>
              </a:ext>
            </a:extLst>
          </p:cNvPr>
          <p:cNvSpPr txBox="1"/>
          <p:nvPr/>
        </p:nvSpPr>
        <p:spPr>
          <a:xfrm>
            <a:off x="3985224" y="505564"/>
            <a:ext cx="58221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Lung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48A1071C-7D03-6A47-B5DA-4D434E243D0D}"/>
              </a:ext>
            </a:extLst>
          </p:cNvPr>
          <p:cNvSpPr txBox="1"/>
          <p:nvPr/>
        </p:nvSpPr>
        <p:spPr>
          <a:xfrm>
            <a:off x="1565963" y="6180643"/>
            <a:ext cx="52450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BAL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E661B42-6E0B-C143-B0D3-B525CD5AF0EC}"/>
              </a:ext>
            </a:extLst>
          </p:cNvPr>
          <p:cNvSpPr txBox="1"/>
          <p:nvPr/>
        </p:nvSpPr>
        <p:spPr>
          <a:xfrm>
            <a:off x="3688231" y="6186442"/>
            <a:ext cx="52450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Helvetica" pitchFamily="2" charset="0"/>
              </a:rPr>
              <a:t>BAL</a:t>
            </a:r>
          </a:p>
        </p:txBody>
      </p:sp>
    </p:spTree>
    <p:extLst>
      <p:ext uri="{BB962C8B-B14F-4D97-AF65-F5344CB8AC3E}">
        <p14:creationId xmlns:p14="http://schemas.microsoft.com/office/powerpoint/2010/main" val="3586357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151344</TotalTime>
  <Words>54</Words>
  <Application>Microsoft Macintosh PowerPoint</Application>
  <PresentationFormat>On-screen Show (4:3)</PresentationFormat>
  <Paragraphs>36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Spolski, Rosanne (NIH/NHLBI) [E]</cp:lastModifiedBy>
  <cp:revision>330</cp:revision>
  <cp:lastPrinted>2019-03-25T15:32:46Z</cp:lastPrinted>
  <dcterms:created xsi:type="dcterms:W3CDTF">2017-04-25T13:15:00Z</dcterms:created>
  <dcterms:modified xsi:type="dcterms:W3CDTF">2019-04-04T20:59:58Z</dcterms:modified>
</cp:coreProperties>
</file>