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64" r:id="rId2"/>
  </p:sldIdLst>
  <p:sldSz cx="6858000" cy="9144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268"/>
    <p:restoredTop sz="97725"/>
  </p:normalViewPr>
  <p:slideViewPr>
    <p:cSldViewPr snapToGrid="0" snapToObjects="1">
      <p:cViewPr varScale="1">
        <p:scale>
          <a:sx n="107" d="100"/>
          <a:sy n="107" d="100"/>
        </p:scale>
        <p:origin x="1760" y="17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C50BCC-8F5F-F248-A943-8755346ECEEF}" type="datetimeFigureOut">
              <a:rPr lang="en-US" smtClean="0"/>
              <a:t>4/4/19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703638" y="857250"/>
            <a:ext cx="173672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95AAC3-E6E4-C347-B277-0D8792063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9132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95AAC3-E6E4-C347-B277-0D87920637A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918968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2594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emf"/><Relationship Id="rId3" Type="http://schemas.openxmlformats.org/officeDocument/2006/relationships/image" Target="../media/image1.emf"/><Relationship Id="rId7" Type="http://schemas.openxmlformats.org/officeDocument/2006/relationships/image" Target="../media/image5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4.emf"/><Relationship Id="rId5" Type="http://schemas.openxmlformats.org/officeDocument/2006/relationships/image" Target="../media/image3.emf"/><Relationship Id="rId4" Type="http://schemas.openxmlformats.org/officeDocument/2006/relationships/image" Target="../media/image2.emf"/><Relationship Id="rId9" Type="http://schemas.openxmlformats.org/officeDocument/2006/relationships/image" Target="../media/image7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22064" y="-19758"/>
            <a:ext cx="2818124" cy="515028"/>
          </a:xfrm>
        </p:spPr>
        <p:txBody>
          <a:bodyPr>
            <a:normAutofit fontScale="90000"/>
          </a:bodyPr>
          <a:lstStyle/>
          <a:p>
            <a:r>
              <a:rPr lang="en-US" sz="2000" dirty="0">
                <a:latin typeface="Helvetica" pitchFamily="2" charset="0"/>
                <a:ea typeface="Helvetica" charset="0"/>
                <a:cs typeface="Helvetica" charset="0"/>
              </a:rPr>
              <a:t>Fig.1-figure supplement 1</a:t>
            </a:r>
          </a:p>
        </p:txBody>
      </p:sp>
      <p:sp>
        <p:nvSpPr>
          <p:cNvPr id="116" name="TextBox 115"/>
          <p:cNvSpPr txBox="1"/>
          <p:nvPr/>
        </p:nvSpPr>
        <p:spPr>
          <a:xfrm>
            <a:off x="3813267" y="304166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B</a:t>
            </a:r>
          </a:p>
        </p:txBody>
      </p:sp>
      <p:pic>
        <p:nvPicPr>
          <p:cNvPr id="21" name="Picture 2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566228" y="788986"/>
            <a:ext cx="1895634" cy="1964033"/>
          </a:xfrm>
          <a:prstGeom prst="rect">
            <a:avLst/>
          </a:prstGeom>
        </p:spPr>
      </p:pic>
      <p:pic>
        <p:nvPicPr>
          <p:cNvPr id="22" name="Picture 2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867644" y="4141065"/>
            <a:ext cx="1895634" cy="1964033"/>
          </a:xfrm>
          <a:prstGeom prst="rect">
            <a:avLst/>
          </a:prstGeom>
        </p:spPr>
      </p:pic>
      <p:sp>
        <p:nvSpPr>
          <p:cNvPr id="151" name="TextBox 150"/>
          <p:cNvSpPr txBox="1"/>
          <p:nvPr/>
        </p:nvSpPr>
        <p:spPr>
          <a:xfrm rot="16200000">
            <a:off x="3210742" y="1599857"/>
            <a:ext cx="220066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% </a:t>
            </a:r>
            <a:r>
              <a:rPr lang="en-US" sz="1200" i="1" dirty="0">
                <a:latin typeface="Helvetica" pitchFamily="2" charset="0"/>
                <a:ea typeface="Helvetica" charset="0"/>
                <a:cs typeface="Helvetica" charset="0"/>
              </a:rPr>
              <a:t>Il21</a:t>
            </a:r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-mCherry</a:t>
            </a:r>
            <a:r>
              <a:rPr lang="en-US" sz="1200" baseline="30000" dirty="0">
                <a:latin typeface="Helvetica" pitchFamily="2" charset="0"/>
                <a:ea typeface="Helvetica" charset="0"/>
                <a:cs typeface="Helvetica" charset="0"/>
              </a:rPr>
              <a:t>+</a:t>
            </a:r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 CD4</a:t>
            </a:r>
            <a:r>
              <a:rPr lang="en-US" sz="1200" baseline="30000" dirty="0">
                <a:latin typeface="Helvetica" pitchFamily="2" charset="0"/>
                <a:ea typeface="Helvetica" charset="0"/>
                <a:cs typeface="Helvetica" charset="0"/>
              </a:rPr>
              <a:t>+</a:t>
            </a:r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 T cells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52" name="TextBox 151"/>
          <p:cNvSpPr txBox="1"/>
          <p:nvPr/>
        </p:nvSpPr>
        <p:spPr>
          <a:xfrm>
            <a:off x="4377661" y="1825513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4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53" name="TextBox 152"/>
          <p:cNvSpPr txBox="1"/>
          <p:nvPr/>
        </p:nvSpPr>
        <p:spPr>
          <a:xfrm>
            <a:off x="4377661" y="2180663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2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69" name="TextBox 168"/>
          <p:cNvSpPr txBox="1"/>
          <p:nvPr/>
        </p:nvSpPr>
        <p:spPr>
          <a:xfrm>
            <a:off x="4377661" y="2535812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0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70" name="TextBox 169"/>
          <p:cNvSpPr txBox="1"/>
          <p:nvPr/>
        </p:nvSpPr>
        <p:spPr>
          <a:xfrm>
            <a:off x="4292703" y="760063"/>
            <a:ext cx="3545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10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71" name="TextBox 170"/>
          <p:cNvSpPr txBox="1"/>
          <p:nvPr/>
        </p:nvSpPr>
        <p:spPr>
          <a:xfrm>
            <a:off x="4377661" y="1470363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6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72" name="TextBox 171"/>
          <p:cNvSpPr txBox="1"/>
          <p:nvPr/>
        </p:nvSpPr>
        <p:spPr>
          <a:xfrm>
            <a:off x="4377661" y="1115213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8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73" name="TextBox 172"/>
          <p:cNvSpPr txBox="1"/>
          <p:nvPr/>
        </p:nvSpPr>
        <p:spPr>
          <a:xfrm>
            <a:off x="4651351" y="2692669"/>
            <a:ext cx="42511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WT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74" name="TextBox 173"/>
          <p:cNvSpPr txBox="1"/>
          <p:nvPr/>
        </p:nvSpPr>
        <p:spPr>
          <a:xfrm>
            <a:off x="5121807" y="2692669"/>
            <a:ext cx="39946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TG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75" name="TextBox 174"/>
          <p:cNvSpPr txBox="1"/>
          <p:nvPr/>
        </p:nvSpPr>
        <p:spPr>
          <a:xfrm>
            <a:off x="5540150" y="2692669"/>
            <a:ext cx="42511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WT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76" name="TextBox 175"/>
          <p:cNvSpPr txBox="1"/>
          <p:nvPr/>
        </p:nvSpPr>
        <p:spPr>
          <a:xfrm>
            <a:off x="6010606" y="2692669"/>
            <a:ext cx="39946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TG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cxnSp>
        <p:nvCxnSpPr>
          <p:cNvPr id="177" name="Straight Connector 176"/>
          <p:cNvCxnSpPr/>
          <p:nvPr/>
        </p:nvCxnSpPr>
        <p:spPr>
          <a:xfrm>
            <a:off x="5616063" y="2971158"/>
            <a:ext cx="675468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8" name="TextBox 177"/>
          <p:cNvSpPr txBox="1"/>
          <p:nvPr/>
        </p:nvSpPr>
        <p:spPr>
          <a:xfrm>
            <a:off x="5639448" y="2952348"/>
            <a:ext cx="6286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MRSA</a:t>
            </a:r>
          </a:p>
        </p:txBody>
      </p:sp>
      <p:cxnSp>
        <p:nvCxnSpPr>
          <p:cNvPr id="179" name="Straight Connector 178"/>
          <p:cNvCxnSpPr/>
          <p:nvPr/>
        </p:nvCxnSpPr>
        <p:spPr>
          <a:xfrm>
            <a:off x="4750696" y="2971158"/>
            <a:ext cx="675468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0" name="TextBox 179"/>
          <p:cNvSpPr txBox="1"/>
          <p:nvPr/>
        </p:nvSpPr>
        <p:spPr>
          <a:xfrm>
            <a:off x="4629811" y="2945722"/>
            <a:ext cx="91723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Uninfected</a:t>
            </a:r>
          </a:p>
        </p:txBody>
      </p:sp>
      <p:cxnSp>
        <p:nvCxnSpPr>
          <p:cNvPr id="18" name="Straight Connector 17"/>
          <p:cNvCxnSpPr/>
          <p:nvPr/>
        </p:nvCxnSpPr>
        <p:spPr>
          <a:xfrm>
            <a:off x="5207504" y="1012111"/>
            <a:ext cx="1064746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Straight Connector 182"/>
          <p:cNvCxnSpPr/>
          <p:nvPr/>
        </p:nvCxnSpPr>
        <p:spPr>
          <a:xfrm>
            <a:off x="1531573" y="4359943"/>
            <a:ext cx="1064746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5" name="TextBox 184"/>
          <p:cNvSpPr txBox="1"/>
          <p:nvPr/>
        </p:nvSpPr>
        <p:spPr>
          <a:xfrm>
            <a:off x="967468" y="6000747"/>
            <a:ext cx="42511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WT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86" name="TextBox 185"/>
          <p:cNvSpPr txBox="1"/>
          <p:nvPr/>
        </p:nvSpPr>
        <p:spPr>
          <a:xfrm>
            <a:off x="1437924" y="6000747"/>
            <a:ext cx="39946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TG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87" name="TextBox 186"/>
          <p:cNvSpPr txBox="1"/>
          <p:nvPr/>
        </p:nvSpPr>
        <p:spPr>
          <a:xfrm>
            <a:off x="1856267" y="6000747"/>
            <a:ext cx="42511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WT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88" name="TextBox 187"/>
          <p:cNvSpPr txBox="1"/>
          <p:nvPr/>
        </p:nvSpPr>
        <p:spPr>
          <a:xfrm>
            <a:off x="2326723" y="6000747"/>
            <a:ext cx="39946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TG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cxnSp>
        <p:nvCxnSpPr>
          <p:cNvPr id="189" name="Straight Connector 188"/>
          <p:cNvCxnSpPr/>
          <p:nvPr/>
        </p:nvCxnSpPr>
        <p:spPr>
          <a:xfrm>
            <a:off x="1932180" y="6285859"/>
            <a:ext cx="675468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0" name="TextBox 189"/>
          <p:cNvSpPr txBox="1"/>
          <p:nvPr/>
        </p:nvSpPr>
        <p:spPr>
          <a:xfrm>
            <a:off x="1955565" y="6260426"/>
            <a:ext cx="6286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MRSA</a:t>
            </a:r>
          </a:p>
        </p:txBody>
      </p:sp>
      <p:cxnSp>
        <p:nvCxnSpPr>
          <p:cNvPr id="191" name="Straight Connector 190"/>
          <p:cNvCxnSpPr/>
          <p:nvPr/>
        </p:nvCxnSpPr>
        <p:spPr>
          <a:xfrm>
            <a:off x="1066813" y="6285859"/>
            <a:ext cx="675468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2" name="TextBox 191"/>
          <p:cNvSpPr txBox="1"/>
          <p:nvPr/>
        </p:nvSpPr>
        <p:spPr>
          <a:xfrm>
            <a:off x="945928" y="6253800"/>
            <a:ext cx="91723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Uninfected</a:t>
            </a:r>
          </a:p>
        </p:txBody>
      </p:sp>
      <p:sp>
        <p:nvSpPr>
          <p:cNvPr id="193" name="TextBox 192"/>
          <p:cNvSpPr txBox="1"/>
          <p:nvPr/>
        </p:nvSpPr>
        <p:spPr>
          <a:xfrm rot="16200000">
            <a:off x="-659315" y="5083159"/>
            <a:ext cx="234128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Total </a:t>
            </a:r>
            <a:r>
              <a:rPr lang="en-US" sz="1200" i="1" dirty="0">
                <a:latin typeface="Helvetica" pitchFamily="2" charset="0"/>
                <a:ea typeface="Helvetica" charset="0"/>
                <a:cs typeface="Helvetica" charset="0"/>
              </a:rPr>
              <a:t>Il21</a:t>
            </a:r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-mCherry</a:t>
            </a:r>
            <a:r>
              <a:rPr lang="en-US" sz="1200" baseline="30000" dirty="0">
                <a:latin typeface="Helvetica" pitchFamily="2" charset="0"/>
                <a:ea typeface="Helvetica" charset="0"/>
                <a:cs typeface="Helvetica" charset="0"/>
              </a:rPr>
              <a:t>+</a:t>
            </a:r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 cells (x 10</a:t>
            </a:r>
            <a:r>
              <a:rPr lang="en-US" sz="1200" baseline="30000" dirty="0">
                <a:latin typeface="Helvetica" pitchFamily="2" charset="0"/>
                <a:ea typeface="Helvetica" charset="0"/>
                <a:cs typeface="Helvetica" charset="0"/>
              </a:rPr>
              <a:t>5</a:t>
            </a:r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)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94" name="TextBox 193"/>
          <p:cNvSpPr txBox="1"/>
          <p:nvPr/>
        </p:nvSpPr>
        <p:spPr>
          <a:xfrm>
            <a:off x="683319" y="5297031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5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96" name="TextBox 195"/>
          <p:cNvSpPr txBox="1"/>
          <p:nvPr/>
        </p:nvSpPr>
        <p:spPr>
          <a:xfrm>
            <a:off x="683319" y="5883646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0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97" name="TextBox 196"/>
          <p:cNvSpPr txBox="1"/>
          <p:nvPr/>
        </p:nvSpPr>
        <p:spPr>
          <a:xfrm>
            <a:off x="598361" y="4123799"/>
            <a:ext cx="3545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15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99" name="TextBox 198"/>
          <p:cNvSpPr txBox="1"/>
          <p:nvPr/>
        </p:nvSpPr>
        <p:spPr>
          <a:xfrm>
            <a:off x="598361" y="4710415"/>
            <a:ext cx="3545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10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55" name="TextBox 54"/>
          <p:cNvSpPr txBox="1"/>
          <p:nvPr/>
        </p:nvSpPr>
        <p:spPr>
          <a:xfrm rot="16200000">
            <a:off x="-125841" y="1852005"/>
            <a:ext cx="10711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i="1" dirty="0">
                <a:latin typeface="Helvetica" pitchFamily="2" charset="0"/>
                <a:ea typeface="Helvetica" charset="0"/>
                <a:cs typeface="Helvetica" charset="0"/>
              </a:rPr>
              <a:t>Il21</a:t>
            </a:r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-mCherry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67" name="TextBox 66"/>
          <p:cNvSpPr txBox="1"/>
          <p:nvPr/>
        </p:nvSpPr>
        <p:spPr>
          <a:xfrm>
            <a:off x="1231274" y="277456"/>
            <a:ext cx="42511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WT</a:t>
            </a:r>
            <a:endParaRPr lang="en-US" sz="1200" dirty="0">
              <a:latin typeface="Helvetica" pitchFamily="2" charset="0"/>
              <a:ea typeface="Helvetica" charset="0"/>
              <a:cs typeface="Helvetica" charset="0"/>
            </a:endParaRPr>
          </a:p>
          <a:p>
            <a:pPr algn="ctr"/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210" name="TextBox 209"/>
          <p:cNvSpPr txBox="1"/>
          <p:nvPr/>
        </p:nvSpPr>
        <p:spPr>
          <a:xfrm>
            <a:off x="2522811" y="286064"/>
            <a:ext cx="39946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TG</a:t>
            </a:r>
          </a:p>
          <a:p>
            <a:pPr algn="ctr"/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grpSp>
        <p:nvGrpSpPr>
          <p:cNvPr id="27" name="Group 26"/>
          <p:cNvGrpSpPr/>
          <p:nvPr/>
        </p:nvGrpSpPr>
        <p:grpSpPr>
          <a:xfrm>
            <a:off x="515236" y="509716"/>
            <a:ext cx="2979714" cy="3013492"/>
            <a:chOff x="3337517" y="1486693"/>
            <a:chExt cx="3430858" cy="3248211"/>
          </a:xfrm>
        </p:grpSpPr>
        <p:pic>
          <p:nvPicPr>
            <p:cNvPr id="23" name="Picture 22"/>
            <p:cNvPicPr>
              <a:picLocks noChangeAspect="1"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610152" y="1486693"/>
              <a:ext cx="2997200" cy="3035300"/>
            </a:xfrm>
            <a:prstGeom prst="rect">
              <a:avLst/>
            </a:prstGeom>
          </p:spPr>
        </p:pic>
        <p:sp>
          <p:nvSpPr>
            <p:cNvPr id="200" name="TextBox 199"/>
            <p:cNvSpPr txBox="1"/>
            <p:nvPr/>
          </p:nvSpPr>
          <p:spPr>
            <a:xfrm>
              <a:off x="3456139" y="4182470"/>
              <a:ext cx="293836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0</a:t>
              </a:r>
              <a:endParaRPr lang="en-US" sz="10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201" name="TextBox 200"/>
            <p:cNvSpPr txBox="1"/>
            <p:nvPr/>
          </p:nvSpPr>
          <p:spPr>
            <a:xfrm>
              <a:off x="3337517" y="4009031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2</a:t>
              </a:r>
            </a:p>
          </p:txBody>
        </p:sp>
        <p:sp>
          <p:nvSpPr>
            <p:cNvPr id="202" name="TextBox 201"/>
            <p:cNvSpPr txBox="1"/>
            <p:nvPr/>
          </p:nvSpPr>
          <p:spPr>
            <a:xfrm>
              <a:off x="3337517" y="3684351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3</a:t>
              </a:r>
            </a:p>
          </p:txBody>
        </p:sp>
        <p:sp>
          <p:nvSpPr>
            <p:cNvPr id="203" name="TextBox 202"/>
            <p:cNvSpPr txBox="1"/>
            <p:nvPr/>
          </p:nvSpPr>
          <p:spPr>
            <a:xfrm>
              <a:off x="3337517" y="3359672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4</a:t>
              </a:r>
            </a:p>
          </p:txBody>
        </p:sp>
        <p:sp>
          <p:nvSpPr>
            <p:cNvPr id="204" name="TextBox 203"/>
            <p:cNvSpPr txBox="1"/>
            <p:nvPr/>
          </p:nvSpPr>
          <p:spPr>
            <a:xfrm>
              <a:off x="3337517" y="3019091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5</a:t>
              </a:r>
            </a:p>
          </p:txBody>
        </p:sp>
        <p:sp>
          <p:nvSpPr>
            <p:cNvPr id="205" name="TextBox 204"/>
            <p:cNvSpPr txBox="1"/>
            <p:nvPr/>
          </p:nvSpPr>
          <p:spPr>
            <a:xfrm>
              <a:off x="3456139" y="2704857"/>
              <a:ext cx="293836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0</a:t>
              </a:r>
              <a:endParaRPr lang="en-US" sz="10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206" name="TextBox 205"/>
            <p:cNvSpPr txBox="1"/>
            <p:nvPr/>
          </p:nvSpPr>
          <p:spPr>
            <a:xfrm>
              <a:off x="3337517" y="2531417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2</a:t>
              </a:r>
            </a:p>
          </p:txBody>
        </p:sp>
        <p:sp>
          <p:nvSpPr>
            <p:cNvPr id="207" name="TextBox 206"/>
            <p:cNvSpPr txBox="1"/>
            <p:nvPr/>
          </p:nvSpPr>
          <p:spPr>
            <a:xfrm>
              <a:off x="3337517" y="2206738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3</a:t>
              </a:r>
            </a:p>
          </p:txBody>
        </p:sp>
        <p:sp>
          <p:nvSpPr>
            <p:cNvPr id="208" name="TextBox 207"/>
            <p:cNvSpPr txBox="1"/>
            <p:nvPr/>
          </p:nvSpPr>
          <p:spPr>
            <a:xfrm>
              <a:off x="3337517" y="1882058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4</a:t>
              </a:r>
            </a:p>
          </p:txBody>
        </p:sp>
        <p:sp>
          <p:nvSpPr>
            <p:cNvPr id="209" name="TextBox 208"/>
            <p:cNvSpPr txBox="1"/>
            <p:nvPr/>
          </p:nvSpPr>
          <p:spPr>
            <a:xfrm>
              <a:off x="3337517" y="1541478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5</a:t>
              </a:r>
            </a:p>
          </p:txBody>
        </p:sp>
        <p:sp>
          <p:nvSpPr>
            <p:cNvPr id="211" name="TextBox 210"/>
            <p:cNvSpPr txBox="1"/>
            <p:nvPr/>
          </p:nvSpPr>
          <p:spPr>
            <a:xfrm>
              <a:off x="3703954" y="4469505"/>
              <a:ext cx="293836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0</a:t>
              </a:r>
              <a:endParaRPr lang="en-US" sz="10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212" name="TextBox 211"/>
            <p:cNvSpPr txBox="1"/>
            <p:nvPr/>
          </p:nvSpPr>
          <p:spPr>
            <a:xfrm>
              <a:off x="3855674" y="4469505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2</a:t>
              </a:r>
            </a:p>
          </p:txBody>
        </p:sp>
        <p:sp>
          <p:nvSpPr>
            <p:cNvPr id="213" name="TextBox 212"/>
            <p:cNvSpPr txBox="1"/>
            <p:nvPr/>
          </p:nvSpPr>
          <p:spPr>
            <a:xfrm>
              <a:off x="4205533" y="4469505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3</a:t>
              </a:r>
            </a:p>
          </p:txBody>
        </p:sp>
        <p:sp>
          <p:nvSpPr>
            <p:cNvPr id="214" name="TextBox 213"/>
            <p:cNvSpPr txBox="1"/>
            <p:nvPr/>
          </p:nvSpPr>
          <p:spPr>
            <a:xfrm>
              <a:off x="4547436" y="4469505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4</a:t>
              </a:r>
            </a:p>
          </p:txBody>
        </p:sp>
        <p:sp>
          <p:nvSpPr>
            <p:cNvPr id="215" name="TextBox 214"/>
            <p:cNvSpPr txBox="1"/>
            <p:nvPr/>
          </p:nvSpPr>
          <p:spPr>
            <a:xfrm>
              <a:off x="4857693" y="4469505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5</a:t>
              </a:r>
            </a:p>
          </p:txBody>
        </p:sp>
        <p:sp>
          <p:nvSpPr>
            <p:cNvPr id="216" name="TextBox 215"/>
            <p:cNvSpPr txBox="1"/>
            <p:nvPr/>
          </p:nvSpPr>
          <p:spPr>
            <a:xfrm>
              <a:off x="5184218" y="4469505"/>
              <a:ext cx="293836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0</a:t>
              </a:r>
              <a:endParaRPr lang="en-US" sz="10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217" name="TextBox 216"/>
            <p:cNvSpPr txBox="1"/>
            <p:nvPr/>
          </p:nvSpPr>
          <p:spPr>
            <a:xfrm>
              <a:off x="5335937" y="4469505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2</a:t>
              </a:r>
            </a:p>
          </p:txBody>
        </p:sp>
        <p:sp>
          <p:nvSpPr>
            <p:cNvPr id="218" name="TextBox 217"/>
            <p:cNvSpPr txBox="1"/>
            <p:nvPr/>
          </p:nvSpPr>
          <p:spPr>
            <a:xfrm>
              <a:off x="5685797" y="4469505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3</a:t>
              </a:r>
            </a:p>
          </p:txBody>
        </p:sp>
        <p:sp>
          <p:nvSpPr>
            <p:cNvPr id="219" name="TextBox 218"/>
            <p:cNvSpPr txBox="1"/>
            <p:nvPr/>
          </p:nvSpPr>
          <p:spPr>
            <a:xfrm>
              <a:off x="6027699" y="4469505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4</a:t>
              </a:r>
            </a:p>
          </p:txBody>
        </p:sp>
        <p:sp>
          <p:nvSpPr>
            <p:cNvPr id="220" name="TextBox 219"/>
            <p:cNvSpPr txBox="1"/>
            <p:nvPr/>
          </p:nvSpPr>
          <p:spPr>
            <a:xfrm>
              <a:off x="6337957" y="4469505"/>
              <a:ext cx="430418" cy="2653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>
                  <a:latin typeface="Helvetica" pitchFamily="2" charset="0"/>
                  <a:ea typeface="Helvetica" charset="0"/>
                  <a:cs typeface="Helvetica" charset="0"/>
                </a:rPr>
                <a:t>10</a:t>
              </a:r>
              <a:r>
                <a:rPr lang="en-US" sz="1000" baseline="30000" dirty="0">
                  <a:latin typeface="Helvetica" pitchFamily="2" charset="0"/>
                  <a:ea typeface="Helvetica" charset="0"/>
                  <a:cs typeface="Helvetica" charset="0"/>
                </a:rPr>
                <a:t>5</a:t>
              </a:r>
            </a:p>
          </p:txBody>
        </p:sp>
      </p:grpSp>
      <p:cxnSp>
        <p:nvCxnSpPr>
          <p:cNvPr id="30" name="Straight Arrow Connector 29"/>
          <p:cNvCxnSpPr/>
          <p:nvPr/>
        </p:nvCxnSpPr>
        <p:spPr>
          <a:xfrm flipV="1">
            <a:off x="551812" y="692517"/>
            <a:ext cx="0" cy="2541112"/>
          </a:xfrm>
          <a:prstGeom prst="straightConnector1">
            <a:avLst/>
          </a:prstGeom>
          <a:ln w="158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1" name="TextBox 220"/>
          <p:cNvSpPr txBox="1"/>
          <p:nvPr/>
        </p:nvSpPr>
        <p:spPr>
          <a:xfrm>
            <a:off x="1831663" y="3522394"/>
            <a:ext cx="49084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CD4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cxnSp>
        <p:nvCxnSpPr>
          <p:cNvPr id="222" name="Straight Arrow Connector 221"/>
          <p:cNvCxnSpPr/>
          <p:nvPr/>
        </p:nvCxnSpPr>
        <p:spPr>
          <a:xfrm rot="5400000" flipV="1">
            <a:off x="2077083" y="2321294"/>
            <a:ext cx="0" cy="2378864"/>
          </a:xfrm>
          <a:prstGeom prst="straightConnector1">
            <a:avLst/>
          </a:prstGeom>
          <a:ln w="158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3" name="TextBox 222"/>
          <p:cNvSpPr txBox="1"/>
          <p:nvPr/>
        </p:nvSpPr>
        <p:spPr>
          <a:xfrm>
            <a:off x="3291447" y="1043093"/>
            <a:ext cx="6453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MRSA</a:t>
            </a:r>
          </a:p>
          <a:p>
            <a:pPr algn="ctr"/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224" name="TextBox 223"/>
          <p:cNvSpPr txBox="1"/>
          <p:nvPr/>
        </p:nvSpPr>
        <p:spPr>
          <a:xfrm>
            <a:off x="3280815" y="2555048"/>
            <a:ext cx="97114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Uninfected</a:t>
            </a:r>
          </a:p>
          <a:p>
            <a:pPr algn="ctr"/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225" name="TextBox 224"/>
          <p:cNvSpPr txBox="1"/>
          <p:nvPr/>
        </p:nvSpPr>
        <p:spPr>
          <a:xfrm>
            <a:off x="341987" y="190155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A</a:t>
            </a:r>
          </a:p>
        </p:txBody>
      </p:sp>
      <p:sp>
        <p:nvSpPr>
          <p:cNvPr id="226" name="TextBox 225"/>
          <p:cNvSpPr txBox="1"/>
          <p:nvPr/>
        </p:nvSpPr>
        <p:spPr>
          <a:xfrm>
            <a:off x="242839" y="3623869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C</a:t>
            </a:r>
          </a:p>
        </p:txBody>
      </p:sp>
      <p:pic>
        <p:nvPicPr>
          <p:cNvPr id="3" name="Picture 2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3528994" y="6633087"/>
            <a:ext cx="2335298" cy="2082800"/>
          </a:xfrm>
          <a:prstGeom prst="rect">
            <a:avLst/>
          </a:prstGeom>
        </p:spPr>
      </p:pic>
      <p:sp>
        <p:nvSpPr>
          <p:cNvPr id="4" name="TextBox 3"/>
          <p:cNvSpPr txBox="1"/>
          <p:nvPr/>
        </p:nvSpPr>
        <p:spPr>
          <a:xfrm rot="16200000">
            <a:off x="2939919" y="7567697"/>
            <a:ext cx="83227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CFU/lobe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347055" y="8706530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PBS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5021779" y="8705882"/>
            <a:ext cx="53412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IL-21</a:t>
            </a:r>
          </a:p>
        </p:txBody>
      </p:sp>
      <p:sp>
        <p:nvSpPr>
          <p:cNvPr id="75" name="TextBox 74"/>
          <p:cNvSpPr txBox="1"/>
          <p:nvPr/>
        </p:nvSpPr>
        <p:spPr>
          <a:xfrm>
            <a:off x="2785866" y="6534348"/>
            <a:ext cx="3257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F</a:t>
            </a:r>
          </a:p>
        </p:txBody>
      </p:sp>
      <p:pic>
        <p:nvPicPr>
          <p:cNvPr id="7" name="Picture 6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167034" y="6608488"/>
            <a:ext cx="2451100" cy="2082800"/>
          </a:xfrm>
          <a:prstGeom prst="rect">
            <a:avLst/>
          </a:prstGeom>
        </p:spPr>
      </p:pic>
      <p:sp>
        <p:nvSpPr>
          <p:cNvPr id="77" name="TextBox 76"/>
          <p:cNvSpPr txBox="1"/>
          <p:nvPr/>
        </p:nvSpPr>
        <p:spPr>
          <a:xfrm rot="16200000">
            <a:off x="-278689" y="7523049"/>
            <a:ext cx="83227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CFU/lobe</a:t>
            </a:r>
          </a:p>
        </p:txBody>
      </p:sp>
      <p:sp>
        <p:nvSpPr>
          <p:cNvPr id="78" name="TextBox 77"/>
          <p:cNvSpPr txBox="1"/>
          <p:nvPr/>
        </p:nvSpPr>
        <p:spPr>
          <a:xfrm>
            <a:off x="811706" y="8715987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PBS</a:t>
            </a:r>
          </a:p>
        </p:txBody>
      </p:sp>
      <p:sp>
        <p:nvSpPr>
          <p:cNvPr id="79" name="TextBox 78"/>
          <p:cNvSpPr txBox="1"/>
          <p:nvPr/>
        </p:nvSpPr>
        <p:spPr>
          <a:xfrm>
            <a:off x="1910991" y="8727206"/>
            <a:ext cx="53412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IL-21</a:t>
            </a:r>
          </a:p>
        </p:txBody>
      </p:sp>
      <p:sp>
        <p:nvSpPr>
          <p:cNvPr id="82" name="TextBox 81"/>
          <p:cNvSpPr txBox="1"/>
          <p:nvPr/>
        </p:nvSpPr>
        <p:spPr>
          <a:xfrm>
            <a:off x="-30242" y="6532230"/>
            <a:ext cx="3385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E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805204" y="6689866"/>
            <a:ext cx="43313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>
                <a:latin typeface="Helvetica" pitchFamily="2" charset="0"/>
                <a:ea typeface="Helvetica" charset="0"/>
                <a:cs typeface="Helvetica" charset="0"/>
              </a:rPr>
              <a:t>n.s</a:t>
            </a:r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.</a:t>
            </a:r>
          </a:p>
        </p:txBody>
      </p:sp>
      <p:sp>
        <p:nvSpPr>
          <p:cNvPr id="91" name="TextBox 90"/>
          <p:cNvSpPr txBox="1"/>
          <p:nvPr/>
        </p:nvSpPr>
        <p:spPr>
          <a:xfrm>
            <a:off x="2988332" y="3657516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D</a:t>
            </a:r>
          </a:p>
        </p:txBody>
      </p:sp>
      <p:pic>
        <p:nvPicPr>
          <p:cNvPr id="92" name="Picture 91"/>
          <p:cNvPicPr>
            <a:picLocks noChangeAspect="1"/>
          </p:cNvPicPr>
          <p:nvPr/>
        </p:nvPicPr>
        <p:blipFill rotWithShape="1">
          <a:blip r:embed="rId8"/>
          <a:srcRect r="46520"/>
          <a:stretch/>
        </p:blipFill>
        <p:spPr>
          <a:xfrm>
            <a:off x="4035204" y="4346621"/>
            <a:ext cx="1200185" cy="1600748"/>
          </a:xfrm>
          <a:prstGeom prst="rect">
            <a:avLst/>
          </a:prstGeom>
        </p:spPr>
      </p:pic>
      <p:pic>
        <p:nvPicPr>
          <p:cNvPr id="94" name="Picture 93"/>
          <p:cNvPicPr>
            <a:picLocks noChangeAspect="1"/>
          </p:cNvPicPr>
          <p:nvPr/>
        </p:nvPicPr>
        <p:blipFill rotWithShape="1">
          <a:blip r:embed="rId8"/>
          <a:srcRect l="52274" r="-207"/>
          <a:stretch/>
        </p:blipFill>
        <p:spPr>
          <a:xfrm>
            <a:off x="3090179" y="4356524"/>
            <a:ext cx="1075691" cy="1600748"/>
          </a:xfrm>
          <a:prstGeom prst="rect">
            <a:avLst/>
          </a:prstGeom>
        </p:spPr>
      </p:pic>
      <p:sp>
        <p:nvSpPr>
          <p:cNvPr id="95" name="TextBox 94"/>
          <p:cNvSpPr txBox="1"/>
          <p:nvPr/>
        </p:nvSpPr>
        <p:spPr>
          <a:xfrm>
            <a:off x="4167264" y="4356524"/>
            <a:ext cx="5838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latin typeface="Helvetica" pitchFamily="2" charset="0"/>
              </a:rPr>
              <a:t>9.19</a:t>
            </a:r>
          </a:p>
        </p:txBody>
      </p:sp>
      <p:sp>
        <p:nvSpPr>
          <p:cNvPr id="96" name="TextBox 95"/>
          <p:cNvSpPr txBox="1"/>
          <p:nvPr/>
        </p:nvSpPr>
        <p:spPr>
          <a:xfrm>
            <a:off x="3151866" y="4356524"/>
            <a:ext cx="5838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>
                <a:latin typeface="Helvetica" pitchFamily="2" charset="0"/>
              </a:rPr>
              <a:t>1.17</a:t>
            </a:r>
          </a:p>
        </p:txBody>
      </p:sp>
      <p:sp>
        <p:nvSpPr>
          <p:cNvPr id="97" name="TextBox 96"/>
          <p:cNvSpPr txBox="1"/>
          <p:nvPr/>
        </p:nvSpPr>
        <p:spPr>
          <a:xfrm rot="16200000">
            <a:off x="2606623" y="4959658"/>
            <a:ext cx="5918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  <a:ea typeface="Helvetica" charset="0"/>
                <a:cs typeface="Helvetica" charset="0"/>
              </a:rPr>
              <a:t>IL-21</a:t>
            </a:r>
          </a:p>
        </p:txBody>
      </p:sp>
      <p:sp>
        <p:nvSpPr>
          <p:cNvPr id="98" name="TextBox 97"/>
          <p:cNvSpPr txBox="1"/>
          <p:nvPr/>
        </p:nvSpPr>
        <p:spPr>
          <a:xfrm>
            <a:off x="3985718" y="6057185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>
                <a:latin typeface="Helvetica" pitchFamily="2" charset="0"/>
                <a:ea typeface="Helvetica" charset="0"/>
                <a:cs typeface="Helvetica" charset="0"/>
              </a:rPr>
              <a:t>CD4</a:t>
            </a:r>
          </a:p>
        </p:txBody>
      </p:sp>
      <p:cxnSp>
        <p:nvCxnSpPr>
          <p:cNvPr id="99" name="Straight Arrow Connector 98"/>
          <p:cNvCxnSpPr/>
          <p:nvPr/>
        </p:nvCxnSpPr>
        <p:spPr>
          <a:xfrm>
            <a:off x="3361109" y="6057185"/>
            <a:ext cx="166630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Straight Arrow Connector 99"/>
          <p:cNvCxnSpPr/>
          <p:nvPr/>
        </p:nvCxnSpPr>
        <p:spPr>
          <a:xfrm flipV="1">
            <a:off x="3030291" y="4479483"/>
            <a:ext cx="0" cy="120284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TextBox 100"/>
          <p:cNvSpPr txBox="1"/>
          <p:nvPr/>
        </p:nvSpPr>
        <p:spPr>
          <a:xfrm>
            <a:off x="4500723" y="4090005"/>
            <a:ext cx="59343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>
                <a:latin typeface="Helvetica" pitchFamily="2" charset="0"/>
                <a:ea typeface="Helvetica" charset="0"/>
                <a:cs typeface="Helvetica" charset="0"/>
              </a:rPr>
              <a:t>SEB</a:t>
            </a:r>
          </a:p>
        </p:txBody>
      </p:sp>
      <p:sp>
        <p:nvSpPr>
          <p:cNvPr id="102" name="TextBox 101"/>
          <p:cNvSpPr txBox="1"/>
          <p:nvPr/>
        </p:nvSpPr>
        <p:spPr>
          <a:xfrm>
            <a:off x="3324667" y="4062928"/>
            <a:ext cx="84510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latin typeface="Helvetica" pitchFamily="2" charset="0"/>
                <a:ea typeface="Helvetica" charset="0"/>
                <a:cs typeface="Helvetica" charset="0"/>
              </a:rPr>
              <a:t>Control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4F2D5768-BF12-C84B-8131-CA9D99C59A72}"/>
              </a:ext>
            </a:extLst>
          </p:cNvPr>
          <p:cNvSpPr txBox="1"/>
          <p:nvPr/>
        </p:nvSpPr>
        <p:spPr>
          <a:xfrm>
            <a:off x="5467037" y="813403"/>
            <a:ext cx="32573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**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F7310B8E-C2AE-7547-B33F-85D1DC0CEC04}"/>
              </a:ext>
            </a:extLst>
          </p:cNvPr>
          <p:cNvSpPr txBox="1"/>
          <p:nvPr/>
        </p:nvSpPr>
        <p:spPr>
          <a:xfrm>
            <a:off x="1822152" y="4148768"/>
            <a:ext cx="32573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**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CAC01C7-FAC4-FB48-B09E-68486FAE292B}"/>
              </a:ext>
            </a:extLst>
          </p:cNvPr>
          <p:cNvSpPr txBox="1"/>
          <p:nvPr/>
        </p:nvSpPr>
        <p:spPr>
          <a:xfrm>
            <a:off x="1471722" y="6901562"/>
            <a:ext cx="4571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*</a:t>
            </a:r>
          </a:p>
        </p:txBody>
      </p:sp>
      <p:pic>
        <p:nvPicPr>
          <p:cNvPr id="13" name="Picture 12">
            <a:extLst>
              <a:ext uri="{FF2B5EF4-FFF2-40B4-BE49-F238E27FC236}">
                <a16:creationId xmlns:a16="http://schemas.microsoft.com/office/drawing/2014/main" id="{09BBB162-A614-C54B-9429-CEDCE11CCFD5}"/>
              </a:ext>
            </a:extLst>
          </p:cNvPr>
          <p:cNvPicPr>
            <a:picLocks noChangeAspect="1"/>
          </p:cNvPicPr>
          <p:nvPr/>
        </p:nvPicPr>
        <p:blipFill>
          <a:blip r:embed="rId9"/>
          <a:stretch>
            <a:fillRect/>
          </a:stretch>
        </p:blipFill>
        <p:spPr>
          <a:xfrm>
            <a:off x="5554726" y="4195572"/>
            <a:ext cx="1308100" cy="1752600"/>
          </a:xfrm>
          <a:prstGeom prst="rect">
            <a:avLst/>
          </a:prstGeom>
        </p:spPr>
      </p:pic>
      <p:sp>
        <p:nvSpPr>
          <p:cNvPr id="14" name="TextBox 13">
            <a:extLst>
              <a:ext uri="{FF2B5EF4-FFF2-40B4-BE49-F238E27FC236}">
                <a16:creationId xmlns:a16="http://schemas.microsoft.com/office/drawing/2014/main" id="{DE9B53BB-5678-2741-BD10-0F4CFAB2626E}"/>
              </a:ext>
            </a:extLst>
          </p:cNvPr>
          <p:cNvSpPr txBox="1"/>
          <p:nvPr/>
        </p:nvSpPr>
        <p:spPr>
          <a:xfrm rot="16200000">
            <a:off x="4774688" y="5013757"/>
            <a:ext cx="145905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% IL-21 positive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E7AA350D-5072-8C46-9336-35F5BEAEE43C}"/>
              </a:ext>
            </a:extLst>
          </p:cNvPr>
          <p:cNvSpPr txBox="1"/>
          <p:nvPr/>
        </p:nvSpPr>
        <p:spPr>
          <a:xfrm>
            <a:off x="5830547" y="5878197"/>
            <a:ext cx="46358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Ctrl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DFD778BB-666F-BD4C-9ABB-9695D9F4D75E}"/>
              </a:ext>
            </a:extLst>
          </p:cNvPr>
          <p:cNvSpPr txBox="1"/>
          <p:nvPr/>
        </p:nvSpPr>
        <p:spPr>
          <a:xfrm>
            <a:off x="6264081" y="5878197"/>
            <a:ext cx="5453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SEB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C27BA832-F788-8B44-B0A2-CAEAF91D13B6}"/>
              </a:ext>
            </a:extLst>
          </p:cNvPr>
          <p:cNvCxnSpPr/>
          <p:nvPr/>
        </p:nvCxnSpPr>
        <p:spPr>
          <a:xfrm>
            <a:off x="6059374" y="4669930"/>
            <a:ext cx="451256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TextBox 102">
            <a:extLst>
              <a:ext uri="{FF2B5EF4-FFF2-40B4-BE49-F238E27FC236}">
                <a16:creationId xmlns:a16="http://schemas.microsoft.com/office/drawing/2014/main" id="{FD6185DD-3A16-BD4B-81A9-C5EA0B161ABF}"/>
              </a:ext>
            </a:extLst>
          </p:cNvPr>
          <p:cNvSpPr txBox="1"/>
          <p:nvPr/>
        </p:nvSpPr>
        <p:spPr>
          <a:xfrm>
            <a:off x="6058349" y="4403947"/>
            <a:ext cx="39626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***</a:t>
            </a:r>
          </a:p>
        </p:txBody>
      </p:sp>
      <p:cxnSp>
        <p:nvCxnSpPr>
          <p:cNvPr id="104" name="Straight Connector 103">
            <a:extLst>
              <a:ext uri="{FF2B5EF4-FFF2-40B4-BE49-F238E27FC236}">
                <a16:creationId xmlns:a16="http://schemas.microsoft.com/office/drawing/2014/main" id="{5BC1639A-A7EA-6748-9144-4EA59761F520}"/>
              </a:ext>
            </a:extLst>
          </p:cNvPr>
          <p:cNvCxnSpPr>
            <a:cxnSpLocks/>
          </p:cNvCxnSpPr>
          <p:nvPr/>
        </p:nvCxnSpPr>
        <p:spPr>
          <a:xfrm>
            <a:off x="4472525" y="6915057"/>
            <a:ext cx="957899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624979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151344</TotalTime>
  <Words>104</Words>
  <Application>Microsoft Macintosh PowerPoint</Application>
  <PresentationFormat>On-screen Show (4:3)</PresentationFormat>
  <Paragraphs>78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</vt:lpstr>
      <vt:lpstr>Office Theme</vt:lpstr>
      <vt:lpstr>Fig.1-figure supplement 1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Spolski, Rosanne (NIH/NHLBI) [E]</cp:lastModifiedBy>
  <cp:revision>330</cp:revision>
  <cp:lastPrinted>2019-03-25T15:32:46Z</cp:lastPrinted>
  <dcterms:created xsi:type="dcterms:W3CDTF">2017-04-25T13:15:00Z</dcterms:created>
  <dcterms:modified xsi:type="dcterms:W3CDTF">2019-04-04T20:59:07Z</dcterms:modified>
</cp:coreProperties>
</file>