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268" r:id="rId2"/>
  </p:sldIdLst>
  <p:sldSz cx="6858000" cy="9144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268"/>
    <p:restoredTop sz="97725"/>
  </p:normalViewPr>
  <p:slideViewPr>
    <p:cSldViewPr snapToGrid="0" snapToObjects="1">
      <p:cViewPr varScale="1">
        <p:scale>
          <a:sx n="107" d="100"/>
          <a:sy n="107" d="100"/>
        </p:scale>
        <p:origin x="1760" y="17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C50BCC-8F5F-F248-A943-8755346ECEEF}" type="datetimeFigureOut">
              <a:rPr lang="en-US" smtClean="0"/>
              <a:t>4/4/19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703638" y="857250"/>
            <a:ext cx="173672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95AAC3-E6E4-C347-B277-0D8792063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9132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95AAC3-E6E4-C347-B277-0D87920637A7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22402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2594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3.emf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01006" y="-65871"/>
            <a:ext cx="2879558" cy="515028"/>
          </a:xfrm>
        </p:spPr>
        <p:txBody>
          <a:bodyPr>
            <a:normAutofit fontScale="90000"/>
          </a:bodyPr>
          <a:lstStyle/>
          <a:p>
            <a:r>
              <a:rPr lang="en-US" sz="2000" dirty="0">
                <a:latin typeface="Helvetica" pitchFamily="2" charset="0"/>
                <a:ea typeface="Helvetica" charset="0"/>
                <a:cs typeface="Helvetica" charset="0"/>
              </a:rPr>
              <a:t>Fig. 6-figure supplement 1</a:t>
            </a:r>
          </a:p>
        </p:txBody>
      </p:sp>
      <p:pic>
        <p:nvPicPr>
          <p:cNvPr id="14" name="Picture 1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36284" y="352161"/>
            <a:ext cx="1723481" cy="1785668"/>
          </a:xfrm>
          <a:prstGeom prst="rect">
            <a:avLst/>
          </a:prstGeom>
        </p:spPr>
      </p:pic>
      <p:sp>
        <p:nvSpPr>
          <p:cNvPr id="15" name="TextBox 14"/>
          <p:cNvSpPr txBox="1"/>
          <p:nvPr/>
        </p:nvSpPr>
        <p:spPr>
          <a:xfrm>
            <a:off x="448612" y="1910838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0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 rot="19089056">
            <a:off x="465363" y="2145030"/>
            <a:ext cx="6463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Ctrl-Fc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 rot="19089056">
            <a:off x="634911" y="2210635"/>
            <a:ext cx="86754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IL-21R-Fc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cxnSp>
        <p:nvCxnSpPr>
          <p:cNvPr id="20" name="Straight Connector 19"/>
          <p:cNvCxnSpPr/>
          <p:nvPr/>
        </p:nvCxnSpPr>
        <p:spPr>
          <a:xfrm>
            <a:off x="719072" y="2650289"/>
            <a:ext cx="664038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830391" y="2631903"/>
            <a:ext cx="44916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4 </a:t>
            </a:r>
            <a:r>
              <a:rPr lang="en-US" sz="1200" dirty="0" err="1">
                <a:latin typeface="Helvetica" pitchFamily="2" charset="0"/>
                <a:ea typeface="Helvetica" charset="0"/>
                <a:cs typeface="Helvetica" charset="0"/>
              </a:rPr>
              <a:t>hr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448612" y="1380481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1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448612" y="850125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2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448612" y="327719"/>
            <a:ext cx="2696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>
                <a:latin typeface="Helvetica" pitchFamily="2" charset="0"/>
                <a:ea typeface="Helvetica" charset="0"/>
                <a:cs typeface="Helvetica" charset="0"/>
              </a:rPr>
              <a:t>3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cxnSp>
        <p:nvCxnSpPr>
          <p:cNvPr id="27" name="Straight Connector 26"/>
          <p:cNvCxnSpPr/>
          <p:nvPr/>
        </p:nvCxnSpPr>
        <p:spPr>
          <a:xfrm>
            <a:off x="820517" y="858409"/>
            <a:ext cx="620202" cy="0"/>
          </a:xfrm>
          <a:prstGeom prst="line">
            <a:avLst/>
          </a:prstGeom>
          <a:ln w="63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915189" y="645343"/>
            <a:ext cx="4539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>
                <a:latin typeface="Helvetica" pitchFamily="2" charset="0"/>
                <a:ea typeface="Helvetica" charset="0"/>
                <a:cs typeface="Helvetica" charset="0"/>
              </a:rPr>
              <a:t>***</a:t>
            </a:r>
          </a:p>
        </p:txBody>
      </p:sp>
      <p:sp>
        <p:nvSpPr>
          <p:cNvPr id="45" name="TextBox 44"/>
          <p:cNvSpPr txBox="1"/>
          <p:nvPr/>
        </p:nvSpPr>
        <p:spPr>
          <a:xfrm rot="16200000">
            <a:off x="-235488" y="1101370"/>
            <a:ext cx="12843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Helvetica" pitchFamily="2" charset="0"/>
                <a:ea typeface="Helvetica" charset="0"/>
                <a:cs typeface="Helvetica" charset="0"/>
              </a:rPr>
              <a:t>Pathology score</a:t>
            </a:r>
            <a:endParaRPr lang="en-US" sz="1200" baseline="30000" dirty="0">
              <a:latin typeface="Helvetica" pitchFamily="2" charset="0"/>
              <a:ea typeface="Helvetica" charset="0"/>
              <a:cs typeface="Helvetica" charset="0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179953" y="95834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A</a:t>
            </a:r>
          </a:p>
        </p:txBody>
      </p:sp>
      <p:sp>
        <p:nvSpPr>
          <p:cNvPr id="93" name="TextBox 92"/>
          <p:cNvSpPr txBox="1"/>
          <p:nvPr/>
        </p:nvSpPr>
        <p:spPr>
          <a:xfrm>
            <a:off x="261632" y="3050243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C</a:t>
            </a:r>
          </a:p>
        </p:txBody>
      </p:sp>
      <p:grpSp>
        <p:nvGrpSpPr>
          <p:cNvPr id="8" name="Group 7"/>
          <p:cNvGrpSpPr/>
          <p:nvPr/>
        </p:nvGrpSpPr>
        <p:grpSpPr>
          <a:xfrm>
            <a:off x="514338" y="3203541"/>
            <a:ext cx="2616765" cy="5628315"/>
            <a:chOff x="4309601" y="2770920"/>
            <a:chExt cx="2616765" cy="5628315"/>
          </a:xfrm>
        </p:grpSpPr>
        <p:sp>
          <p:nvSpPr>
            <p:cNvPr id="178" name="TextBox 177"/>
            <p:cNvSpPr txBox="1"/>
            <p:nvPr/>
          </p:nvSpPr>
          <p:spPr>
            <a:xfrm>
              <a:off x="4407639" y="3141923"/>
              <a:ext cx="42351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>
                  <a:latin typeface="Helvetica" pitchFamily="2" charset="0"/>
                  <a:ea typeface="Helvetica" charset="0"/>
                  <a:cs typeface="Helvetica" charset="0"/>
                </a:rPr>
                <a:t>Ctrl</a:t>
              </a:r>
              <a:endParaRPr lang="en-US" sz="12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85" name="TextBox 84"/>
            <p:cNvSpPr txBox="1"/>
            <p:nvPr/>
          </p:nvSpPr>
          <p:spPr>
            <a:xfrm>
              <a:off x="4893901" y="3141923"/>
              <a:ext cx="64633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>
                  <a:latin typeface="Helvetica" pitchFamily="2" charset="0"/>
                  <a:ea typeface="Helvetica" charset="0"/>
                  <a:cs typeface="Helvetica" charset="0"/>
                </a:rPr>
                <a:t>Ctrl-Fc</a:t>
              </a:r>
              <a:endParaRPr lang="en-US" sz="12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86" name="TextBox 85"/>
            <p:cNvSpPr txBox="1"/>
            <p:nvPr/>
          </p:nvSpPr>
          <p:spPr>
            <a:xfrm>
              <a:off x="5436535" y="3141923"/>
              <a:ext cx="867545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>
                  <a:latin typeface="Helvetica" pitchFamily="2" charset="0"/>
                  <a:ea typeface="Helvetica" charset="0"/>
                  <a:cs typeface="Helvetica" charset="0"/>
                </a:rPr>
                <a:t>IL-21R-Fc</a:t>
              </a:r>
            </a:p>
          </p:txBody>
        </p:sp>
        <p:sp>
          <p:nvSpPr>
            <p:cNvPr id="88" name="Right Bracket 87"/>
            <p:cNvSpPr/>
            <p:nvPr/>
          </p:nvSpPr>
          <p:spPr>
            <a:xfrm>
              <a:off x="6199206" y="5852818"/>
              <a:ext cx="79819" cy="1217507"/>
            </a:xfrm>
            <a:prstGeom prst="rightBracket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>
                <a:latin typeface="Helvetica" pitchFamily="2" charset="0"/>
              </a:endParaRPr>
            </a:p>
          </p:txBody>
        </p:sp>
        <p:sp>
          <p:nvSpPr>
            <p:cNvPr id="90" name="TextBox 89"/>
            <p:cNvSpPr txBox="1"/>
            <p:nvPr/>
          </p:nvSpPr>
          <p:spPr>
            <a:xfrm>
              <a:off x="6304080" y="5470816"/>
              <a:ext cx="622286" cy="224676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S100a9</a:t>
              </a:r>
            </a:p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Il1r2</a:t>
              </a:r>
            </a:p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Ifitm6</a:t>
              </a:r>
            </a:p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Il18rap</a:t>
              </a:r>
            </a:p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S100a8</a:t>
              </a:r>
            </a:p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Il1b</a:t>
              </a:r>
            </a:p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Cxcl3</a:t>
              </a:r>
            </a:p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Ccr1</a:t>
              </a:r>
            </a:p>
            <a:p>
              <a:r>
                <a:rPr lang="en-US" sz="1000" i="1" dirty="0" err="1">
                  <a:latin typeface="Helvetica" pitchFamily="2" charset="0"/>
                  <a:ea typeface="Helvetica" charset="0"/>
                  <a:cs typeface="Helvetica" charset="0"/>
                </a:rPr>
                <a:t>Retnlg</a:t>
              </a:r>
              <a:endParaRPr lang="en-US" sz="1000" i="1" dirty="0">
                <a:latin typeface="Helvetica" pitchFamily="2" charset="0"/>
                <a:ea typeface="Helvetica" charset="0"/>
                <a:cs typeface="Helvetica" charset="0"/>
              </a:endParaRPr>
            </a:p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Mmp8</a:t>
              </a:r>
            </a:p>
            <a:p>
              <a:r>
                <a:rPr lang="en-US" sz="1000" i="1" dirty="0" err="1">
                  <a:latin typeface="Helvetica" pitchFamily="2" charset="0"/>
                  <a:ea typeface="Helvetica" charset="0"/>
                  <a:cs typeface="Helvetica" charset="0"/>
                </a:rPr>
                <a:t>Retnla</a:t>
              </a:r>
              <a:endParaRPr lang="en-US" sz="1000" i="1" dirty="0">
                <a:latin typeface="Helvetica" pitchFamily="2" charset="0"/>
                <a:ea typeface="Helvetica" charset="0"/>
                <a:cs typeface="Helvetica" charset="0"/>
              </a:endParaRPr>
            </a:p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Irg1</a:t>
              </a:r>
            </a:p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Nlrp3</a:t>
              </a:r>
            </a:p>
            <a:p>
              <a:r>
                <a:rPr lang="en-US" sz="1000" i="1" dirty="0">
                  <a:latin typeface="Helvetica" pitchFamily="2" charset="0"/>
                  <a:ea typeface="Helvetica" charset="0"/>
                  <a:cs typeface="Helvetica" charset="0"/>
                </a:rPr>
                <a:t>Il1rn</a:t>
              </a: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5184105" y="2770920"/>
              <a:ext cx="628697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>
                  <a:latin typeface="Helvetica" pitchFamily="2" charset="0"/>
                  <a:ea typeface="Helvetica" charset="0"/>
                  <a:cs typeface="Helvetica" charset="0"/>
                </a:rPr>
                <a:t>MRSA</a:t>
              </a:r>
            </a:p>
          </p:txBody>
        </p:sp>
        <p:cxnSp>
          <p:nvCxnSpPr>
            <p:cNvPr id="5" name="Straight Connector 4"/>
            <p:cNvCxnSpPr/>
            <p:nvPr/>
          </p:nvCxnSpPr>
          <p:spPr>
            <a:xfrm>
              <a:off x="4924024" y="3047919"/>
              <a:ext cx="1180874" cy="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pic>
          <p:nvPicPr>
            <p:cNvPr id="7" name="Picture 6"/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4309601" y="3402636"/>
              <a:ext cx="1877078" cy="4996599"/>
            </a:xfrm>
            <a:prstGeom prst="rect">
              <a:avLst/>
            </a:prstGeom>
          </p:spPr>
        </p:pic>
      </p:grpSp>
      <p:sp>
        <p:nvSpPr>
          <p:cNvPr id="3" name="Rectangle 2">
            <a:extLst>
              <a:ext uri="{FF2B5EF4-FFF2-40B4-BE49-F238E27FC236}">
                <a16:creationId xmlns:a16="http://schemas.microsoft.com/office/drawing/2014/main" id="{4B3F27F9-90D0-8D40-9207-A3E530DA4BF0}"/>
              </a:ext>
            </a:extLst>
          </p:cNvPr>
          <p:cNvSpPr/>
          <p:nvPr/>
        </p:nvSpPr>
        <p:spPr>
          <a:xfrm>
            <a:off x="1484206" y="352161"/>
            <a:ext cx="999556" cy="20252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Helvetica" pitchFamily="2" charset="0"/>
            </a:endParaRP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84A5448B-F81D-0740-80C5-C3C1FE92CB27}"/>
              </a:ext>
            </a:extLst>
          </p:cNvPr>
          <p:cNvGrpSpPr/>
          <p:nvPr/>
        </p:nvGrpSpPr>
        <p:grpSpPr>
          <a:xfrm>
            <a:off x="1684988" y="47191"/>
            <a:ext cx="2606596" cy="2851914"/>
            <a:chOff x="2733500" y="47191"/>
            <a:chExt cx="2606596" cy="2851914"/>
          </a:xfrm>
        </p:grpSpPr>
        <p:pic>
          <p:nvPicPr>
            <p:cNvPr id="13" name="Picture 12"/>
            <p:cNvPicPr>
              <a:picLocks noChangeAspect="1"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3154391" y="353357"/>
              <a:ext cx="1708513" cy="1770160"/>
            </a:xfrm>
            <a:prstGeom prst="rect">
              <a:avLst/>
            </a:prstGeom>
          </p:spPr>
        </p:pic>
        <p:sp>
          <p:nvSpPr>
            <p:cNvPr id="29" name="TextBox 28"/>
            <p:cNvSpPr txBox="1"/>
            <p:nvPr/>
          </p:nvSpPr>
          <p:spPr>
            <a:xfrm rot="19089056">
              <a:off x="2978895" y="2143184"/>
              <a:ext cx="646331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>
                  <a:latin typeface="Helvetica" pitchFamily="2" charset="0"/>
                  <a:ea typeface="Helvetica" charset="0"/>
                  <a:cs typeface="Helvetica" charset="0"/>
                </a:rPr>
                <a:t>Ctrl-Fc</a:t>
              </a:r>
              <a:endParaRPr lang="en-US" sz="12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30" name="TextBox 29"/>
            <p:cNvSpPr txBox="1"/>
            <p:nvPr/>
          </p:nvSpPr>
          <p:spPr>
            <a:xfrm rot="19089056">
              <a:off x="3156394" y="2208789"/>
              <a:ext cx="867545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>
                  <a:latin typeface="Helvetica" pitchFamily="2" charset="0"/>
                  <a:ea typeface="Helvetica" charset="0"/>
                  <a:cs typeface="Helvetica" charset="0"/>
                </a:rPr>
                <a:t>IL-21R-Fc</a:t>
              </a:r>
              <a:endParaRPr lang="en-US" sz="12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cxnSp>
          <p:nvCxnSpPr>
            <p:cNvPr id="33" name="Straight Connector 32"/>
            <p:cNvCxnSpPr/>
            <p:nvPr/>
          </p:nvCxnSpPr>
          <p:spPr>
            <a:xfrm>
              <a:off x="3232604" y="2648443"/>
              <a:ext cx="664038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4" name="TextBox 33"/>
            <p:cNvSpPr txBox="1"/>
            <p:nvPr/>
          </p:nvSpPr>
          <p:spPr>
            <a:xfrm>
              <a:off x="3343923" y="2622106"/>
              <a:ext cx="449162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>
                  <a:latin typeface="Helvetica" pitchFamily="2" charset="0"/>
                  <a:ea typeface="Helvetica" charset="0"/>
                  <a:cs typeface="Helvetica" charset="0"/>
                </a:rPr>
                <a:t>4 </a:t>
              </a:r>
              <a:r>
                <a:rPr lang="en-US" sz="1200" dirty="0" err="1">
                  <a:latin typeface="Helvetica" pitchFamily="2" charset="0"/>
                  <a:ea typeface="Helvetica" charset="0"/>
                  <a:cs typeface="Helvetica" charset="0"/>
                </a:rPr>
                <a:t>hr</a:t>
              </a:r>
              <a:endParaRPr lang="en-US" sz="12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37" name="TextBox 36"/>
            <p:cNvSpPr txBox="1"/>
            <p:nvPr/>
          </p:nvSpPr>
          <p:spPr>
            <a:xfrm rot="16200000">
              <a:off x="2221822" y="1138048"/>
              <a:ext cx="130035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>
                  <a:latin typeface="Helvetica" pitchFamily="2" charset="0"/>
                  <a:ea typeface="Helvetica" charset="0"/>
                  <a:cs typeface="Helvetica" charset="0"/>
                </a:rPr>
                <a:t>Neutrophil score</a:t>
              </a:r>
              <a:endParaRPr lang="en-US" sz="12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38" name="TextBox 37"/>
            <p:cNvSpPr txBox="1"/>
            <p:nvPr/>
          </p:nvSpPr>
          <p:spPr>
            <a:xfrm>
              <a:off x="2966549" y="1898596"/>
              <a:ext cx="26962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>
                  <a:latin typeface="Helvetica" pitchFamily="2" charset="0"/>
                  <a:ea typeface="Helvetica" charset="0"/>
                  <a:cs typeface="Helvetica" charset="0"/>
                </a:rPr>
                <a:t>0</a:t>
              </a:r>
              <a:endParaRPr lang="en-US" sz="12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39" name="TextBox 38"/>
            <p:cNvSpPr txBox="1"/>
            <p:nvPr/>
          </p:nvSpPr>
          <p:spPr>
            <a:xfrm>
              <a:off x="2966549" y="1360288"/>
              <a:ext cx="26962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>
                  <a:latin typeface="Helvetica" pitchFamily="2" charset="0"/>
                  <a:ea typeface="Helvetica" charset="0"/>
                  <a:cs typeface="Helvetica" charset="0"/>
                </a:rPr>
                <a:t>1</a:t>
              </a:r>
              <a:endParaRPr lang="en-US" sz="12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40" name="TextBox 39"/>
            <p:cNvSpPr txBox="1"/>
            <p:nvPr/>
          </p:nvSpPr>
          <p:spPr>
            <a:xfrm>
              <a:off x="2966549" y="837882"/>
              <a:ext cx="26962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>
                  <a:latin typeface="Helvetica" pitchFamily="2" charset="0"/>
                  <a:ea typeface="Helvetica" charset="0"/>
                  <a:cs typeface="Helvetica" charset="0"/>
                </a:rPr>
                <a:t>2</a:t>
              </a:r>
              <a:endParaRPr lang="en-US" sz="12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sp>
          <p:nvSpPr>
            <p:cNvPr id="41" name="TextBox 40"/>
            <p:cNvSpPr txBox="1"/>
            <p:nvPr/>
          </p:nvSpPr>
          <p:spPr>
            <a:xfrm>
              <a:off x="2966549" y="307526"/>
              <a:ext cx="26962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>
                  <a:latin typeface="Helvetica" pitchFamily="2" charset="0"/>
                  <a:ea typeface="Helvetica" charset="0"/>
                  <a:cs typeface="Helvetica" charset="0"/>
                </a:rPr>
                <a:t>3</a:t>
              </a:r>
              <a:endParaRPr lang="en-US" sz="1200" baseline="30000" dirty="0">
                <a:latin typeface="Helvetica" pitchFamily="2" charset="0"/>
                <a:ea typeface="Helvetica" charset="0"/>
                <a:cs typeface="Helvetica" charset="0"/>
              </a:endParaRPr>
            </a:p>
          </p:txBody>
        </p:sp>
        <p:cxnSp>
          <p:nvCxnSpPr>
            <p:cNvPr id="42" name="Straight Connector 41"/>
            <p:cNvCxnSpPr/>
            <p:nvPr/>
          </p:nvCxnSpPr>
          <p:spPr>
            <a:xfrm>
              <a:off x="3298874" y="881259"/>
              <a:ext cx="620202" cy="0"/>
            </a:xfrm>
            <a:prstGeom prst="line">
              <a:avLst/>
            </a:prstGeom>
            <a:ln w="63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" name="TextBox 42"/>
            <p:cNvSpPr txBox="1"/>
            <p:nvPr/>
          </p:nvSpPr>
          <p:spPr>
            <a:xfrm>
              <a:off x="3345840" y="668193"/>
              <a:ext cx="54373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>
                  <a:latin typeface="Helvetica" pitchFamily="2" charset="0"/>
                  <a:ea typeface="Helvetica" charset="0"/>
                  <a:cs typeface="Helvetica" charset="0"/>
                </a:rPr>
                <a:t>****</a:t>
              </a:r>
            </a:p>
          </p:txBody>
        </p:sp>
        <p:sp>
          <p:nvSpPr>
            <p:cNvPr id="44" name="TextBox 43"/>
            <p:cNvSpPr txBox="1"/>
            <p:nvPr/>
          </p:nvSpPr>
          <p:spPr>
            <a:xfrm>
              <a:off x="2784988" y="47191"/>
              <a:ext cx="35137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>
                  <a:latin typeface="Helvetica" pitchFamily="2" charset="0"/>
                  <a:ea typeface="Helvetica" charset="0"/>
                  <a:cs typeface="Helvetica" charset="0"/>
                </a:rPr>
                <a:t>B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002E4812-5427-A347-9403-43E61B78767B}"/>
                </a:ext>
              </a:extLst>
            </p:cNvPr>
            <p:cNvSpPr/>
            <p:nvPr/>
          </p:nvSpPr>
          <p:spPr>
            <a:xfrm>
              <a:off x="4005689" y="352161"/>
              <a:ext cx="1334407" cy="2279742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Helvetica" pitchFamily="2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653873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151346</TotalTime>
  <Words>49</Words>
  <Application>Microsoft Macintosh PowerPoint</Application>
  <PresentationFormat>On-screen Show (4:3)</PresentationFormat>
  <Paragraphs>41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</vt:lpstr>
      <vt:lpstr>Office Theme</vt:lpstr>
      <vt:lpstr>Fig. 6-figure supplement 1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Spolski, Rosanne (NIH/NHLBI) [E]</cp:lastModifiedBy>
  <cp:revision>330</cp:revision>
  <cp:lastPrinted>2019-03-25T15:32:46Z</cp:lastPrinted>
  <dcterms:created xsi:type="dcterms:W3CDTF">2017-04-25T13:15:00Z</dcterms:created>
  <dcterms:modified xsi:type="dcterms:W3CDTF">2019-04-04T21:05:12Z</dcterms:modified>
</cp:coreProperties>
</file>