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8" r:id="rId2"/>
  </p:sldIdLst>
  <p:sldSz cx="6858000" cy="9144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68"/>
    <p:restoredTop sz="97725"/>
  </p:normalViewPr>
  <p:slideViewPr>
    <p:cSldViewPr snapToGrid="0" snapToObjects="1">
      <p:cViewPr varScale="1">
        <p:scale>
          <a:sx n="107" d="100"/>
          <a:sy n="107" d="100"/>
        </p:scale>
        <p:origin x="1760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C50BCC-8F5F-F248-A943-8755346ECEEF}" type="datetimeFigureOut">
              <a:rPr lang="en-US" smtClean="0"/>
              <a:t>4/4/19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03638" y="857250"/>
            <a:ext cx="17367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5AAC3-E6E4-C347-B277-0D879206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13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5AAC3-E6E4-C347-B277-0D87920637A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40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59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1006" y="-65871"/>
            <a:ext cx="2879558" cy="515028"/>
          </a:xfrm>
        </p:spPr>
        <p:txBody>
          <a:bodyPr>
            <a:normAutofit fontScale="90000"/>
          </a:bodyPr>
          <a:lstStyle/>
          <a:p>
            <a:r>
              <a:rPr lang="en-US" sz="2000" dirty="0">
                <a:latin typeface="Helvetica" pitchFamily="2" charset="0"/>
                <a:ea typeface="Helvetica" charset="0"/>
                <a:cs typeface="Helvetica" charset="0"/>
              </a:rPr>
              <a:t>Fig. 6-figure supplement 1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284" y="352161"/>
            <a:ext cx="1723481" cy="178566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48612" y="1910838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0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9089056">
            <a:off x="465363" y="2145030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Helvetica" pitchFamily="2" charset="0"/>
                <a:ea typeface="Helvetica" charset="0"/>
                <a:cs typeface="Helvetica" charset="0"/>
              </a:rPr>
              <a:t>Ctrl-Fc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9089056">
            <a:off x="634911" y="2210635"/>
            <a:ext cx="867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Helvetica" pitchFamily="2" charset="0"/>
                <a:ea typeface="Helvetica" charset="0"/>
                <a:cs typeface="Helvetica" charset="0"/>
              </a:rPr>
              <a:t>IL-21R-Fc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719072" y="2650289"/>
            <a:ext cx="66403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30391" y="2631903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4 </a:t>
            </a:r>
            <a:r>
              <a:rPr lang="en-US" sz="1200" dirty="0" err="1">
                <a:latin typeface="Helvetica" pitchFamily="2" charset="0"/>
                <a:ea typeface="Helvetica" charset="0"/>
                <a:cs typeface="Helvetica" charset="0"/>
              </a:rPr>
              <a:t>hr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8612" y="138048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1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8612" y="85012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Helvetica" pitchFamily="2" charset="0"/>
                <a:ea typeface="Helvetica" charset="0"/>
                <a:cs typeface="Helvetica" charset="0"/>
              </a:rPr>
              <a:t>2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8612" y="327719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Helvetica" pitchFamily="2" charset="0"/>
                <a:ea typeface="Helvetica" charset="0"/>
                <a:cs typeface="Helvetica" charset="0"/>
              </a:rPr>
              <a:t>3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820517" y="858409"/>
            <a:ext cx="62020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15189" y="645343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Helvetica" pitchFamily="2" charset="0"/>
                <a:ea typeface="Helvetica" charset="0"/>
                <a:cs typeface="Helvetica" charset="0"/>
              </a:rPr>
              <a:t>***</a:t>
            </a:r>
          </a:p>
        </p:txBody>
      </p:sp>
      <p:sp>
        <p:nvSpPr>
          <p:cNvPr id="45" name="TextBox 44"/>
          <p:cNvSpPr txBox="1"/>
          <p:nvPr/>
        </p:nvSpPr>
        <p:spPr>
          <a:xfrm rot="16200000">
            <a:off x="-235488" y="1101370"/>
            <a:ext cx="12843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Pathology score</a:t>
            </a:r>
            <a:endParaRPr lang="en-US" sz="1200" baseline="30000" dirty="0">
              <a:latin typeface="Helvetica" pitchFamily="2" charset="0"/>
              <a:ea typeface="Helvetica" charset="0"/>
              <a:cs typeface="Helvetica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9953" y="9583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  <a:ea typeface="Helvetica" charset="0"/>
                <a:cs typeface="Helvetica" charset="0"/>
              </a:rPr>
              <a:t>A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61632" y="305024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  <a:ea typeface="Helvetica" charset="0"/>
                <a:cs typeface="Helvetica" charset="0"/>
              </a:rPr>
              <a:t>C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14338" y="3203541"/>
            <a:ext cx="2616765" cy="5628315"/>
            <a:chOff x="4309601" y="2770920"/>
            <a:chExt cx="2616765" cy="5628315"/>
          </a:xfrm>
        </p:grpSpPr>
        <p:sp>
          <p:nvSpPr>
            <p:cNvPr id="178" name="TextBox 177"/>
            <p:cNvSpPr txBox="1"/>
            <p:nvPr/>
          </p:nvSpPr>
          <p:spPr>
            <a:xfrm>
              <a:off x="4407639" y="3141923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>
                  <a:latin typeface="Helvetica" pitchFamily="2" charset="0"/>
                  <a:ea typeface="Helvetica" charset="0"/>
                  <a:cs typeface="Helvetica" charset="0"/>
                </a:rPr>
                <a:t>Ctrl</a:t>
              </a:r>
              <a:endParaRPr lang="en-US" sz="1200" dirty="0">
                <a:latin typeface="Helvetica" pitchFamily="2" charset="0"/>
                <a:ea typeface="Helvetica" charset="0"/>
                <a:cs typeface="Helvetica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4893901" y="3141923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>
                  <a:latin typeface="Helvetica" pitchFamily="2" charset="0"/>
                  <a:ea typeface="Helvetica" charset="0"/>
                  <a:cs typeface="Helvetica" charset="0"/>
                </a:rPr>
                <a:t>Ctrl-Fc</a:t>
              </a:r>
              <a:endParaRPr lang="en-US" sz="1200" dirty="0">
                <a:latin typeface="Helvetica" pitchFamily="2" charset="0"/>
                <a:ea typeface="Helvetica" charset="0"/>
                <a:cs typeface="Helvetica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436535" y="3141923"/>
              <a:ext cx="8675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Helvetica" pitchFamily="2" charset="0"/>
                  <a:ea typeface="Helvetica" charset="0"/>
                  <a:cs typeface="Helvetica" charset="0"/>
                </a:rPr>
                <a:t>IL-21R-Fc</a:t>
              </a:r>
            </a:p>
          </p:txBody>
        </p:sp>
        <p:sp>
          <p:nvSpPr>
            <p:cNvPr id="88" name="Right Bracket 87"/>
            <p:cNvSpPr/>
            <p:nvPr/>
          </p:nvSpPr>
          <p:spPr>
            <a:xfrm>
              <a:off x="6199206" y="5852818"/>
              <a:ext cx="79819" cy="1217507"/>
            </a:xfrm>
            <a:prstGeom prst="rightBracket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Helvetica" pitchFamily="2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6304080" y="5470816"/>
              <a:ext cx="622286" cy="2246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Helvetica" pitchFamily="2" charset="0"/>
                  <a:ea typeface="Helvetica" charset="0"/>
                  <a:cs typeface="Helvetica" charset="0"/>
                </a:rPr>
                <a:t>S100a9</a:t>
              </a:r>
            </a:p>
            <a:p>
              <a:r>
                <a:rPr lang="en-US" sz="1000" i="1" dirty="0">
                  <a:latin typeface="Helvetica" pitchFamily="2" charset="0"/>
                  <a:ea typeface="Helvetica" charset="0"/>
                  <a:cs typeface="Helvetica" charset="0"/>
                </a:rPr>
                <a:t>Il1r2</a:t>
              </a:r>
            </a:p>
            <a:p>
              <a:r>
                <a:rPr lang="en-US" sz="1000" i="1" dirty="0">
                  <a:latin typeface="Helvetica" pitchFamily="2" charset="0"/>
                  <a:ea typeface="Helvetica" charset="0"/>
                  <a:cs typeface="Helvetica" charset="0"/>
                </a:rPr>
                <a:t>Ifitm6</a:t>
              </a:r>
            </a:p>
            <a:p>
              <a:r>
                <a:rPr lang="en-US" sz="1000" i="1" dirty="0">
                  <a:latin typeface="Helvetica" pitchFamily="2" charset="0"/>
                  <a:ea typeface="Helvetica" charset="0"/>
                  <a:cs typeface="Helvetica" charset="0"/>
                </a:rPr>
                <a:t>Il18rap</a:t>
              </a:r>
            </a:p>
            <a:p>
              <a:r>
                <a:rPr lang="en-US" sz="1000" i="1" dirty="0">
                  <a:latin typeface="Helvetica" pitchFamily="2" charset="0"/>
                  <a:ea typeface="Helvetica" charset="0"/>
                  <a:cs typeface="Helvetica" charset="0"/>
                </a:rPr>
                <a:t>S100a8</a:t>
              </a:r>
            </a:p>
            <a:p>
              <a:r>
                <a:rPr lang="en-US" sz="1000" i="1" dirty="0">
                  <a:latin typeface="Helvetica" pitchFamily="2" charset="0"/>
                  <a:ea typeface="Helvetica" charset="0"/>
                  <a:cs typeface="Helvetica" charset="0"/>
                </a:rPr>
                <a:t>Il1b</a:t>
              </a:r>
            </a:p>
            <a:p>
              <a:r>
                <a:rPr lang="en-US" sz="1000" i="1" dirty="0">
                  <a:latin typeface="Helvetica" pitchFamily="2" charset="0"/>
                  <a:ea typeface="Helvetica" charset="0"/>
                  <a:cs typeface="Helvetica" charset="0"/>
                </a:rPr>
                <a:t>Cxcl3</a:t>
              </a:r>
            </a:p>
            <a:p>
              <a:r>
                <a:rPr lang="en-US" sz="1000" i="1" dirty="0">
                  <a:latin typeface="Helvetica" pitchFamily="2" charset="0"/>
                  <a:ea typeface="Helvetica" charset="0"/>
                  <a:cs typeface="Helvetica" charset="0"/>
                </a:rPr>
                <a:t>Ccr1</a:t>
              </a:r>
            </a:p>
            <a:p>
              <a:r>
                <a:rPr lang="en-US" sz="1000" i="1" dirty="0" err="1">
                  <a:latin typeface="Helvetica" pitchFamily="2" charset="0"/>
                  <a:ea typeface="Helvetica" charset="0"/>
                  <a:cs typeface="Helvetica" charset="0"/>
                </a:rPr>
                <a:t>Retnlg</a:t>
              </a:r>
              <a:endParaRPr lang="en-US" sz="1000" i="1" dirty="0">
                <a:latin typeface="Helvetica" pitchFamily="2" charset="0"/>
                <a:ea typeface="Helvetica" charset="0"/>
                <a:cs typeface="Helvetica" charset="0"/>
              </a:endParaRPr>
            </a:p>
            <a:p>
              <a:r>
                <a:rPr lang="en-US" sz="1000" i="1" dirty="0">
                  <a:latin typeface="Helvetica" pitchFamily="2" charset="0"/>
                  <a:ea typeface="Helvetica" charset="0"/>
                  <a:cs typeface="Helvetica" charset="0"/>
                </a:rPr>
                <a:t>Mmp8</a:t>
              </a:r>
            </a:p>
            <a:p>
              <a:r>
                <a:rPr lang="en-US" sz="1000" i="1" dirty="0" err="1">
                  <a:latin typeface="Helvetica" pitchFamily="2" charset="0"/>
                  <a:ea typeface="Helvetica" charset="0"/>
                  <a:cs typeface="Helvetica" charset="0"/>
                </a:rPr>
                <a:t>Retnla</a:t>
              </a:r>
              <a:endParaRPr lang="en-US" sz="1000" i="1" dirty="0">
                <a:latin typeface="Helvetica" pitchFamily="2" charset="0"/>
                <a:ea typeface="Helvetica" charset="0"/>
                <a:cs typeface="Helvetica" charset="0"/>
              </a:endParaRPr>
            </a:p>
            <a:p>
              <a:r>
                <a:rPr lang="en-US" sz="1000" i="1" dirty="0">
                  <a:latin typeface="Helvetica" pitchFamily="2" charset="0"/>
                  <a:ea typeface="Helvetica" charset="0"/>
                  <a:cs typeface="Helvetica" charset="0"/>
                </a:rPr>
                <a:t>Irg1</a:t>
              </a:r>
            </a:p>
            <a:p>
              <a:r>
                <a:rPr lang="en-US" sz="1000" i="1" dirty="0">
                  <a:latin typeface="Helvetica" pitchFamily="2" charset="0"/>
                  <a:ea typeface="Helvetica" charset="0"/>
                  <a:cs typeface="Helvetica" charset="0"/>
                </a:rPr>
                <a:t>Nlrp3</a:t>
              </a:r>
            </a:p>
            <a:p>
              <a:r>
                <a:rPr lang="en-US" sz="1000" i="1" dirty="0">
                  <a:latin typeface="Helvetica" pitchFamily="2" charset="0"/>
                  <a:ea typeface="Helvetica" charset="0"/>
                  <a:cs typeface="Helvetica" charset="0"/>
                </a:rPr>
                <a:t>Il1rn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84105" y="2770920"/>
              <a:ext cx="6286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Helvetica" pitchFamily="2" charset="0"/>
                  <a:ea typeface="Helvetica" charset="0"/>
                  <a:cs typeface="Helvetica" charset="0"/>
                </a:rPr>
                <a:t>MRSA</a:t>
              </a: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4924024" y="3047919"/>
              <a:ext cx="118087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09601" y="3402636"/>
              <a:ext cx="1877078" cy="4996599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4B3F27F9-90D0-8D40-9207-A3E530DA4BF0}"/>
              </a:ext>
            </a:extLst>
          </p:cNvPr>
          <p:cNvSpPr/>
          <p:nvPr/>
        </p:nvSpPr>
        <p:spPr>
          <a:xfrm>
            <a:off x="1484206" y="352161"/>
            <a:ext cx="999556" cy="2025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4A5448B-F81D-0740-80C5-C3C1FE92CB27}"/>
              </a:ext>
            </a:extLst>
          </p:cNvPr>
          <p:cNvGrpSpPr/>
          <p:nvPr/>
        </p:nvGrpSpPr>
        <p:grpSpPr>
          <a:xfrm>
            <a:off x="1684988" y="47191"/>
            <a:ext cx="2606596" cy="2851914"/>
            <a:chOff x="2733500" y="47191"/>
            <a:chExt cx="2606596" cy="28519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54391" y="353357"/>
              <a:ext cx="1708513" cy="1770160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 rot="19089056">
              <a:off x="2978895" y="2143184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Helvetica" pitchFamily="2" charset="0"/>
                  <a:ea typeface="Helvetica" charset="0"/>
                  <a:cs typeface="Helvetica" charset="0"/>
                </a:rPr>
                <a:t>Ctrl-Fc</a:t>
              </a:r>
              <a:endParaRPr lang="en-US" sz="1200" baseline="30000" dirty="0">
                <a:latin typeface="Helvetica" pitchFamily="2" charset="0"/>
                <a:ea typeface="Helvetica" charset="0"/>
                <a:cs typeface="Helvetica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 rot="19089056">
              <a:off x="3156394" y="2208789"/>
              <a:ext cx="8675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Helvetica" pitchFamily="2" charset="0"/>
                  <a:ea typeface="Helvetica" charset="0"/>
                  <a:cs typeface="Helvetica" charset="0"/>
                </a:rPr>
                <a:t>IL-21R-Fc</a:t>
              </a:r>
              <a:endParaRPr lang="en-US" sz="1200" baseline="30000" dirty="0">
                <a:latin typeface="Helvetica" pitchFamily="2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3232604" y="2648443"/>
              <a:ext cx="66403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3343923" y="2622106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Helvetica" pitchFamily="2" charset="0"/>
                  <a:ea typeface="Helvetica" charset="0"/>
                  <a:cs typeface="Helvetica" charset="0"/>
                </a:rPr>
                <a:t>4 </a:t>
              </a:r>
              <a:r>
                <a:rPr lang="en-US" sz="1200" dirty="0" err="1">
                  <a:latin typeface="Helvetica" pitchFamily="2" charset="0"/>
                  <a:ea typeface="Helvetica" charset="0"/>
                  <a:cs typeface="Helvetica" charset="0"/>
                </a:rPr>
                <a:t>hr</a:t>
              </a:r>
              <a:endParaRPr lang="en-US" sz="1200" baseline="30000" dirty="0">
                <a:latin typeface="Helvetica" pitchFamily="2" charset="0"/>
                <a:ea typeface="Helvetica" charset="0"/>
                <a:cs typeface="Helvetica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 rot="16200000">
              <a:off x="2221822" y="1138048"/>
              <a:ext cx="13003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Helvetica" pitchFamily="2" charset="0"/>
                  <a:ea typeface="Helvetica" charset="0"/>
                  <a:cs typeface="Helvetica" charset="0"/>
                </a:rPr>
                <a:t>Neutrophil score</a:t>
              </a:r>
              <a:endParaRPr lang="en-US" sz="1200" baseline="30000" dirty="0">
                <a:latin typeface="Helvetica" pitchFamily="2" charset="0"/>
                <a:ea typeface="Helvetica" charset="0"/>
                <a:cs typeface="Helvetica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66549" y="1898596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Helvetica" pitchFamily="2" charset="0"/>
                  <a:ea typeface="Helvetica" charset="0"/>
                  <a:cs typeface="Helvetica" charset="0"/>
                </a:rPr>
                <a:t>0</a:t>
              </a:r>
              <a:endParaRPr lang="en-US" sz="1200" baseline="30000" dirty="0">
                <a:latin typeface="Helvetica" pitchFamily="2" charset="0"/>
                <a:ea typeface="Helvetica" charset="0"/>
                <a:cs typeface="Helvetica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966549" y="1360288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Helvetica" pitchFamily="2" charset="0"/>
                  <a:ea typeface="Helvetica" charset="0"/>
                  <a:cs typeface="Helvetica" charset="0"/>
                </a:rPr>
                <a:t>1</a:t>
              </a:r>
              <a:endParaRPr lang="en-US" sz="1200" baseline="30000" dirty="0">
                <a:latin typeface="Helvetica" pitchFamily="2" charset="0"/>
                <a:ea typeface="Helvetica" charset="0"/>
                <a:cs typeface="Helvetica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966549" y="837882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Helvetica" pitchFamily="2" charset="0"/>
                  <a:ea typeface="Helvetica" charset="0"/>
                  <a:cs typeface="Helvetica" charset="0"/>
                </a:rPr>
                <a:t>2</a:t>
              </a:r>
              <a:endParaRPr lang="en-US" sz="1200" baseline="30000" dirty="0">
                <a:latin typeface="Helvetica" pitchFamily="2" charset="0"/>
                <a:ea typeface="Helvetica" charset="0"/>
                <a:cs typeface="Helvetica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966549" y="307526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Helvetica" pitchFamily="2" charset="0"/>
                  <a:ea typeface="Helvetica" charset="0"/>
                  <a:cs typeface="Helvetica" charset="0"/>
                </a:rPr>
                <a:t>3</a:t>
              </a:r>
              <a:endParaRPr lang="en-US" sz="1200" baseline="30000" dirty="0">
                <a:latin typeface="Helvetica" pitchFamily="2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3298874" y="881259"/>
              <a:ext cx="62020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345840" y="668193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Helvetica" pitchFamily="2" charset="0"/>
                  <a:ea typeface="Helvetica" charset="0"/>
                  <a:cs typeface="Helvetica" charset="0"/>
                </a:rPr>
                <a:t>****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784988" y="47191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Helvetica" pitchFamily="2" charset="0"/>
                  <a:ea typeface="Helvetica" charset="0"/>
                  <a:cs typeface="Helvetica" charset="0"/>
                </a:rPr>
                <a:t>B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02E4812-5427-A347-9403-43E61B78767B}"/>
                </a:ext>
              </a:extLst>
            </p:cNvPr>
            <p:cNvSpPr/>
            <p:nvPr/>
          </p:nvSpPr>
          <p:spPr>
            <a:xfrm>
              <a:off x="4005689" y="352161"/>
              <a:ext cx="1334407" cy="22797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Helvetica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5387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151346</TotalTime>
  <Words>49</Words>
  <Application>Microsoft Macintosh PowerPoint</Application>
  <PresentationFormat>On-screen Show (4:3)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Fig. 6-figure supplement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Spolski, Rosanne (NIH/NHLBI) [E]</cp:lastModifiedBy>
  <cp:revision>330</cp:revision>
  <cp:lastPrinted>2019-03-25T15:32:46Z</cp:lastPrinted>
  <dcterms:created xsi:type="dcterms:W3CDTF">2017-04-25T13:15:00Z</dcterms:created>
  <dcterms:modified xsi:type="dcterms:W3CDTF">2019-04-04T21:05:12Z</dcterms:modified>
</cp:coreProperties>
</file>