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umn.edu\CBS\Groups\LAB-klei0091\TaylorReid\2017%20EB1\EB1%20Bootstrap%20analysis%20onRate%20DwellTime%20KonCon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umn.edu\CBS\Groups\LAB-klei0091\TaylorReid\2017%20EB1\EB1%20Bootstrap%20analysis%20onRate%20DwellTime%20KonCon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Intact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FF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741-4C10-B923-E786E79A8BC1}"/>
              </c:ext>
            </c:extLst>
          </c:dPt>
          <c:dPt>
            <c:idx val="1"/>
            <c:invertIfNegative val="0"/>
            <c:bubble3D val="0"/>
            <c:spPr>
              <a:solidFill>
                <a:srgbClr val="FF0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741-4C10-B923-E786E79A8BC1}"/>
              </c:ext>
            </c:extLst>
          </c:dPt>
          <c:dPt>
            <c:idx val="2"/>
            <c:invertIfNegative val="0"/>
            <c:bubble3D val="0"/>
            <c:spPr>
              <a:solidFill>
                <a:srgbClr val="FF4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C741-4C10-B923-E786E79A8BC1}"/>
              </c:ext>
            </c:extLst>
          </c:dPt>
          <c:errBars>
            <c:errBarType val="both"/>
            <c:errValType val="cust"/>
            <c:noEndCap val="0"/>
            <c:plus>
              <c:numRef>
                <c:f>'Fitted DwellTimes'!$I$4:$I$6</c:f>
                <c:numCache>
                  <c:formatCode>General</c:formatCode>
                  <c:ptCount val="3"/>
                  <c:pt idx="0">
                    <c:v>9.9434902546489998E-2</c:v>
                  </c:pt>
                  <c:pt idx="1">
                    <c:v>6.6484108416335203E-2</c:v>
                  </c:pt>
                  <c:pt idx="2">
                    <c:v>5.9145636453342303E-2</c:v>
                  </c:pt>
                </c:numCache>
              </c:numRef>
            </c:plus>
            <c:minus>
              <c:numRef>
                <c:f>'Fitted DwellTimes'!$I$4:$I$6</c:f>
                <c:numCache>
                  <c:formatCode>General</c:formatCode>
                  <c:ptCount val="3"/>
                  <c:pt idx="0">
                    <c:v>9.9434902546489998E-2</c:v>
                  </c:pt>
                  <c:pt idx="1">
                    <c:v>6.6484108416335203E-2</c:v>
                  </c:pt>
                  <c:pt idx="2">
                    <c:v>5.9145636453342303E-2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'Fitted DwellTimes'!$A$4:$A$6</c:f>
              <c:strCache>
                <c:ptCount val="3"/>
                <c:pt idx="0">
                  <c:v>GDP</c:v>
                </c:pt>
                <c:pt idx="1">
                  <c:v>GMPCPP</c:v>
                </c:pt>
                <c:pt idx="2">
                  <c:v>GammaS</c:v>
                </c:pt>
              </c:strCache>
            </c:strRef>
          </c:cat>
          <c:val>
            <c:numRef>
              <c:f>'Fitted DwellTimes'!$B$4:$B$6</c:f>
              <c:numCache>
                <c:formatCode>General</c:formatCode>
                <c:ptCount val="3"/>
                <c:pt idx="0">
                  <c:v>2.2301000000000002</c:v>
                </c:pt>
                <c:pt idx="1">
                  <c:v>1.9456</c:v>
                </c:pt>
                <c:pt idx="2">
                  <c:v>2.3938999999999999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41-4C10-B923-E786E79A8BC1}"/>
            </c:ext>
          </c:extLst>
        </c:ser>
        <c:ser>
          <c:idx val="1"/>
          <c:order val="1"/>
          <c:tx>
            <c:v>Disrupted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80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41-4C10-B923-E786E79A8BC1}"/>
              </c:ext>
            </c:extLst>
          </c:dPt>
          <c:dPt>
            <c:idx val="1"/>
            <c:invertIfNegative val="0"/>
            <c:bubble3D val="0"/>
            <c:spPr>
              <a:solidFill>
                <a:srgbClr val="66006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741-4C10-B923-E786E79A8BC1}"/>
              </c:ext>
            </c:extLst>
          </c:dPt>
          <c:dPt>
            <c:idx val="2"/>
            <c:invertIfNegative val="0"/>
            <c:bubble3D val="0"/>
            <c:spPr>
              <a:solidFill>
                <a:srgbClr val="8E14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741-4C10-B923-E786E79A8BC1}"/>
              </c:ext>
            </c:extLst>
          </c:dPt>
          <c:errBars>
            <c:errBarType val="both"/>
            <c:errValType val="cust"/>
            <c:noEndCap val="0"/>
            <c:plus>
              <c:numRef>
                <c:f>'Fitted DwellTimes'!$J$4:$J$6</c:f>
                <c:numCache>
                  <c:formatCode>General</c:formatCode>
                  <c:ptCount val="3"/>
                  <c:pt idx="0">
                    <c:v>5.0639487521501103E-2</c:v>
                  </c:pt>
                  <c:pt idx="1">
                    <c:v>3.91432835219684E-2</c:v>
                  </c:pt>
                  <c:pt idx="2">
                    <c:v>0.17501875620097301</c:v>
                  </c:pt>
                </c:numCache>
              </c:numRef>
            </c:plus>
            <c:minus>
              <c:numRef>
                <c:f>'Fitted DwellTimes'!$J$4:$J$6</c:f>
                <c:numCache>
                  <c:formatCode>General</c:formatCode>
                  <c:ptCount val="3"/>
                  <c:pt idx="0">
                    <c:v>5.0639487521501103E-2</c:v>
                  </c:pt>
                  <c:pt idx="1">
                    <c:v>3.91432835219684E-2</c:v>
                  </c:pt>
                  <c:pt idx="2">
                    <c:v>0.17501875620097301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'Fitted DwellTimes'!$A$4:$A$6</c:f>
              <c:strCache>
                <c:ptCount val="3"/>
                <c:pt idx="0">
                  <c:v>GDP</c:v>
                </c:pt>
                <c:pt idx="1">
                  <c:v>GMPCPP</c:v>
                </c:pt>
                <c:pt idx="2">
                  <c:v>GammaS</c:v>
                </c:pt>
              </c:strCache>
            </c:strRef>
          </c:cat>
          <c:val>
            <c:numRef>
              <c:f>'Fitted DwellTimes'!$C$4:$C$6</c:f>
              <c:numCache>
                <c:formatCode>General</c:formatCode>
                <c:ptCount val="3"/>
                <c:pt idx="0">
                  <c:v>1.6569</c:v>
                </c:pt>
                <c:pt idx="1">
                  <c:v>1.1895</c:v>
                </c:pt>
                <c:pt idx="2">
                  <c:v>1.7658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41-4C10-B923-E786E79A8B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732525776"/>
        <c:axId val="732524944"/>
      </c:barChart>
      <c:catAx>
        <c:axId val="73252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524944"/>
        <c:crosses val="autoZero"/>
        <c:auto val="1"/>
        <c:lblAlgn val="ctr"/>
        <c:lblOffset val="100"/>
        <c:noMultiLvlLbl val="0"/>
      </c:catAx>
      <c:valAx>
        <c:axId val="732524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525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FFFF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E9E-46F7-8122-956727B9F0DE}"/>
              </c:ext>
            </c:extLst>
          </c:dPt>
          <c:dPt>
            <c:idx val="2"/>
            <c:invertIfNegative val="0"/>
            <c:bubble3D val="0"/>
            <c:spPr>
              <a:solidFill>
                <a:srgbClr val="FF4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9E-46F7-8122-956727B9F0DE}"/>
              </c:ext>
            </c:extLst>
          </c:dPt>
          <c:errBars>
            <c:errBarType val="both"/>
            <c:errValType val="cust"/>
            <c:noEndCap val="0"/>
            <c:plus>
              <c:numRef>
                <c:f>'Fitted DwellTimes'!$F$10:$F$12</c:f>
                <c:numCache>
                  <c:formatCode>General</c:formatCode>
                  <c:ptCount val="3"/>
                  <c:pt idx="0">
                    <c:v>411048.201375473</c:v>
                  </c:pt>
                  <c:pt idx="1">
                    <c:v>104474.987295197</c:v>
                  </c:pt>
                  <c:pt idx="2">
                    <c:v>494.25710246261002</c:v>
                  </c:pt>
                </c:numCache>
              </c:numRef>
            </c:plus>
            <c:minus>
              <c:numRef>
                <c:f>'Fitted DwellTimes'!$F$10:$F$12</c:f>
                <c:numCache>
                  <c:formatCode>General</c:formatCode>
                  <c:ptCount val="3"/>
                  <c:pt idx="0">
                    <c:v>411048.201375473</c:v>
                  </c:pt>
                  <c:pt idx="1">
                    <c:v>104474.987295197</c:v>
                  </c:pt>
                  <c:pt idx="2">
                    <c:v>494.25710246261002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'Fitted DwellTimes'!$A$10:$A$12</c:f>
              <c:strCache>
                <c:ptCount val="3"/>
                <c:pt idx="0">
                  <c:v>GDP</c:v>
                </c:pt>
                <c:pt idx="1">
                  <c:v>GMPCPP</c:v>
                </c:pt>
                <c:pt idx="2">
                  <c:v>GammaS</c:v>
                </c:pt>
              </c:strCache>
            </c:strRef>
          </c:cat>
          <c:val>
            <c:numRef>
              <c:f>'Fitted DwellTimes'!$B$10:$B$12</c:f>
              <c:numCache>
                <c:formatCode>General</c:formatCode>
                <c:ptCount val="3"/>
                <c:pt idx="0">
                  <c:v>10652480.5499197</c:v>
                </c:pt>
                <c:pt idx="1">
                  <c:v>3343199.64912683</c:v>
                </c:pt>
                <c:pt idx="2">
                  <c:v>23678.958511272602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9E-46F7-8122-956727B9F0DE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80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E9E-46F7-8122-956727B9F0DE}"/>
              </c:ext>
            </c:extLst>
          </c:dPt>
          <c:dPt>
            <c:idx val="1"/>
            <c:invertIfNegative val="0"/>
            <c:bubble3D val="0"/>
            <c:spPr>
              <a:solidFill>
                <a:srgbClr val="66006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E9E-46F7-8122-956727B9F0DE}"/>
              </c:ext>
            </c:extLst>
          </c:dPt>
          <c:dPt>
            <c:idx val="2"/>
            <c:invertIfNegative val="0"/>
            <c:bubble3D val="0"/>
            <c:spPr>
              <a:solidFill>
                <a:srgbClr val="8E14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BE9E-46F7-8122-956727B9F0DE}"/>
              </c:ext>
            </c:extLst>
          </c:dPt>
          <c:errBars>
            <c:errBarType val="both"/>
            <c:errValType val="cust"/>
            <c:noEndCap val="0"/>
            <c:plus>
              <c:numRef>
                <c:f>'Fitted DwellTimes'!$G$10:$G$12</c:f>
                <c:numCache>
                  <c:formatCode>General</c:formatCode>
                  <c:ptCount val="3"/>
                  <c:pt idx="0">
                    <c:v>9556.6262940250508</c:v>
                  </c:pt>
                  <c:pt idx="1">
                    <c:v>17803.917125184998</c:v>
                  </c:pt>
                  <c:pt idx="2">
                    <c:v>809.41299142337004</c:v>
                  </c:pt>
                </c:numCache>
              </c:numRef>
            </c:plus>
            <c:minus>
              <c:numRef>
                <c:f>'Fitted DwellTimes'!$G$10:$G$12</c:f>
                <c:numCache>
                  <c:formatCode>General</c:formatCode>
                  <c:ptCount val="3"/>
                  <c:pt idx="0">
                    <c:v>9556.6262940250508</c:v>
                  </c:pt>
                  <c:pt idx="1">
                    <c:v>17803.917125184998</c:v>
                  </c:pt>
                  <c:pt idx="2">
                    <c:v>809.41299142337004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'Fitted DwellTimes'!$A$10:$A$12</c:f>
              <c:strCache>
                <c:ptCount val="3"/>
                <c:pt idx="0">
                  <c:v>GDP</c:v>
                </c:pt>
                <c:pt idx="1">
                  <c:v>GMPCPP</c:v>
                </c:pt>
                <c:pt idx="2">
                  <c:v>GammaS</c:v>
                </c:pt>
              </c:strCache>
            </c:strRef>
          </c:cat>
          <c:val>
            <c:numRef>
              <c:f>'Fitted DwellTimes'!$C$10:$C$12</c:f>
              <c:numCache>
                <c:formatCode>General</c:formatCode>
                <c:ptCount val="3"/>
                <c:pt idx="0">
                  <c:v>317587.09839399601</c:v>
                </c:pt>
                <c:pt idx="1">
                  <c:v>456130.10261568002</c:v>
                </c:pt>
                <c:pt idx="2">
                  <c:v>8625.7861076120898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9E-46F7-8122-956727B9F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732525776"/>
        <c:axId val="732524944"/>
      </c:barChart>
      <c:catAx>
        <c:axId val="73252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524944"/>
        <c:crosses val="autoZero"/>
        <c:auto val="1"/>
        <c:lblAlgn val="ctr"/>
        <c:lblOffset val="100"/>
        <c:noMultiLvlLbl val="0"/>
      </c:catAx>
      <c:valAx>
        <c:axId val="73252494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E+00" sourceLinked="0"/>
        <c:majorTickMark val="in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525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2"/>
          <c:order val="0"/>
          <c:tx>
            <c:v>control cooperative</c:v>
          </c:tx>
          <c:spPr>
            <a:ln w="31750" cap="rnd">
              <a:solidFill>
                <a:srgbClr val="00FFFF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Sheet1!$G$17:$G$54</c:f>
              <c:numCache>
                <c:formatCode>General</c:formatCode>
                <c:ptCount val="38"/>
                <c:pt idx="0">
                  <c:v>0</c:v>
                </c:pt>
                <c:pt idx="1">
                  <c:v>7.6298519822688306E-5</c:v>
                </c:pt>
                <c:pt idx="2">
                  <c:v>5.7318858577952967E-4</c:v>
                </c:pt>
                <c:pt idx="3">
                  <c:v>1.8627833624898316E-3</c:v>
                </c:pt>
                <c:pt idx="4">
                  <c:v>4.2921585105005081E-3</c:v>
                </c:pt>
                <c:pt idx="5">
                  <c:v>8.1843261879400303E-3</c:v>
                </c:pt>
                <c:pt idx="6">
                  <c:v>1.3833109231104474E-2</c:v>
                </c:pt>
                <c:pt idx="7">
                  <c:v>2.1495491390576823E-2</c:v>
                </c:pt>
                <c:pt idx="8">
                  <c:v>3.1382911976518671E-2</c:v>
                </c:pt>
                <c:pt idx="9">
                  <c:v>4.3652649808783278E-2</c:v>
                </c:pt>
                <c:pt idx="10">
                  <c:v>5.8400361218579631E-2</c:v>
                </c:pt>
                <c:pt idx="11">
                  <c:v>7.5654746334679654E-2</c:v>
                </c:pt>
                <c:pt idx="12">
                  <c:v>9.5375141203053015E-2</c:v>
                </c:pt>
                <c:pt idx="13">
                  <c:v>0.11745255468250247</c:v>
                </c:pt>
                <c:pt idx="14">
                  <c:v>0.14171430973254343</c:v>
                </c:pt>
                <c:pt idx="15">
                  <c:v>0.16793205589597138</c:v>
                </c:pt>
                <c:pt idx="16">
                  <c:v>0.19583255395934202</c:v>
                </c:pt>
                <c:pt idx="17">
                  <c:v>0.22511035331951254</c:v>
                </c:pt>
                <c:pt idx="18">
                  <c:v>0.25544132925765106</c:v>
                </c:pt>
                <c:pt idx="19">
                  <c:v>0.28649603681915425</c:v>
                </c:pt>
                <c:pt idx="20">
                  <c:v>0.31795195809814231</c:v>
                </c:pt>
                <c:pt idx="21">
                  <c:v>0.34950393593050538</c:v>
                </c:pt>
                <c:pt idx="22">
                  <c:v>0.38087235304568001</c:v>
                </c:pt>
                <c:pt idx="23">
                  <c:v>0.41180888517264541</c:v>
                </c:pt>
                <c:pt idx="24">
                  <c:v>0.44209989208180528</c:v>
                </c:pt>
                <c:pt idx="25">
                  <c:v>0.47156768882033018</c:v>
                </c:pt>
                <c:pt idx="26">
                  <c:v>0.50007005194220699</c:v>
                </c:pt>
                <c:pt idx="27">
                  <c:v>0.52749836590392407</c:v>
                </c:pt>
                <c:pt idx="28">
                  <c:v>0.55377481436892384</c:v>
                </c:pt>
                <c:pt idx="29">
                  <c:v>0.57884898476632196</c:v>
                </c:pt>
                <c:pt idx="30">
                  <c:v>0.60269419687225501</c:v>
                </c:pt>
                <c:pt idx="31">
                  <c:v>0.62530379996341767</c:v>
                </c:pt>
                <c:pt idx="32">
                  <c:v>0.64668761751912374</c:v>
                </c:pt>
                <c:pt idx="33">
                  <c:v>0.66686865947744089</c:v>
                </c:pt>
                <c:pt idx="34">
                  <c:v>0.68588017278055169</c:v>
                </c:pt>
                <c:pt idx="35">
                  <c:v>0.70376306232321995</c:v>
                </c:pt>
                <c:pt idx="36">
                  <c:v>0.72056368597016085</c:v>
                </c:pt>
                <c:pt idx="37">
                  <c:v>0.73633200775100616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B3-43FE-859D-E2287EE4658F}"/>
            </c:ext>
          </c:extLst>
        </c:ser>
        <c:ser>
          <c:idx val="3"/>
          <c:order val="1"/>
          <c:tx>
            <c:v>distruptive cooperative</c:v>
          </c:tx>
          <c:spPr>
            <a:ln w="31750" cap="rnd">
              <a:solidFill>
                <a:srgbClr val="008080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Sheet1!$F$17:$F$54</c:f>
              <c:numCache>
                <c:formatCode>General</c:formatCode>
                <c:ptCount val="38"/>
                <c:pt idx="0">
                  <c:v>0</c:v>
                </c:pt>
                <c:pt idx="1">
                  <c:v>2.5528602313019001E-3</c:v>
                </c:pt>
                <c:pt idx="2">
                  <c:v>1.8873798319976449E-2</c:v>
                </c:pt>
                <c:pt idx="3">
                  <c:v>5.8910272636156558E-2</c:v>
                </c:pt>
                <c:pt idx="4">
                  <c:v>0.12632304959661309</c:v>
                </c:pt>
                <c:pt idx="5">
                  <c:v>0.21678172727888101</c:v>
                </c:pt>
                <c:pt idx="6">
                  <c:v>0.319958024915729</c:v>
                </c:pt>
                <c:pt idx="7">
                  <c:v>0.42424130517909175</c:v>
                </c:pt>
                <c:pt idx="8">
                  <c:v>0.52078554440794722</c:v>
                </c:pt>
                <c:pt idx="9">
                  <c:v>0.60490346486793878</c:v>
                </c:pt>
                <c:pt idx="10">
                  <c:v>0.67536194033278496</c:v>
                </c:pt>
                <c:pt idx="11">
                  <c:v>0.73299871527757432</c:v>
                </c:pt>
                <c:pt idx="12">
                  <c:v>0.77955819169349949</c:v>
                </c:pt>
                <c:pt idx="13">
                  <c:v>0.81697980370701229</c:v>
                </c:pt>
                <c:pt idx="14">
                  <c:v>0.84705303292173073</c:v>
                </c:pt>
                <c:pt idx="15">
                  <c:v>0.87129316915638577</c:v>
                </c:pt>
                <c:pt idx="16">
                  <c:v>0.89092732127544039</c:v>
                </c:pt>
                <c:pt idx="17">
                  <c:v>0.90692600700729187</c:v>
                </c:pt>
                <c:pt idx="18">
                  <c:v>0.92004782807264973</c:v>
                </c:pt>
                <c:pt idx="19">
                  <c:v>0.9308829863187521</c:v>
                </c:pt>
                <c:pt idx="20">
                  <c:v>0.93989053791615407</c:v>
                </c:pt>
                <c:pt idx="21">
                  <c:v>0.94742841056931593</c:v>
                </c:pt>
                <c:pt idx="22">
                  <c:v>0.95377684096867277</c:v>
                </c:pt>
                <c:pt idx="23">
                  <c:v>0.9591563762507731</c:v>
                </c:pt>
                <c:pt idx="24">
                  <c:v>0.96374159130910275</c:v>
                </c:pt>
                <c:pt idx="25">
                  <c:v>0.96767151281311958</c:v>
                </c:pt>
                <c:pt idx="26">
                  <c:v>0.97105754441033032</c:v>
                </c:pt>
                <c:pt idx="27">
                  <c:v>0.97398950746578539</c:v>
                </c:pt>
                <c:pt idx="28">
                  <c:v>0.97654026325318055</c:v>
                </c:pt>
                <c:pt idx="29">
                  <c:v>0.97876926637320716</c:v>
                </c:pt>
                <c:pt idx="30">
                  <c:v>0.98072531079495706</c:v>
                </c:pt>
                <c:pt idx="31">
                  <c:v>0.9824486636670936</c:v>
                </c:pt>
                <c:pt idx="32">
                  <c:v>0.98397273276931874</c:v>
                </c:pt>
                <c:pt idx="33">
                  <c:v>0.98532537694167643</c:v>
                </c:pt>
                <c:pt idx="34">
                  <c:v>0.98652994175320463</c:v>
                </c:pt>
                <c:pt idx="35">
                  <c:v>0.98760608257284277</c:v>
                </c:pt>
                <c:pt idx="36">
                  <c:v>0.98857042224368985</c:v>
                </c:pt>
                <c:pt idx="37">
                  <c:v>0.98943707938251957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B3-43FE-859D-E2287EE46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7206656"/>
        <c:axId val="597197144"/>
      </c:scatterChart>
      <c:valAx>
        <c:axId val="59720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197144"/>
        <c:crosses val="autoZero"/>
        <c:crossBetween val="midCat"/>
      </c:valAx>
      <c:valAx>
        <c:axId val="597197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206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2"/>
          <c:order val="0"/>
          <c:tx>
            <c:v>control cooperative</c:v>
          </c:tx>
          <c:spPr>
            <a:ln w="31750" cap="rnd">
              <a:solidFill>
                <a:srgbClr val="FF00FF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Sheet1!$V$17:$V$54</c:f>
              <c:numCache>
                <c:formatCode>General</c:formatCode>
                <c:ptCount val="38"/>
                <c:pt idx="0">
                  <c:v>0</c:v>
                </c:pt>
                <c:pt idx="1">
                  <c:v>1.606082797829581E-4</c:v>
                </c:pt>
                <c:pt idx="2">
                  <c:v>1.0646012674130256E-3</c:v>
                </c:pt>
                <c:pt idx="3">
                  <c:v>3.2135188524819638E-3</c:v>
                </c:pt>
                <c:pt idx="4">
                  <c:v>7.0210410098988712E-3</c:v>
                </c:pt>
                <c:pt idx="5">
                  <c:v>1.283557402682471E-2</c:v>
                </c:pt>
                <c:pt idx="6">
                  <c:v>2.0941096693978725E-2</c:v>
                </c:pt>
                <c:pt idx="7">
                  <c:v>3.1552334208241495E-2</c:v>
                </c:pt>
                <c:pt idx="8">
                  <c:v>4.4808834611357838E-2</c:v>
                </c:pt>
                <c:pt idx="9">
                  <c:v>6.0770323018528638E-2</c:v>
                </c:pt>
                <c:pt idx="10">
                  <c:v>7.9414838637412014E-2</c:v>
                </c:pt>
                <c:pt idx="11">
                  <c:v>0.1006405539096944</c:v>
                </c:pt>
                <c:pt idx="12">
                  <c:v>0.12427160836937684</c:v>
                </c:pt>
                <c:pt idx="13">
                  <c:v>0.15006774313951607</c:v>
                </c:pt>
                <c:pt idx="14">
                  <c:v>0.1777370429961079</c:v>
                </c:pt>
                <c:pt idx="15">
                  <c:v>0.20695074197434418</c:v>
                </c:pt>
                <c:pt idx="16">
                  <c:v>0.23735886910087631</c:v>
                </c:pt>
                <c:pt idx="17">
                  <c:v>0.26860551442387082</c:v>
                </c:pt>
                <c:pt idx="18">
                  <c:v>0.30034265912375468</c:v>
                </c:pt>
                <c:pt idx="19">
                  <c:v>0.33224178817835631</c:v>
                </c:pt>
                <c:pt idx="20">
                  <c:v>0.36400282926485478</c:v>
                </c:pt>
                <c:pt idx="21">
                  <c:v>0.39536027994128897</c:v>
                </c:pt>
                <c:pt idx="22">
                  <c:v>0.42608665336775731</c:v>
                </c:pt>
                <c:pt idx="23">
                  <c:v>0.45599356660079604</c:v>
                </c:pt>
                <c:pt idx="24">
                  <c:v>0.48493090884676271</c:v>
                </c:pt>
                <c:pt idx="25">
                  <c:v>0.51278456795512739</c:v>
                </c:pt>
                <c:pt idx="26">
                  <c:v>0.53947317795882177</c:v>
                </c:pt>
                <c:pt idx="27">
                  <c:v>0.56494429743246399</c:v>
                </c:pt>
                <c:pt idx="28">
                  <c:v>0.58917035540439011</c:v>
                </c:pt>
                <c:pt idx="29">
                  <c:v>0.61214462260435665</c:v>
                </c:pt>
                <c:pt idx="30">
                  <c:v>0.63387739078458938</c:v>
                </c:pt>
                <c:pt idx="31">
                  <c:v>0.65439247754073004</c:v>
                </c:pt>
                <c:pt idx="32">
                  <c:v>0.67372412107758595</c:v>
                </c:pt>
                <c:pt idx="33">
                  <c:v>0.69191428902570784</c:v>
                </c:pt>
                <c:pt idx="34">
                  <c:v>0.7090103966248491</c:v>
                </c:pt>
                <c:pt idx="35">
                  <c:v>0.72506341054552326</c:v>
                </c:pt>
                <c:pt idx="36">
                  <c:v>0.74012630329757989</c:v>
                </c:pt>
                <c:pt idx="37">
                  <c:v>0.75425281763996177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AFB-4C4E-A6D8-283DD243C752}"/>
            </c:ext>
          </c:extLst>
        </c:ser>
        <c:ser>
          <c:idx val="3"/>
          <c:order val="1"/>
          <c:tx>
            <c:v>distruptive cooperative</c:v>
          </c:tx>
          <c:spPr>
            <a:ln w="31750" cap="rnd">
              <a:solidFill>
                <a:srgbClr val="660066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Sheet1!$U$17:$U$54</c:f>
              <c:numCache>
                <c:formatCode>General</c:formatCode>
                <c:ptCount val="38"/>
                <c:pt idx="0">
                  <c:v>0</c:v>
                </c:pt>
                <c:pt idx="1">
                  <c:v>1.1759808313371854E-3</c:v>
                </c:pt>
                <c:pt idx="2">
                  <c:v>7.7507536082709024E-3</c:v>
                </c:pt>
                <c:pt idx="3">
                  <c:v>2.3083919388806964E-2</c:v>
                </c:pt>
                <c:pt idx="4">
                  <c:v>4.9271043809695277E-2</c:v>
                </c:pt>
                <c:pt idx="5">
                  <c:v>8.7009310256570424E-2</c:v>
                </c:pt>
                <c:pt idx="6">
                  <c:v>0.13552424496770554</c:v>
                </c:pt>
                <c:pt idx="7">
                  <c:v>0.19276525638898315</c:v>
                </c:pt>
                <c:pt idx="8">
                  <c:v>0.2558596423206882</c:v>
                </c:pt>
                <c:pt idx="9">
                  <c:v>0.32168194851448811</c:v>
                </c:pt>
                <c:pt idx="10">
                  <c:v>0.38736100661499778</c:v>
                </c:pt>
                <c:pt idx="11">
                  <c:v>0.45060613545632816</c:v>
                </c:pt>
                <c:pt idx="12">
                  <c:v>0.50982850810988145</c:v>
                </c:pt>
                <c:pt idx="13">
                  <c:v>0.56410418203556378</c:v>
                </c:pt>
                <c:pt idx="14">
                  <c:v>0.61304986720564014</c:v>
                </c:pt>
                <c:pt idx="15">
                  <c:v>0.65667258526057204</c:v>
                </c:pt>
                <c:pt idx="16">
                  <c:v>0.69523123375004003</c:v>
                </c:pt>
                <c:pt idx="17">
                  <c:v>0.72912670786791434</c:v>
                </c:pt>
                <c:pt idx="18">
                  <c:v>0.75882325575928322</c:v>
                </c:pt>
                <c:pt idx="19">
                  <c:v>0.7847968377870369</c:v>
                </c:pt>
                <c:pt idx="20">
                  <c:v>0.80750406462721525</c:v>
                </c:pt>
                <c:pt idx="21">
                  <c:v>0.82736554068229384</c:v>
                </c:pt>
                <c:pt idx="22">
                  <c:v>0.8447586340535933</c:v>
                </c:pt>
                <c:pt idx="23">
                  <c:v>0.86001603484551692</c:v>
                </c:pt>
                <c:pt idx="24">
                  <c:v>0.87342761497290788</c:v>
                </c:pt>
                <c:pt idx="25">
                  <c:v>0.8852439763444786</c:v>
                </c:pt>
                <c:pt idx="26">
                  <c:v>0.89568068993623728</c:v>
                </c:pt>
                <c:pt idx="27">
                  <c:v>0.90492264035626757</c:v>
                </c:pt>
                <c:pt idx="28">
                  <c:v>0.91312815540517933</c:v>
                </c:pt>
                <c:pt idx="29">
                  <c:v>0.92043276430487841</c:v>
                </c:pt>
                <c:pt idx="30">
                  <c:v>0.92695252613932311</c:v>
                </c:pt>
                <c:pt idx="31">
                  <c:v>0.93278692563057175</c:v>
                </c:pt>
                <c:pt idx="32">
                  <c:v>0.93802136272754089</c:v>
                </c:pt>
                <c:pt idx="33">
                  <c:v>0.94272927604966228</c:v>
                </c:pt>
                <c:pt idx="34">
                  <c:v>0.94697394462036766</c:v>
                </c:pt>
                <c:pt idx="35">
                  <c:v>0.95081001165054346</c:v>
                </c:pt>
                <c:pt idx="36">
                  <c:v>0.95428477087791008</c:v>
                </c:pt>
                <c:pt idx="37">
                  <c:v>0.95743925160258936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AFB-4C4E-A6D8-283DD243C7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7206656"/>
        <c:axId val="597197144"/>
      </c:scatterChart>
      <c:valAx>
        <c:axId val="597206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197144"/>
        <c:crosses val="autoZero"/>
        <c:crossBetween val="midCat"/>
      </c:valAx>
      <c:valAx>
        <c:axId val="597197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206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2"/>
          <c:order val="0"/>
          <c:tx>
            <c:v>control cooperative</c:v>
          </c:tx>
          <c:spPr>
            <a:ln w="31750" cap="rnd">
              <a:solidFill>
                <a:srgbClr val="FF4B21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Sheet1!$AM$17:$AM$54</c:f>
              <c:numCache>
                <c:formatCode>General</c:formatCode>
                <c:ptCount val="38"/>
                <c:pt idx="0">
                  <c:v>0</c:v>
                </c:pt>
                <c:pt idx="1">
                  <c:v>3.3433586623460949E-3</c:v>
                </c:pt>
                <c:pt idx="2">
                  <c:v>1.2364908517344226E-2</c:v>
                </c:pt>
                <c:pt idx="3">
                  <c:v>2.6337599347958533E-2</c:v>
                </c:pt>
                <c:pt idx="4">
                  <c:v>4.4639435835404112E-2</c:v>
                </c:pt>
                <c:pt idx="5">
                  <c:v>6.6639227785234359E-2</c:v>
                </c:pt>
                <c:pt idx="6">
                  <c:v>9.1697076792500998E-2</c:v>
                </c:pt>
                <c:pt idx="7">
                  <c:v>0.11918180456328009</c:v>
                </c:pt>
                <c:pt idx="8">
                  <c:v>0.14849026903370413</c:v>
                </c:pt>
                <c:pt idx="9">
                  <c:v>0.17906372602814577</c:v>
                </c:pt>
                <c:pt idx="10">
                  <c:v>0.21039954386709675</c:v>
                </c:pt>
                <c:pt idx="11">
                  <c:v>0.24205801604679145</c:v>
                </c:pt>
                <c:pt idx="12">
                  <c:v>0.27366476451736133</c:v>
                </c:pt>
                <c:pt idx="13">
                  <c:v>0.30490958292601045</c:v>
                </c:pt>
                <c:pt idx="14">
                  <c:v>0.33554267612639593</c:v>
                </c:pt>
                <c:pt idx="15">
                  <c:v>0.36536920366766207</c:v>
                </c:pt>
                <c:pt idx="16">
                  <c:v>0.39424290156009045</c:v>
                </c:pt>
                <c:pt idx="17">
                  <c:v>0.42205938949979904</c:v>
                </c:pt>
                <c:pt idx="18">
                  <c:v>0.44874960356102556</c:v>
                </c:pt>
                <c:pt idx="19">
                  <c:v>0.47427364633245722</c:v>
                </c:pt>
                <c:pt idx="20">
                  <c:v>0.498615226090111</c:v>
                </c:pt>
                <c:pt idx="21">
                  <c:v>0.52177676531547657</c:v>
                </c:pt>
                <c:pt idx="22">
                  <c:v>0.54377519408673891</c:v>
                </c:pt>
                <c:pt idx="23">
                  <c:v>0.56463840113064223</c:v>
                </c:pt>
                <c:pt idx="24">
                  <c:v>0.58440228970678931</c:v>
                </c:pt>
                <c:pt idx="25">
                  <c:v>0.60310837243442617</c:v>
                </c:pt>
                <c:pt idx="26">
                  <c:v>0.62080183480987505</c:v>
                </c:pt>
                <c:pt idx="27">
                  <c:v>0.63752999846424019</c:v>
                </c:pt>
                <c:pt idx="28">
                  <c:v>0.65334111990988997</c:v>
                </c:pt>
                <c:pt idx="29">
                  <c:v>0.66828346700912533</c:v>
                </c:pt>
                <c:pt idx="30">
                  <c:v>0.68240462257775369</c:v>
                </c:pt>
                <c:pt idx="31">
                  <c:v>0.69575097171000211</c:v>
                </c:pt>
                <c:pt idx="32">
                  <c:v>0.70836733616195913</c:v>
                </c:pt>
                <c:pt idx="33">
                  <c:v>0.72029672523706656</c:v>
                </c:pt>
                <c:pt idx="34">
                  <c:v>0.73158017798753772</c:v>
                </c:pt>
                <c:pt idx="35">
                  <c:v>0.74225667617073587</c:v>
                </c:pt>
                <c:pt idx="36">
                  <c:v>0.75236311131872458</c:v>
                </c:pt>
                <c:pt idx="37">
                  <c:v>0.76193429255740586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8B-43DB-BDEA-5C756080974F}"/>
            </c:ext>
          </c:extLst>
        </c:ser>
        <c:ser>
          <c:idx val="3"/>
          <c:order val="1"/>
          <c:tx>
            <c:v>distruptive cooperative</c:v>
          </c:tx>
          <c:spPr>
            <a:ln w="31750" cap="rnd">
              <a:solidFill>
                <a:srgbClr val="8E1400"/>
              </a:solidFill>
              <a:round/>
            </a:ln>
            <a:effectLst/>
          </c:spPr>
          <c:marker>
            <c:symbol val="none"/>
          </c:marker>
          <c:xVal>
            <c:numRef>
              <c:f>Sheet1!$D$17:$D$54</c:f>
              <c:numCache>
                <c:formatCode>General</c:formatCode>
                <c:ptCount val="3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</c:numCache>
            </c:numRef>
          </c:xVal>
          <c:yVal>
            <c:numRef>
              <c:f>Sheet1!$AL$17:$AL$54</c:f>
              <c:numCache>
                <c:formatCode>General</c:formatCode>
                <c:ptCount val="38"/>
                <c:pt idx="0">
                  <c:v>0</c:v>
                </c:pt>
                <c:pt idx="1">
                  <c:v>9.124735874107677E-3</c:v>
                </c:pt>
                <c:pt idx="2">
                  <c:v>3.3226385233852955E-2</c:v>
                </c:pt>
                <c:pt idx="3">
                  <c:v>6.9123210454374848E-2</c:v>
                </c:pt>
                <c:pt idx="4">
                  <c:v>0.11368505381829414</c:v>
                </c:pt>
                <c:pt idx="5">
                  <c:v>0.16387589214048756</c:v>
                </c:pt>
                <c:pt idx="6">
                  <c:v>0.21699636902635114</c:v>
                </c:pt>
                <c:pt idx="7">
                  <c:v>0.27083891882311051</c:v>
                </c:pt>
                <c:pt idx="8">
                  <c:v>0.32373477152165059</c:v>
                </c:pt>
                <c:pt idx="9">
                  <c:v>0.37452026748953487</c:v>
                </c:pt>
                <c:pt idx="10">
                  <c:v>0.42245875786646936</c:v>
                </c:pt>
                <c:pt idx="11">
                  <c:v>0.46714772679940769</c:v>
                </c:pt>
                <c:pt idx="12">
                  <c:v>0.50842993377010393</c:v>
                </c:pt>
                <c:pt idx="13">
                  <c:v>0.54631784224283797</c:v>
                </c:pt>
                <c:pt idx="14">
                  <c:v>0.58093412040143722</c:v>
                </c:pt>
                <c:pt idx="15">
                  <c:v>0.61246738478566232</c:v>
                </c:pt>
                <c:pt idx="16">
                  <c:v>0.64114077462246855</c:v>
                </c:pt>
                <c:pt idx="17">
                  <c:v>0.66719056475262184</c:v>
                </c:pt>
                <c:pt idx="18">
                  <c:v>0.69085224436938308</c:v>
                </c:pt>
                <c:pt idx="19">
                  <c:v>0.7123519376203018</c:v>
                </c:pt>
                <c:pt idx="20">
                  <c:v>0.73190152433483102</c:v>
                </c:pt>
                <c:pt idx="21">
                  <c:v>0.74969624691438774</c:v>
                </c:pt>
                <c:pt idx="22">
                  <c:v>0.76591393450907708</c:v>
                </c:pt>
                <c:pt idx="23">
                  <c:v>0.78071523855897607</c:v>
                </c:pt>
                <c:pt idx="24">
                  <c:v>0.79424446666362525</c:v>
                </c:pt>
                <c:pt idx="25">
                  <c:v>0.80663073940329955</c:v>
                </c:pt>
                <c:pt idx="26">
                  <c:v>0.81798929091762929</c:v>
                </c:pt>
                <c:pt idx="27">
                  <c:v>0.8284228000645284</c:v>
                </c:pt>
                <c:pt idx="28">
                  <c:v>0.8380226835618636</c:v>
                </c:pt>
                <c:pt idx="29">
                  <c:v>0.84687031212173225</c:v>
                </c:pt>
                <c:pt idx="30">
                  <c:v>0.85503812988561845</c:v>
                </c:pt>
                <c:pt idx="31">
                  <c:v>0.86259066975673837</c:v>
                </c:pt>
                <c:pt idx="32">
                  <c:v>0.86958546480371324</c:v>
                </c:pt>
                <c:pt idx="33">
                  <c:v>0.87607386036297441</c:v>
                </c:pt>
                <c:pt idx="34">
                  <c:v>0.88210173387845492</c:v>
                </c:pt>
                <c:pt idx="35">
                  <c:v>0.88771013061860105</c:v>
                </c:pt>
                <c:pt idx="36">
                  <c:v>0.8929358236935202</c:v>
                </c:pt>
                <c:pt idx="37">
                  <c:v>0.89781180658508875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8B-43DB-BDEA-5C7560809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7206656"/>
        <c:axId val="597197144"/>
      </c:scatterChart>
      <c:valAx>
        <c:axId val="59720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197144"/>
        <c:crosses val="autoZero"/>
        <c:crossBetween val="midCat"/>
      </c:valAx>
      <c:valAx>
        <c:axId val="597197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206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expt</c:v>
          </c:tx>
          <c:spPr>
            <a:pattFill prst="wdUpDiag">
              <a:fgClr>
                <a:srgbClr val="00B0AC"/>
              </a:fgClr>
              <a:bgClr>
                <a:schemeClr val="bg1"/>
              </a:bgClr>
            </a:pattFill>
            <a:ln>
              <a:solidFill>
                <a:srgbClr val="008080"/>
              </a:solidFill>
            </a:ln>
            <a:effectLst/>
          </c:spPr>
          <c:invertIfNegative val="0"/>
          <c:val>
            <c:numRef>
              <c:f>Sheet1!$E$10</c:f>
              <c:numCache>
                <c:formatCode>General</c:formatCode>
                <c:ptCount val="1"/>
                <c:pt idx="0">
                  <c:v>1.98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7-4CBD-BFD8-96099E408D7D}"/>
            </c:ext>
          </c:extLst>
        </c:ser>
        <c:ser>
          <c:idx val="1"/>
          <c:order val="1"/>
          <c:tx>
            <c:v>predicted</c:v>
          </c:tx>
          <c:spPr>
            <a:pattFill prst="wdUpDiag">
              <a:fgClr>
                <a:srgbClr val="00B0AC"/>
              </a:fgClr>
              <a:bgClr>
                <a:schemeClr val="bg1"/>
              </a:bgClr>
            </a:pattFill>
            <a:ln>
              <a:solidFill>
                <a:srgbClr val="008080"/>
              </a:solidFill>
            </a:ln>
            <a:effectLst/>
          </c:spPr>
          <c:invertIfNegative val="0"/>
          <c:val>
            <c:numRef>
              <c:f>Sheet1!$F$10</c:f>
              <c:numCache>
                <c:formatCode>General</c:formatCode>
                <c:ptCount val="1"/>
                <c:pt idx="0">
                  <c:v>2.0520309931196485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7-4CBD-BFD8-96099E408D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81"/>
        <c:axId val="454326384"/>
        <c:axId val="370792864"/>
      </c:barChart>
      <c:catAx>
        <c:axId val="4543263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792864"/>
        <c:crosses val="autoZero"/>
        <c:auto val="1"/>
        <c:lblAlgn val="ctr"/>
        <c:lblOffset val="100"/>
        <c:noMultiLvlLbl val="0"/>
      </c:catAx>
      <c:valAx>
        <c:axId val="37079286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32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expt</c:v>
          </c:tx>
          <c:spPr>
            <a:solidFill>
              <a:srgbClr val="CC00CC"/>
            </a:solidFill>
            <a:ln>
              <a:solidFill>
                <a:srgbClr val="AC00AC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rgbClr val="AC00AC"/>
                </a:fgClr>
                <a:bgClr>
                  <a:schemeClr val="bg1"/>
                </a:bgClr>
              </a:pattFill>
              <a:ln>
                <a:solidFill>
                  <a:srgbClr val="AC00A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6F6-462F-BA12-7A6D3AC969BD}"/>
              </c:ext>
            </c:extLst>
          </c:dPt>
          <c:val>
            <c:numRef>
              <c:f>Sheet1!$E$11</c:f>
              <c:numCache>
                <c:formatCode>General</c:formatCode>
                <c:ptCount val="1"/>
                <c:pt idx="0">
                  <c:v>1.75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F6-462F-BA12-7A6D3AC969BD}"/>
            </c:ext>
          </c:extLst>
        </c:ser>
        <c:ser>
          <c:idx val="1"/>
          <c:order val="1"/>
          <c:tx>
            <c:v>predicted</c:v>
          </c:tx>
          <c:spPr>
            <a:pattFill prst="wdUpDiag">
              <a:fgClr>
                <a:srgbClr val="AC00AC"/>
              </a:fgClr>
              <a:bgClr>
                <a:schemeClr val="bg1"/>
              </a:bgClr>
            </a:pattFill>
            <a:ln>
              <a:solidFill>
                <a:srgbClr val="AC00AC"/>
              </a:solidFill>
            </a:ln>
            <a:effectLst/>
          </c:spPr>
          <c:invertIfNegative val="0"/>
          <c:val>
            <c:numRef>
              <c:f>Sheet1!$F$11</c:f>
              <c:numCache>
                <c:formatCode>General</c:formatCode>
                <c:ptCount val="1"/>
                <c:pt idx="0">
                  <c:v>1.7263467578102785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F6-462F-BA12-7A6D3AC96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81"/>
        <c:axId val="454326384"/>
        <c:axId val="370792864"/>
      </c:barChart>
      <c:catAx>
        <c:axId val="4543263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792864"/>
        <c:crosses val="autoZero"/>
        <c:auto val="1"/>
        <c:lblAlgn val="ctr"/>
        <c:lblOffset val="100"/>
        <c:noMultiLvlLbl val="0"/>
      </c:catAx>
      <c:valAx>
        <c:axId val="370792864"/>
        <c:scaling>
          <c:orientation val="minMax"/>
          <c:max val="3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32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expt</c:v>
          </c:tx>
          <c:spPr>
            <a:pattFill prst="wdUpDiag">
              <a:fgClr>
                <a:srgbClr val="CC2700"/>
              </a:fgClr>
              <a:bgClr>
                <a:schemeClr val="bg1"/>
              </a:bgClr>
            </a:pattFill>
            <a:ln>
              <a:solidFill>
                <a:srgbClr val="CC2700"/>
              </a:solidFill>
            </a:ln>
            <a:effectLst/>
          </c:spPr>
          <c:invertIfNegative val="0"/>
          <c:val>
            <c:numRef>
              <c:f>Sheet1!$E$12</c:f>
              <c:numCache>
                <c:formatCode>General</c:formatCode>
                <c:ptCount val="1"/>
                <c:pt idx="0">
                  <c:v>1.33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06-48D6-9813-8E75A58C3318}"/>
            </c:ext>
          </c:extLst>
        </c:ser>
        <c:ser>
          <c:idx val="1"/>
          <c:order val="1"/>
          <c:tx>
            <c:v>predicted</c:v>
          </c:tx>
          <c:spPr>
            <a:pattFill prst="wdUpDiag">
              <a:fgClr>
                <a:srgbClr val="CC2700"/>
              </a:fgClr>
              <a:bgClr>
                <a:schemeClr val="bg1"/>
              </a:bgClr>
            </a:pattFill>
            <a:ln>
              <a:solidFill>
                <a:srgbClr val="CC2700"/>
              </a:solidFill>
            </a:ln>
            <a:effectLst/>
          </c:spPr>
          <c:invertIfNegative val="0"/>
          <c:val>
            <c:numRef>
              <c:f>Sheet1!$F$12</c:f>
              <c:numCache>
                <c:formatCode>General</c:formatCode>
                <c:ptCount val="1"/>
                <c:pt idx="0">
                  <c:v>1.3374557148781774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06-48D6-9813-8E75A58C33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-81"/>
        <c:axId val="454326384"/>
        <c:axId val="370792864"/>
      </c:barChart>
      <c:catAx>
        <c:axId val="4543263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792864"/>
        <c:crosses val="autoZero"/>
        <c:auto val="1"/>
        <c:lblAlgn val="ctr"/>
        <c:lblOffset val="100"/>
        <c:noMultiLvlLbl val="0"/>
      </c:catAx>
      <c:valAx>
        <c:axId val="370792864"/>
        <c:scaling>
          <c:orientation val="minMax"/>
          <c:max val="3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32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C3684-FB43-49A0-A9EA-E32E54DB1C1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C7B24-7EFF-4A01-883E-82D8F5E5D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35AF6-0F45-704E-9166-5FCDF2104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8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6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3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6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4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8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9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2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6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hart" Target="../charts/chart6.xml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11" Type="http://schemas.openxmlformats.org/officeDocument/2006/relationships/chart" Target="../charts/chart4.xml"/><Relationship Id="rId5" Type="http://schemas.openxmlformats.org/officeDocument/2006/relationships/image" Target="../media/image3.png"/><Relationship Id="rId15" Type="http://schemas.openxmlformats.org/officeDocument/2006/relationships/chart" Target="../charts/chart8.xml"/><Relationship Id="rId10" Type="http://schemas.openxmlformats.org/officeDocument/2006/relationships/chart" Target="../charts/chart3.xml"/><Relationship Id="rId4" Type="http://schemas.openxmlformats.org/officeDocument/2006/relationships/image" Target="../media/image2.png"/><Relationship Id="rId9" Type="http://schemas.openxmlformats.org/officeDocument/2006/relationships/chart" Target="../charts/chart2.xml"/><Relationship Id="rId1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30" y="107016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FIGURE 3 – FIGURE SUPPLEMENT 1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8330" y="461072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29236" y="461072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8330" y="2967976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029236" y="2967976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</a:t>
            </a:r>
          </a:p>
        </p:txBody>
      </p:sp>
      <p:sp>
        <p:nvSpPr>
          <p:cNvPr id="61" name="Rectangle 60"/>
          <p:cNvSpPr/>
          <p:nvPr/>
        </p:nvSpPr>
        <p:spPr>
          <a:xfrm>
            <a:off x="764790" y="1241217"/>
            <a:ext cx="238939" cy="1373898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728148" y="2588135"/>
            <a:ext cx="2487314" cy="368166"/>
            <a:chOff x="652604" y="2771360"/>
            <a:chExt cx="2487314" cy="368166"/>
          </a:xfrm>
        </p:grpSpPr>
        <p:sp>
          <p:nvSpPr>
            <p:cNvPr id="64" name="TextBox 63"/>
            <p:cNvSpPr txBox="1"/>
            <p:nvPr/>
          </p:nvSpPr>
          <p:spPr>
            <a:xfrm>
              <a:off x="867641" y="2908694"/>
              <a:ext cx="19015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Dwell Time (</a:t>
              </a:r>
              <a:r>
                <a:rPr lang="en-US" sz="900" dirty="0" err="1"/>
                <a:t>ms</a:t>
              </a:r>
              <a:r>
                <a:rPr lang="en-US" sz="900" dirty="0"/>
                <a:t>) : </a:t>
              </a:r>
              <a:r>
                <a:rPr lang="en-US" sz="900" dirty="0" smtClean="0"/>
                <a:t>Closed GDP</a:t>
              </a:r>
              <a:endParaRPr lang="en-US" sz="9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47416" y="2771360"/>
              <a:ext cx="39250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100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601381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50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550517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90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313233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80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075949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70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838665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60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364097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40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126813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30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89529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20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52604" y="2771360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8931" y="581884"/>
            <a:ext cx="528191" cy="1983462"/>
            <a:chOff x="133387" y="765109"/>
            <a:chExt cx="528191" cy="1983462"/>
          </a:xfrm>
        </p:grpSpPr>
        <p:sp>
          <p:nvSpPr>
            <p:cNvPr id="76" name="TextBox 75"/>
            <p:cNvSpPr txBox="1"/>
            <p:nvPr/>
          </p:nvSpPr>
          <p:spPr>
            <a:xfrm>
              <a:off x="285445" y="2211056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50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8523" y="1735385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100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7032" y="1250535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150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36006" y="765109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200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 rot="16200000">
              <a:off x="-701965" y="1682387"/>
              <a:ext cx="19015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Frequency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3137" y="3344618"/>
            <a:ext cx="509123" cy="1901536"/>
            <a:chOff x="152455" y="760856"/>
            <a:chExt cx="509123" cy="1901536"/>
          </a:xfrm>
        </p:grpSpPr>
        <p:sp>
          <p:nvSpPr>
            <p:cNvPr id="95" name="TextBox 94"/>
            <p:cNvSpPr txBox="1"/>
            <p:nvPr/>
          </p:nvSpPr>
          <p:spPr>
            <a:xfrm>
              <a:off x="279143" y="2211056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20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28523" y="179747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40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27032" y="138549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60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36006" y="97351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80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rot="16200000">
              <a:off x="-682897" y="1596208"/>
              <a:ext cx="19015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Frequency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49935" y="3302854"/>
            <a:ext cx="3106394" cy="2378814"/>
            <a:chOff x="249935" y="3299114"/>
            <a:chExt cx="3106394" cy="2378814"/>
          </a:xfrm>
        </p:grpSpPr>
        <p:grpSp>
          <p:nvGrpSpPr>
            <p:cNvPr id="2" name="Group 1"/>
            <p:cNvGrpSpPr/>
            <p:nvPr/>
          </p:nvGrpSpPr>
          <p:grpSpPr>
            <a:xfrm>
              <a:off x="249935" y="5287361"/>
              <a:ext cx="3106394" cy="390567"/>
              <a:chOff x="249935" y="5279387"/>
              <a:chExt cx="3106394" cy="390567"/>
            </a:xfrm>
          </p:grpSpPr>
          <p:sp>
            <p:nvSpPr>
              <p:cNvPr id="83" name="TextBox 82"/>
              <p:cNvSpPr txBox="1"/>
              <p:nvPr/>
            </p:nvSpPr>
            <p:spPr>
              <a:xfrm>
                <a:off x="903262" y="5439122"/>
                <a:ext cx="1901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Dwell Time (</a:t>
                </a:r>
                <a:r>
                  <a:rPr lang="en-US" sz="900" dirty="0" err="1"/>
                  <a:t>ms</a:t>
                </a:r>
                <a:r>
                  <a:rPr lang="en-US" sz="900" dirty="0"/>
                  <a:t>) : </a:t>
                </a:r>
                <a:r>
                  <a:rPr lang="en-US" sz="900" dirty="0" smtClean="0"/>
                  <a:t>Closed GDP</a:t>
                </a:r>
                <a:endParaRPr lang="en-US" sz="9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930345" y="5295711"/>
                <a:ext cx="42598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1000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632045" y="5295711"/>
                <a:ext cx="4130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500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311731" y="5295711"/>
                <a:ext cx="3624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750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984959" y="5295711"/>
                <a:ext cx="37529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250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49935" y="5279387"/>
                <a:ext cx="4632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0</a:t>
                </a: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467591" y="3299114"/>
              <a:ext cx="2691245" cy="2036618"/>
              <a:chOff x="467591" y="3299114"/>
              <a:chExt cx="2691245" cy="2036618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467591" y="3299114"/>
                <a:ext cx="2691245" cy="2036618"/>
                <a:chOff x="3545155" y="822017"/>
                <a:chExt cx="2691245" cy="2036618"/>
              </a:xfrm>
            </p:grpSpPr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2587" t="9030" r="10620" b="13925"/>
                <a:stretch/>
              </p:blipFill>
              <p:spPr>
                <a:xfrm>
                  <a:off x="3545155" y="822017"/>
                  <a:ext cx="2691245" cy="2036618"/>
                </a:xfrm>
                <a:prstGeom prst="rect">
                  <a:avLst/>
                </a:prstGeom>
              </p:spPr>
            </p:pic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3880" t="12235" r="9745" b="20549"/>
                <a:stretch/>
              </p:blipFill>
              <p:spPr>
                <a:xfrm>
                  <a:off x="4020826" y="840953"/>
                  <a:ext cx="2154669" cy="1352790"/>
                </a:xfrm>
                <a:prstGeom prst="rect">
                  <a:avLst/>
                </a:prstGeom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3756752" y="2592111"/>
                  <a:ext cx="1162565" cy="253913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3756752" y="824903"/>
                  <a:ext cx="254262" cy="176721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4916229" y="2193743"/>
                  <a:ext cx="1259266" cy="380546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tangle 42"/>
                <p:cNvSpPr/>
                <p:nvPr/>
              </p:nvSpPr>
              <p:spPr>
                <a:xfrm>
                  <a:off x="4019046" y="832314"/>
                  <a:ext cx="2156449" cy="1361429"/>
                </a:xfrm>
                <a:prstGeom prst="rect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0" name="Rectangle 99"/>
              <p:cNvSpPr/>
              <p:nvPr/>
            </p:nvSpPr>
            <p:spPr>
              <a:xfrm>
                <a:off x="1913109" y="3321735"/>
                <a:ext cx="1116127" cy="237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641849" y="622040"/>
            <a:ext cx="2504210" cy="2005476"/>
            <a:chOff x="566305" y="805265"/>
            <a:chExt cx="2504210" cy="2005476"/>
          </a:xfrm>
        </p:grpSpPr>
        <p:grpSp>
          <p:nvGrpSpPr>
            <p:cNvPr id="103" name="Group 102"/>
            <p:cNvGrpSpPr/>
            <p:nvPr/>
          </p:nvGrpSpPr>
          <p:grpSpPr>
            <a:xfrm>
              <a:off x="566305" y="841664"/>
              <a:ext cx="2504209" cy="1969077"/>
              <a:chOff x="566305" y="841664"/>
              <a:chExt cx="2504209" cy="1969077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/>
              <a:srcRect l="12942" t="9743" r="9454" b="13100"/>
              <a:stretch/>
            </p:blipFill>
            <p:spPr>
              <a:xfrm>
                <a:off x="566305" y="841664"/>
                <a:ext cx="2504209" cy="1969077"/>
              </a:xfrm>
              <a:prstGeom prst="rect">
                <a:avLst/>
              </a:prstGeom>
            </p:spPr>
          </p:pic>
          <p:sp>
            <p:nvSpPr>
              <p:cNvPr id="102" name="Rectangle 101"/>
              <p:cNvSpPr/>
              <p:nvPr/>
            </p:nvSpPr>
            <p:spPr>
              <a:xfrm>
                <a:off x="2030593" y="850398"/>
                <a:ext cx="953287" cy="237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5" name="Rectangle 104"/>
            <p:cNvSpPr/>
            <p:nvPr/>
          </p:nvSpPr>
          <p:spPr>
            <a:xfrm flipV="1">
              <a:off x="2983881" y="805265"/>
              <a:ext cx="86634" cy="19358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3407809" y="544086"/>
          <a:ext cx="3087504" cy="235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7" name="TextBox 106"/>
          <p:cNvSpPr txBox="1"/>
          <p:nvPr/>
        </p:nvSpPr>
        <p:spPr>
          <a:xfrm rot="16200000">
            <a:off x="2439818" y="1585370"/>
            <a:ext cx="19015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Dwell Time (</a:t>
            </a:r>
            <a:r>
              <a:rPr lang="en-US" sz="900" dirty="0" err="1"/>
              <a:t>ms</a:t>
            </a:r>
            <a:r>
              <a:rPr lang="en-US" sz="900" dirty="0"/>
              <a:t>)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427006" y="2484242"/>
            <a:ext cx="3117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0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370084" y="1891650"/>
            <a:ext cx="4255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370084" y="1299057"/>
            <a:ext cx="4255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20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370084" y="706464"/>
            <a:ext cx="4255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30</a:t>
            </a:r>
          </a:p>
        </p:txBody>
      </p:sp>
      <p:grpSp>
        <p:nvGrpSpPr>
          <p:cNvPr id="122" name="Group 121"/>
          <p:cNvGrpSpPr/>
          <p:nvPr/>
        </p:nvGrpSpPr>
        <p:grpSpPr>
          <a:xfrm>
            <a:off x="3780987" y="2607366"/>
            <a:ext cx="2645062" cy="371368"/>
            <a:chOff x="590130" y="7431398"/>
            <a:chExt cx="2645062" cy="371368"/>
          </a:xfrm>
        </p:grpSpPr>
        <p:sp>
          <p:nvSpPr>
            <p:cNvPr id="113" name="TextBox 112"/>
            <p:cNvSpPr txBox="1"/>
            <p:nvPr/>
          </p:nvSpPr>
          <p:spPr>
            <a:xfrm>
              <a:off x="1285982" y="7618346"/>
              <a:ext cx="1154788" cy="184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GMPCPP</a:t>
              </a:r>
            </a:p>
          </p:txBody>
        </p:sp>
        <p:sp>
          <p:nvSpPr>
            <p:cNvPr id="114" name="Shape 243"/>
            <p:cNvSpPr/>
            <p:nvPr/>
          </p:nvSpPr>
          <p:spPr>
            <a:xfrm>
              <a:off x="1461770" y="7431398"/>
              <a:ext cx="430518" cy="1491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2B68A2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Closed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  <p:sp>
          <p:nvSpPr>
            <p:cNvPr id="115" name="Shape 244"/>
            <p:cNvSpPr/>
            <p:nvPr/>
          </p:nvSpPr>
          <p:spPr>
            <a:xfrm>
              <a:off x="1814990" y="7431398"/>
              <a:ext cx="541694" cy="151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6937AA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Disrupted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235948" y="7618347"/>
              <a:ext cx="999244" cy="184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GTP</a:t>
              </a:r>
              <a:r>
                <a:rPr lang="el-GR" sz="1000" dirty="0"/>
                <a:t>γ</a:t>
              </a:r>
              <a:r>
                <a:rPr lang="en-US" sz="1000" dirty="0"/>
                <a:t>S</a:t>
              </a:r>
            </a:p>
          </p:txBody>
        </p:sp>
        <p:sp>
          <p:nvSpPr>
            <p:cNvPr id="117" name="Shape 243"/>
            <p:cNvSpPr/>
            <p:nvPr/>
          </p:nvSpPr>
          <p:spPr>
            <a:xfrm>
              <a:off x="2343986" y="7431398"/>
              <a:ext cx="430518" cy="1491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2B68A2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Closed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  <p:sp>
          <p:nvSpPr>
            <p:cNvPr id="118" name="Shape 244"/>
            <p:cNvSpPr/>
            <p:nvPr/>
          </p:nvSpPr>
          <p:spPr>
            <a:xfrm>
              <a:off x="2661901" y="7431398"/>
              <a:ext cx="573291" cy="151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6937AA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Disrupted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90130" y="7618346"/>
              <a:ext cx="904474" cy="184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GDP</a:t>
              </a:r>
            </a:p>
          </p:txBody>
        </p:sp>
        <p:sp>
          <p:nvSpPr>
            <p:cNvPr id="120" name="Shape 243"/>
            <p:cNvSpPr/>
            <p:nvPr/>
          </p:nvSpPr>
          <p:spPr>
            <a:xfrm>
              <a:off x="592845" y="7431398"/>
              <a:ext cx="430518" cy="1491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2B68A2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Closed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  <p:sp>
          <p:nvSpPr>
            <p:cNvPr id="121" name="Shape 244"/>
            <p:cNvSpPr/>
            <p:nvPr/>
          </p:nvSpPr>
          <p:spPr>
            <a:xfrm>
              <a:off x="912528" y="7431398"/>
              <a:ext cx="597245" cy="1510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defTabSz="457200">
                <a:defRPr sz="2100">
                  <a:solidFill>
                    <a:srgbClr val="6937AA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Helvetica"/>
                  <a:sym typeface="Helvetica"/>
                </a:rPr>
                <a:t>Disrupted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98364" y="3095935"/>
            <a:ext cx="3106394" cy="2571667"/>
            <a:chOff x="3422433" y="3106261"/>
            <a:chExt cx="3106394" cy="2571667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7"/>
            <a:srcRect l="12706" t="7254" r="10130" b="14023"/>
            <a:stretch/>
          </p:blipFill>
          <p:spPr>
            <a:xfrm>
              <a:off x="3638145" y="3228109"/>
              <a:ext cx="2707237" cy="2102649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8"/>
            <a:srcRect l="13267" t="8205" r="10932" b="13839"/>
            <a:stretch/>
          </p:blipFill>
          <p:spPr>
            <a:xfrm>
              <a:off x="4103994" y="3306223"/>
              <a:ext cx="2156282" cy="1362214"/>
            </a:xfrm>
            <a:prstGeom prst="rect">
              <a:avLst/>
            </a:prstGeom>
          </p:spPr>
        </p:pic>
        <p:grpSp>
          <p:nvGrpSpPr>
            <p:cNvPr id="82" name="Group 81"/>
            <p:cNvGrpSpPr/>
            <p:nvPr/>
          </p:nvGrpSpPr>
          <p:grpSpPr>
            <a:xfrm>
              <a:off x="3422433" y="5287361"/>
              <a:ext cx="3106394" cy="390567"/>
              <a:chOff x="249935" y="5279387"/>
              <a:chExt cx="3106394" cy="390567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903262" y="5439122"/>
                <a:ext cx="19015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Dwell Time (</a:t>
                </a:r>
                <a:r>
                  <a:rPr lang="en-US" sz="900" dirty="0" err="1"/>
                  <a:t>ms</a:t>
                </a:r>
                <a:r>
                  <a:rPr lang="en-US" sz="900" dirty="0"/>
                  <a:t>) : </a:t>
                </a:r>
                <a:r>
                  <a:rPr lang="en-US" sz="900" dirty="0" smtClean="0"/>
                  <a:t>Closed GDP</a:t>
                </a:r>
                <a:endParaRPr lang="en-US" sz="900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930345" y="5295711"/>
                <a:ext cx="42598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1000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632045" y="5295711"/>
                <a:ext cx="4130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500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311731" y="5295711"/>
                <a:ext cx="36241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750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984959" y="5295711"/>
                <a:ext cx="37529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250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49935" y="5279387"/>
                <a:ext cx="4632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0</a:t>
                </a:r>
              </a:p>
            </p:txBody>
          </p:sp>
        </p:grpSp>
        <p:sp>
          <p:nvSpPr>
            <p:cNvPr id="112" name="Rectangle 111"/>
            <p:cNvSpPr/>
            <p:nvPr/>
          </p:nvSpPr>
          <p:spPr>
            <a:xfrm>
              <a:off x="3847817" y="5069208"/>
              <a:ext cx="1162565" cy="253913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Connector 123"/>
            <p:cNvCxnSpPr/>
            <p:nvPr/>
          </p:nvCxnSpPr>
          <p:spPr>
            <a:xfrm flipV="1">
              <a:off x="5004098" y="4670840"/>
              <a:ext cx="1262462" cy="397450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3624222" y="3106261"/>
              <a:ext cx="2802601" cy="237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6153149" y="3326601"/>
              <a:ext cx="375677" cy="2628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4103761" y="3303061"/>
              <a:ext cx="2156449" cy="136142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/>
            <p:cNvCxnSpPr/>
            <p:nvPr/>
          </p:nvCxnSpPr>
          <p:spPr>
            <a:xfrm flipV="1">
              <a:off x="3841533" y="3299114"/>
              <a:ext cx="251406" cy="176917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/>
            <p:cNvSpPr/>
            <p:nvPr/>
          </p:nvSpPr>
          <p:spPr>
            <a:xfrm>
              <a:off x="5417580" y="3331078"/>
              <a:ext cx="817528" cy="237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229801" y="3344617"/>
            <a:ext cx="509123" cy="1901536"/>
            <a:chOff x="152455" y="760856"/>
            <a:chExt cx="509123" cy="1901536"/>
          </a:xfrm>
        </p:grpSpPr>
        <p:sp>
          <p:nvSpPr>
            <p:cNvPr id="134" name="TextBox 133"/>
            <p:cNvSpPr txBox="1"/>
            <p:nvPr/>
          </p:nvSpPr>
          <p:spPr>
            <a:xfrm>
              <a:off x="279143" y="2211056"/>
              <a:ext cx="3117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20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28523" y="179747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40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27032" y="138549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60</a:t>
              </a: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36006" y="973513"/>
              <a:ext cx="4255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80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 rot="16200000">
              <a:off x="-682897" y="1596208"/>
              <a:ext cx="19015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Frequency</a:t>
              </a:r>
            </a:p>
          </p:txBody>
        </p:sp>
      </p:grpSp>
      <p:graphicFrame>
        <p:nvGraphicFramePr>
          <p:cNvPr id="139" name="Chart 138"/>
          <p:cNvGraphicFramePr>
            <a:graphicFrameLocks/>
          </p:cNvGraphicFramePr>
          <p:nvPr>
            <p:extLst/>
          </p:nvPr>
        </p:nvGraphicFramePr>
        <p:xfrm>
          <a:off x="106558" y="6250197"/>
          <a:ext cx="3093787" cy="2717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301222" y="6267869"/>
            <a:ext cx="500994" cy="2516739"/>
            <a:chOff x="4035225" y="5832118"/>
            <a:chExt cx="500994" cy="2516739"/>
          </a:xfrm>
        </p:grpSpPr>
        <p:sp>
          <p:nvSpPr>
            <p:cNvPr id="151" name="TextBox 150"/>
            <p:cNvSpPr txBox="1"/>
            <p:nvPr/>
          </p:nvSpPr>
          <p:spPr>
            <a:xfrm>
              <a:off x="4151794" y="8118025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0</a:t>
              </a:r>
              <a:endParaRPr lang="en-US" sz="900" dirty="0"/>
            </a:p>
          </p:txBody>
        </p:sp>
        <p:sp>
          <p:nvSpPr>
            <p:cNvPr id="155" name="TextBox 154"/>
            <p:cNvSpPr txBox="1"/>
            <p:nvPr/>
          </p:nvSpPr>
          <p:spPr>
            <a:xfrm rot="16200000">
              <a:off x="3207568" y="6816459"/>
              <a:ext cx="19015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/>
                <a:t>K</a:t>
              </a:r>
              <a:r>
                <a:rPr lang="en-US" sz="1000" baseline="-25000" dirty="0" err="1"/>
                <a:t>d</a:t>
              </a:r>
              <a:r>
                <a:rPr lang="en-US" sz="1000" dirty="0"/>
                <a:t> (</a:t>
              </a:r>
              <a:r>
                <a:rPr lang="en-US" sz="1000" dirty="0" err="1"/>
                <a:t>nM</a:t>
              </a:r>
              <a:r>
                <a:rPr lang="en-US" sz="1000" dirty="0"/>
                <a:t>)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4151794" y="7822470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1</a:t>
              </a:r>
              <a:endParaRPr lang="en-US" sz="9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151794" y="7545467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2</a:t>
              </a:r>
              <a:endParaRPr lang="en-US" sz="9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151794" y="7249912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3</a:t>
              </a:r>
              <a:endParaRPr lang="en-US" sz="9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151794" y="6970663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4</a:t>
              </a:r>
              <a:endParaRPr lang="en-US" sz="900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4158335" y="6693660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5</a:t>
              </a:r>
              <a:endParaRPr lang="en-US" sz="900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4151794" y="6398105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6</a:t>
              </a:r>
              <a:endParaRPr lang="en-US" sz="900" dirty="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151794" y="6102550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7</a:t>
              </a:r>
              <a:endParaRPr lang="en-US" sz="9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151794" y="5832118"/>
              <a:ext cx="3778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10</a:t>
              </a:r>
              <a:r>
                <a:rPr lang="en-US" sz="900" baseline="30000" dirty="0"/>
                <a:t>8</a:t>
              </a:r>
              <a:endParaRPr lang="en-US" sz="900" dirty="0"/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120289" y="6106543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871718" y="2814481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4761259" y="2814481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5620096" y="2814481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378754" y="8861623"/>
            <a:ext cx="1154788" cy="18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GMPCPP</a:t>
            </a:r>
          </a:p>
        </p:txBody>
      </p:sp>
      <p:sp>
        <p:nvSpPr>
          <p:cNvPr id="167" name="Shape 243"/>
          <p:cNvSpPr/>
          <p:nvPr/>
        </p:nvSpPr>
        <p:spPr>
          <a:xfrm>
            <a:off x="1521199" y="8674675"/>
            <a:ext cx="430518" cy="1491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Closed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sp>
        <p:nvSpPr>
          <p:cNvPr id="168" name="Shape 244"/>
          <p:cNvSpPr/>
          <p:nvPr/>
        </p:nvSpPr>
        <p:spPr>
          <a:xfrm>
            <a:off x="1841092" y="8674675"/>
            <a:ext cx="541694" cy="1510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6937A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Disrupted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2176316" y="8861624"/>
            <a:ext cx="999244" cy="184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GTP</a:t>
            </a:r>
            <a:r>
              <a:rPr lang="el-GR" sz="1000" dirty="0"/>
              <a:t>γ</a:t>
            </a:r>
            <a:r>
              <a:rPr lang="en-US" sz="1000" dirty="0"/>
              <a:t>S</a:t>
            </a:r>
          </a:p>
        </p:txBody>
      </p:sp>
      <p:sp>
        <p:nvSpPr>
          <p:cNvPr id="171" name="Shape 243"/>
          <p:cNvSpPr/>
          <p:nvPr/>
        </p:nvSpPr>
        <p:spPr>
          <a:xfrm>
            <a:off x="2284354" y="8674675"/>
            <a:ext cx="430518" cy="1491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Closed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sp>
        <p:nvSpPr>
          <p:cNvPr id="172" name="Shape 244"/>
          <p:cNvSpPr/>
          <p:nvPr/>
        </p:nvSpPr>
        <p:spPr>
          <a:xfrm>
            <a:off x="2602269" y="8674675"/>
            <a:ext cx="573291" cy="1510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6937A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Disrupted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16244" y="8861623"/>
            <a:ext cx="904474" cy="18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GDP</a:t>
            </a:r>
          </a:p>
        </p:txBody>
      </p:sp>
      <p:sp>
        <p:nvSpPr>
          <p:cNvPr id="174" name="Shape 243"/>
          <p:cNvSpPr/>
          <p:nvPr/>
        </p:nvSpPr>
        <p:spPr>
          <a:xfrm>
            <a:off x="728485" y="8674675"/>
            <a:ext cx="430518" cy="1491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Closed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sp>
        <p:nvSpPr>
          <p:cNvPr id="175" name="Shape 244"/>
          <p:cNvSpPr/>
          <p:nvPr/>
        </p:nvSpPr>
        <p:spPr>
          <a:xfrm>
            <a:off x="1019591" y="8674675"/>
            <a:ext cx="597245" cy="1510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defTabSz="457200">
              <a:defRPr sz="2100">
                <a:solidFill>
                  <a:srgbClr val="6937A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Helvetica"/>
                <a:sym typeface="Helvetica"/>
              </a:rPr>
              <a:t>Disrupted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cs typeface="Helvetica"/>
              <a:sym typeface="Helvetica"/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>
            <a:off x="806975" y="8881790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1606018" y="8881790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2369607" y="8881790"/>
            <a:ext cx="6850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8" name="Chart 147"/>
          <p:cNvGraphicFramePr>
            <a:graphicFrameLocks/>
          </p:cNvGraphicFramePr>
          <p:nvPr>
            <p:extLst/>
          </p:nvPr>
        </p:nvGraphicFramePr>
        <p:xfrm>
          <a:off x="3343067" y="5791055"/>
          <a:ext cx="2130272" cy="1046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651848" y="5945426"/>
            <a:ext cx="0" cy="790815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2" name="Chart 151"/>
          <p:cNvGraphicFramePr>
            <a:graphicFrameLocks/>
          </p:cNvGraphicFramePr>
          <p:nvPr>
            <p:extLst/>
          </p:nvPr>
        </p:nvGraphicFramePr>
        <p:xfrm>
          <a:off x="3352916" y="6860084"/>
          <a:ext cx="2110574" cy="1059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cxnSp>
        <p:nvCxnSpPr>
          <p:cNvPr id="157" name="Straight Connector 156"/>
          <p:cNvCxnSpPr/>
          <p:nvPr/>
        </p:nvCxnSpPr>
        <p:spPr>
          <a:xfrm>
            <a:off x="4651848" y="7007846"/>
            <a:ext cx="0" cy="790815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6" name="Chart 165"/>
          <p:cNvGraphicFramePr>
            <a:graphicFrameLocks/>
          </p:cNvGraphicFramePr>
          <p:nvPr>
            <p:extLst/>
          </p:nvPr>
        </p:nvGraphicFramePr>
        <p:xfrm>
          <a:off x="3352916" y="7954426"/>
          <a:ext cx="2094199" cy="105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155" y="6709245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Solution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69" name="TextBox 168"/>
          <p:cNvSpPr txBox="1"/>
          <p:nvPr/>
        </p:nvSpPr>
        <p:spPr>
          <a:xfrm rot="16200000">
            <a:off x="2707294" y="6109916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Bound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76" name="TextBox 175"/>
          <p:cNvSpPr txBox="1"/>
          <p:nvPr/>
        </p:nvSpPr>
        <p:spPr>
          <a:xfrm>
            <a:off x="3942173" y="7783481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Solution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2694312" y="7184152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Bound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78" name="TextBox 177"/>
          <p:cNvSpPr txBox="1"/>
          <p:nvPr/>
        </p:nvSpPr>
        <p:spPr>
          <a:xfrm>
            <a:off x="3998019" y="8873931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Solution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79" name="TextBox 178"/>
          <p:cNvSpPr txBox="1"/>
          <p:nvPr/>
        </p:nvSpPr>
        <p:spPr>
          <a:xfrm rot="16200000">
            <a:off x="2707294" y="8274602"/>
            <a:ext cx="1239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[EB1] Bound (</a:t>
            </a:r>
            <a:r>
              <a:rPr lang="en-US" sz="900" dirty="0" err="1" smtClean="0"/>
              <a:t>nM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80" name="TextBox 179"/>
          <p:cNvSpPr txBox="1"/>
          <p:nvPr/>
        </p:nvSpPr>
        <p:spPr>
          <a:xfrm>
            <a:off x="2879158" y="5745314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</a:t>
            </a:r>
            <a:endParaRPr lang="en-US" sz="1400" dirty="0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4651848" y="8086630"/>
            <a:ext cx="0" cy="790815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64835" y="5739438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FFFF"/>
                </a:solidFill>
              </a:rPr>
              <a:t>GDP Closed</a:t>
            </a:r>
          </a:p>
          <a:p>
            <a:r>
              <a:rPr lang="en-US" sz="800" dirty="0" smtClean="0">
                <a:solidFill>
                  <a:srgbClr val="008080"/>
                </a:solidFill>
              </a:rPr>
              <a:t>GDP Disrupted</a:t>
            </a:r>
          </a:p>
          <a:p>
            <a:r>
              <a:rPr lang="en-US" sz="800" dirty="0"/>
              <a:t>n</a:t>
            </a:r>
            <a:r>
              <a:rPr lang="en-US" sz="800" dirty="0" smtClean="0"/>
              <a:t>=2.91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3664835" y="6940911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FF"/>
                </a:solidFill>
              </a:rPr>
              <a:t>GMPCPP Closed</a:t>
            </a:r>
          </a:p>
          <a:p>
            <a:r>
              <a:rPr lang="en-US" sz="800" dirty="0" smtClean="0">
                <a:solidFill>
                  <a:srgbClr val="660066"/>
                </a:solidFill>
              </a:rPr>
              <a:t>GMPCPP Disrupt</a:t>
            </a:r>
          </a:p>
          <a:p>
            <a:r>
              <a:rPr lang="en-US" sz="800" dirty="0" smtClean="0"/>
              <a:t>n=2.71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3627319" y="7994496"/>
            <a:ext cx="771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4B21"/>
                </a:solidFill>
              </a:rPr>
              <a:t>GTP</a:t>
            </a:r>
            <a:r>
              <a:rPr lang="el-GR" sz="800" dirty="0" smtClean="0">
                <a:solidFill>
                  <a:srgbClr val="FF4B21"/>
                </a:solidFill>
              </a:rPr>
              <a:t>γ</a:t>
            </a:r>
            <a:r>
              <a:rPr lang="en-US" sz="800" dirty="0" smtClean="0">
                <a:solidFill>
                  <a:srgbClr val="FF4B21"/>
                </a:solidFill>
              </a:rPr>
              <a:t>S Closed</a:t>
            </a:r>
          </a:p>
          <a:p>
            <a:r>
              <a:rPr lang="en-US" sz="800" dirty="0" smtClean="0">
                <a:solidFill>
                  <a:srgbClr val="8E1400"/>
                </a:solidFill>
              </a:rPr>
              <a:t>GTP</a:t>
            </a:r>
            <a:r>
              <a:rPr lang="el-GR" sz="800" dirty="0" smtClean="0">
                <a:solidFill>
                  <a:srgbClr val="8E1400"/>
                </a:solidFill>
              </a:rPr>
              <a:t>γ</a:t>
            </a:r>
            <a:r>
              <a:rPr lang="en-US" sz="800" dirty="0" smtClean="0">
                <a:solidFill>
                  <a:srgbClr val="8E1400"/>
                </a:solidFill>
              </a:rPr>
              <a:t>S Disrupt</a:t>
            </a:r>
          </a:p>
          <a:p>
            <a:r>
              <a:rPr lang="en-US" sz="800" dirty="0" smtClean="0"/>
              <a:t>n=2.10</a:t>
            </a:r>
          </a:p>
        </p:txBody>
      </p:sp>
      <p:graphicFrame>
        <p:nvGraphicFramePr>
          <p:cNvPr id="185" name="Chart 184"/>
          <p:cNvGraphicFramePr>
            <a:graphicFrameLocks/>
          </p:cNvGraphicFramePr>
          <p:nvPr>
            <p:extLst/>
          </p:nvPr>
        </p:nvGraphicFramePr>
        <p:xfrm>
          <a:off x="5531864" y="5719624"/>
          <a:ext cx="1226125" cy="1139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2" name="Rectangle 11"/>
          <p:cNvSpPr/>
          <p:nvPr/>
        </p:nvSpPr>
        <p:spPr>
          <a:xfrm>
            <a:off x="6067659" y="6615111"/>
            <a:ext cx="273979" cy="2172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89382" y="6554456"/>
            <a:ext cx="485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Fig. 2C </a:t>
            </a:r>
            <a:r>
              <a:rPr lang="en-US" sz="800" dirty="0" err="1" smtClean="0"/>
              <a:t>Expt</a:t>
            </a:r>
            <a:endParaRPr lang="en-US" sz="800" dirty="0"/>
          </a:p>
        </p:txBody>
      </p:sp>
      <p:sp>
        <p:nvSpPr>
          <p:cNvPr id="186" name="TextBox 185"/>
          <p:cNvSpPr txBox="1"/>
          <p:nvPr/>
        </p:nvSpPr>
        <p:spPr>
          <a:xfrm>
            <a:off x="6027772" y="6546181"/>
            <a:ext cx="7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Binding Curve Predict</a:t>
            </a:r>
            <a:endParaRPr lang="en-US" sz="800" dirty="0"/>
          </a:p>
        </p:txBody>
      </p:sp>
      <p:sp>
        <p:nvSpPr>
          <p:cNvPr id="187" name="TextBox 186"/>
          <p:cNvSpPr txBox="1"/>
          <p:nvPr/>
        </p:nvSpPr>
        <p:spPr>
          <a:xfrm rot="16200000">
            <a:off x="4934148" y="6031825"/>
            <a:ext cx="1051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Disrupted/Closed</a:t>
            </a:r>
          </a:p>
          <a:p>
            <a:pPr algn="ctr"/>
            <a:r>
              <a:rPr lang="en-US" sz="800" dirty="0" smtClean="0"/>
              <a:t>Binding </a:t>
            </a:r>
            <a:r>
              <a:rPr lang="en-US" sz="800" dirty="0" smtClean="0"/>
              <a:t>Ratio</a:t>
            </a:r>
            <a:endParaRPr lang="en-US" sz="800" dirty="0"/>
          </a:p>
        </p:txBody>
      </p:sp>
      <p:sp>
        <p:nvSpPr>
          <p:cNvPr id="188" name="TextBox 187"/>
          <p:cNvSpPr txBox="1"/>
          <p:nvPr/>
        </p:nvSpPr>
        <p:spPr>
          <a:xfrm>
            <a:off x="5762068" y="5815661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n=2.91</a:t>
            </a:r>
          </a:p>
        </p:txBody>
      </p:sp>
      <p:graphicFrame>
        <p:nvGraphicFramePr>
          <p:cNvPr id="193" name="Chart 192"/>
          <p:cNvGraphicFramePr>
            <a:graphicFrameLocks/>
          </p:cNvGraphicFramePr>
          <p:nvPr>
            <p:extLst/>
          </p:nvPr>
        </p:nvGraphicFramePr>
        <p:xfrm>
          <a:off x="5531807" y="6857662"/>
          <a:ext cx="1270479" cy="108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3" name="Rectangle 12"/>
          <p:cNvSpPr/>
          <p:nvPr/>
        </p:nvSpPr>
        <p:spPr>
          <a:xfrm>
            <a:off x="6089591" y="7743927"/>
            <a:ext cx="252047" cy="175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/>
          <p:cNvSpPr txBox="1"/>
          <p:nvPr/>
        </p:nvSpPr>
        <p:spPr>
          <a:xfrm>
            <a:off x="5813217" y="7636786"/>
            <a:ext cx="485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Fig. 2D </a:t>
            </a:r>
            <a:r>
              <a:rPr lang="en-US" sz="800" dirty="0" err="1" smtClean="0"/>
              <a:t>Expt</a:t>
            </a:r>
            <a:endParaRPr lang="en-US" sz="800" dirty="0"/>
          </a:p>
        </p:txBody>
      </p:sp>
      <p:sp>
        <p:nvSpPr>
          <p:cNvPr id="204" name="TextBox 203"/>
          <p:cNvSpPr txBox="1"/>
          <p:nvPr/>
        </p:nvSpPr>
        <p:spPr>
          <a:xfrm>
            <a:off x="6051607" y="7628511"/>
            <a:ext cx="7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Binding Curve Predict</a:t>
            </a:r>
            <a:endParaRPr lang="en-US" sz="800" dirty="0"/>
          </a:p>
        </p:txBody>
      </p:sp>
      <p:sp>
        <p:nvSpPr>
          <p:cNvPr id="205" name="TextBox 204"/>
          <p:cNvSpPr txBox="1"/>
          <p:nvPr/>
        </p:nvSpPr>
        <p:spPr>
          <a:xfrm rot="16200000">
            <a:off x="4934148" y="7130763"/>
            <a:ext cx="1051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Disrupted/Closed</a:t>
            </a:r>
          </a:p>
          <a:p>
            <a:pPr algn="ctr"/>
            <a:r>
              <a:rPr lang="en-US" sz="800" dirty="0" smtClean="0"/>
              <a:t>Binding </a:t>
            </a:r>
            <a:r>
              <a:rPr lang="en-US" sz="800" dirty="0" smtClean="0"/>
              <a:t>Ratio</a:t>
            </a:r>
            <a:endParaRPr lang="en-US" sz="800" dirty="0"/>
          </a:p>
        </p:txBody>
      </p:sp>
      <p:sp>
        <p:nvSpPr>
          <p:cNvPr id="206" name="TextBox 205"/>
          <p:cNvSpPr txBox="1"/>
          <p:nvPr/>
        </p:nvSpPr>
        <p:spPr>
          <a:xfrm>
            <a:off x="5762068" y="6918317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n=2.71 </a:t>
            </a:r>
          </a:p>
          <a:p>
            <a:r>
              <a:rPr lang="en-US" sz="800" dirty="0" smtClean="0"/>
              <a:t>(Lopez n=2.8)</a:t>
            </a:r>
          </a:p>
        </p:txBody>
      </p:sp>
      <p:graphicFrame>
        <p:nvGraphicFramePr>
          <p:cNvPr id="207" name="Chart 206"/>
          <p:cNvGraphicFramePr>
            <a:graphicFrameLocks/>
          </p:cNvGraphicFramePr>
          <p:nvPr>
            <p:extLst/>
          </p:nvPr>
        </p:nvGraphicFramePr>
        <p:xfrm>
          <a:off x="5537573" y="7896430"/>
          <a:ext cx="1287022" cy="106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5" name="Rectangle 14"/>
          <p:cNvSpPr/>
          <p:nvPr/>
        </p:nvSpPr>
        <p:spPr>
          <a:xfrm>
            <a:off x="6165899" y="8722484"/>
            <a:ext cx="212558" cy="176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/>
          <p:cNvSpPr txBox="1"/>
          <p:nvPr/>
        </p:nvSpPr>
        <p:spPr>
          <a:xfrm>
            <a:off x="5813217" y="8645918"/>
            <a:ext cx="485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Fig. </a:t>
            </a:r>
            <a:r>
              <a:rPr lang="en-US" sz="800" dirty="0" smtClean="0"/>
              <a:t>2E </a:t>
            </a:r>
            <a:r>
              <a:rPr lang="en-US" sz="800" dirty="0" err="1" smtClean="0"/>
              <a:t>Expt</a:t>
            </a:r>
            <a:endParaRPr lang="en-US" sz="800" dirty="0"/>
          </a:p>
        </p:txBody>
      </p:sp>
      <p:sp>
        <p:nvSpPr>
          <p:cNvPr id="209" name="TextBox 208"/>
          <p:cNvSpPr txBox="1"/>
          <p:nvPr/>
        </p:nvSpPr>
        <p:spPr>
          <a:xfrm>
            <a:off x="6051607" y="8637643"/>
            <a:ext cx="73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Binding Curve Predict</a:t>
            </a:r>
            <a:endParaRPr lang="en-US" sz="800" dirty="0"/>
          </a:p>
        </p:txBody>
      </p:sp>
      <p:sp>
        <p:nvSpPr>
          <p:cNvPr id="210" name="TextBox 209"/>
          <p:cNvSpPr txBox="1"/>
          <p:nvPr/>
        </p:nvSpPr>
        <p:spPr>
          <a:xfrm rot="16200000">
            <a:off x="4934148" y="8168471"/>
            <a:ext cx="1051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Disrupted/</a:t>
            </a:r>
            <a:r>
              <a:rPr lang="en-US" sz="800" dirty="0" err="1" smtClean="0"/>
              <a:t>Clsoed</a:t>
            </a:r>
            <a:endParaRPr lang="en-US" sz="800" dirty="0" smtClean="0"/>
          </a:p>
          <a:p>
            <a:pPr algn="ctr"/>
            <a:r>
              <a:rPr lang="en-US" sz="800" dirty="0" smtClean="0"/>
              <a:t>Binding </a:t>
            </a:r>
            <a:r>
              <a:rPr lang="en-US" sz="800" dirty="0" smtClean="0"/>
              <a:t>Ratio</a:t>
            </a:r>
            <a:endParaRPr lang="en-US" sz="800" dirty="0"/>
          </a:p>
        </p:txBody>
      </p:sp>
      <p:sp>
        <p:nvSpPr>
          <p:cNvPr id="211" name="TextBox 210"/>
          <p:cNvSpPr txBox="1"/>
          <p:nvPr/>
        </p:nvSpPr>
        <p:spPr>
          <a:xfrm>
            <a:off x="5762068" y="8029702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n=1.9 </a:t>
            </a:r>
          </a:p>
          <a:p>
            <a:r>
              <a:rPr lang="en-US" sz="800" dirty="0" smtClean="0"/>
              <a:t>(Lopez n=2.1)</a:t>
            </a:r>
          </a:p>
        </p:txBody>
      </p:sp>
    </p:spTree>
    <p:extLst>
      <p:ext uri="{BB962C8B-B14F-4D97-AF65-F5344CB8AC3E}">
        <p14:creationId xmlns:p14="http://schemas.microsoft.com/office/powerpoint/2010/main" val="2800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218</Words>
  <Application>Microsoft Office PowerPoint</Application>
  <PresentationFormat>Letter Paper (8.5x11 in)</PresentationFormat>
  <Paragraphs>111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K Gardner</dc:creator>
  <cp:lastModifiedBy>Melissa K Gardner</cp:lastModifiedBy>
  <cp:revision>8</cp:revision>
  <dcterms:created xsi:type="dcterms:W3CDTF">2019-08-02T21:01:41Z</dcterms:created>
  <dcterms:modified xsi:type="dcterms:W3CDTF">2019-08-02T21:07:05Z</dcterms:modified>
</cp:coreProperties>
</file>