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7" r:id="rId2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4599"/>
  </p:normalViewPr>
  <p:slideViewPr>
    <p:cSldViewPr snapToGrid="0" snapToObjects="1" showGuides="1">
      <p:cViewPr varScale="1">
        <p:scale>
          <a:sx n="74" d="100"/>
          <a:sy n="74" d="100"/>
        </p:scale>
        <p:origin x="3152" y="20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AE914-053D-BD4F-A7AA-E4C75F841DC2}" type="datetimeFigureOut">
              <a:rPr lang="en-US" smtClean="0"/>
              <a:t>9/16/19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C1FC8-083B-674B-B542-ED03D33C37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2738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AE914-053D-BD4F-A7AA-E4C75F841DC2}" type="datetimeFigureOut">
              <a:rPr lang="en-US" smtClean="0"/>
              <a:t>9/16/19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C1FC8-083B-674B-B542-ED03D33C37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894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AE914-053D-BD4F-A7AA-E4C75F841DC2}" type="datetimeFigureOut">
              <a:rPr lang="en-US" smtClean="0"/>
              <a:t>9/16/19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C1FC8-083B-674B-B542-ED03D33C37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0205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AE914-053D-BD4F-A7AA-E4C75F841DC2}" type="datetimeFigureOut">
              <a:rPr lang="en-US" smtClean="0"/>
              <a:t>9/16/19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C1FC8-083B-674B-B542-ED03D33C37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629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AE914-053D-BD4F-A7AA-E4C75F841DC2}" type="datetimeFigureOut">
              <a:rPr lang="en-US" smtClean="0"/>
              <a:t>9/16/19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C1FC8-083B-674B-B542-ED03D33C37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01521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AE914-053D-BD4F-A7AA-E4C75F841DC2}" type="datetimeFigureOut">
              <a:rPr lang="en-US" smtClean="0"/>
              <a:t>9/16/19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C1FC8-083B-674B-B542-ED03D33C37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218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AE914-053D-BD4F-A7AA-E4C75F841DC2}" type="datetimeFigureOut">
              <a:rPr lang="en-US" smtClean="0"/>
              <a:t>9/16/19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C1FC8-083B-674B-B542-ED03D33C37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298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AE914-053D-BD4F-A7AA-E4C75F841DC2}" type="datetimeFigureOut">
              <a:rPr lang="en-US" smtClean="0"/>
              <a:t>9/16/19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C1FC8-083B-674B-B542-ED03D33C37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2952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AE914-053D-BD4F-A7AA-E4C75F841DC2}" type="datetimeFigureOut">
              <a:rPr lang="en-US" smtClean="0"/>
              <a:t>9/16/19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C1FC8-083B-674B-B542-ED03D33C37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18501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AE914-053D-BD4F-A7AA-E4C75F841DC2}" type="datetimeFigureOut">
              <a:rPr lang="en-US" smtClean="0"/>
              <a:t>9/16/19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C1FC8-083B-674B-B542-ED03D33C37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5611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AE914-053D-BD4F-A7AA-E4C75F841DC2}" type="datetimeFigureOut">
              <a:rPr lang="en-US" smtClean="0"/>
              <a:t>9/16/19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C1FC8-083B-674B-B542-ED03D33C37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0213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8AE914-053D-BD4F-A7AA-E4C75F841DC2}" type="datetimeFigureOut">
              <a:rPr lang="en-US" smtClean="0"/>
              <a:t>9/16/19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0C1FC8-083B-674B-B542-ED03D33C37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316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200E1FF6-496B-8048-BDF1-E50A2FA787B3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503142" y="753035"/>
          <a:ext cx="5776634" cy="490880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87024">
                  <a:extLst>
                    <a:ext uri="{9D8B030D-6E8A-4147-A177-3AD203B41FA5}">
                      <a16:colId xmlns:a16="http://schemas.microsoft.com/office/drawing/2014/main" val="1601338299"/>
                    </a:ext>
                  </a:extLst>
                </a:gridCol>
                <a:gridCol w="1621485">
                  <a:extLst>
                    <a:ext uri="{9D8B030D-6E8A-4147-A177-3AD203B41FA5}">
                      <a16:colId xmlns:a16="http://schemas.microsoft.com/office/drawing/2014/main" val="2765525904"/>
                    </a:ext>
                  </a:extLst>
                </a:gridCol>
                <a:gridCol w="572476">
                  <a:extLst>
                    <a:ext uri="{9D8B030D-6E8A-4147-A177-3AD203B41FA5}">
                      <a16:colId xmlns:a16="http://schemas.microsoft.com/office/drawing/2014/main" val="2360895241"/>
                    </a:ext>
                  </a:extLst>
                </a:gridCol>
                <a:gridCol w="579786">
                  <a:extLst>
                    <a:ext uri="{9D8B030D-6E8A-4147-A177-3AD203B41FA5}">
                      <a16:colId xmlns:a16="http://schemas.microsoft.com/office/drawing/2014/main" val="2774071871"/>
                    </a:ext>
                  </a:extLst>
                </a:gridCol>
                <a:gridCol w="674581">
                  <a:extLst>
                    <a:ext uri="{9D8B030D-6E8A-4147-A177-3AD203B41FA5}">
                      <a16:colId xmlns:a16="http://schemas.microsoft.com/office/drawing/2014/main" val="3469515334"/>
                    </a:ext>
                  </a:extLst>
                </a:gridCol>
                <a:gridCol w="570641">
                  <a:extLst>
                    <a:ext uri="{9D8B030D-6E8A-4147-A177-3AD203B41FA5}">
                      <a16:colId xmlns:a16="http://schemas.microsoft.com/office/drawing/2014/main" val="4222812064"/>
                    </a:ext>
                  </a:extLst>
                </a:gridCol>
                <a:gridCol w="570641">
                  <a:extLst>
                    <a:ext uri="{9D8B030D-6E8A-4147-A177-3AD203B41FA5}">
                      <a16:colId xmlns:a16="http://schemas.microsoft.com/office/drawing/2014/main" val="391722282"/>
                    </a:ext>
                  </a:extLst>
                </a:gridCol>
              </a:tblGrid>
              <a:tr h="255697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effectLst/>
                          <a:latin typeface="+mn-lt"/>
                        </a:rPr>
                        <a:t>Patient Cohort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42" marR="9242" marT="92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  <a:latin typeface="+mn-lt"/>
                        </a:rPr>
                        <a:t>Genotype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42" marR="9242" marT="92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+mn-lt"/>
                        </a:rPr>
                        <a:t>Gender (ratio)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42" marR="9242" marT="92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+mn-lt"/>
                        </a:rPr>
                        <a:t>Age range 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42" marR="9242" marT="92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+mn-lt"/>
                        </a:rPr>
                        <a:t>BMI (kg/m2)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42" marR="9242" marT="92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  <a:latin typeface="+mn-lt"/>
                        </a:rPr>
                        <a:t>FEV1 (%)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42" marR="9242" marT="92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CRP</a:t>
                      </a:r>
                    </a:p>
                  </a:txBody>
                  <a:tcPr marL="9242" marR="9242" marT="92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08140182"/>
                  </a:ext>
                </a:extLst>
              </a:tr>
              <a:tr h="231360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effectLst/>
                          <a:latin typeface="+mn-lt"/>
                        </a:rPr>
                        <a:t>Healthy Controls (n=10)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42" marR="9242" marT="92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+mn-lt"/>
                        </a:rPr>
                        <a:t>N/A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42" marR="9242" marT="92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  <a:latin typeface="+mn-lt"/>
                        </a:rPr>
                        <a:t>F:M (1.14)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42" marR="9242" marT="92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+mn-lt"/>
                        </a:rPr>
                        <a:t>24-42 (29)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42" marR="9242" marT="92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+mn-lt"/>
                        </a:rPr>
                        <a:t>N/A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42" marR="9242" marT="92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  <a:latin typeface="+mn-lt"/>
                        </a:rPr>
                        <a:t>N/A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42" marR="9242" marT="92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u="none" strike="noStrike" dirty="0">
                          <a:effectLst/>
                          <a:latin typeface="+mn-lt"/>
                        </a:rPr>
                        <a:t>N/A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42" marR="9242" marT="92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96306598"/>
                  </a:ext>
                </a:extLst>
              </a:tr>
              <a:tr h="288478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effectLst/>
                          <a:latin typeface="+mn-lt"/>
                        </a:rPr>
                        <a:t>Cystic Fibrosis (n=30)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42" marR="9242" marT="92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+mn-lt"/>
                        </a:rPr>
                        <a:t>F508del/F508del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42" marR="9242" marT="92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  <a:latin typeface="+mn-lt"/>
                        </a:rPr>
                        <a:t>F:M (0.94)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42" marR="9242" marT="92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+mn-lt"/>
                        </a:rPr>
                        <a:t>19-50 (32)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42" marR="9242" marT="92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  <a:latin typeface="+mn-lt"/>
                        </a:rPr>
                        <a:t>13.6-28.9 (22)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42" marR="9242" marT="92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  <a:latin typeface="+mn-lt"/>
                        </a:rPr>
                        <a:t>15-90 (42)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42" marR="9242" marT="92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48 (5-286)</a:t>
                      </a:r>
                    </a:p>
                  </a:txBody>
                  <a:tcPr marL="9242" marR="9242" marT="92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44887743"/>
                  </a:ext>
                </a:extLst>
              </a:tr>
              <a:tr h="325774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effectLst/>
                          <a:latin typeface="+mn-lt"/>
                        </a:rPr>
                        <a:t>SAID: TRAPS 1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42" marR="9242" marT="92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  <a:latin typeface="+mn-lt"/>
                        </a:rPr>
                        <a:t>TNFRSF1A, heterozygous: c.349T&gt;C p.(Cys117Arg) </a:t>
                      </a:r>
                    </a:p>
                  </a:txBody>
                  <a:tcPr marL="9242" marR="9242" marT="92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  <a:latin typeface="+mn-lt"/>
                        </a:rPr>
                        <a:t>F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42" marR="9242" marT="92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  <a:latin typeface="+mn-lt"/>
                        </a:rPr>
                        <a:t>58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42" marR="9242" marT="92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  <a:latin typeface="+mn-lt"/>
                        </a:rPr>
                        <a:t>N/A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42" marR="9242" marT="92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  <a:latin typeface="+mn-lt"/>
                        </a:rPr>
                        <a:t>N/A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42" marR="9242" marT="92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u="none" strike="noStrike" dirty="0">
                          <a:effectLst/>
                          <a:latin typeface="+mn-lt"/>
                        </a:rPr>
                        <a:t>N/A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42" marR="9242" marT="92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27332220"/>
                  </a:ext>
                </a:extLst>
              </a:tr>
              <a:tr h="378876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SAID:TRAPS 2</a:t>
                      </a:r>
                    </a:p>
                  </a:txBody>
                  <a:tcPr marL="9242" marR="9242" marT="92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u="none" strike="noStrike" dirty="0">
                          <a:effectLst/>
                          <a:latin typeface="+mn-lt"/>
                        </a:rPr>
                        <a:t>TNFRSF1A, heterozygous: 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c.472+1G&gt;Ap. (Cys158delinsYERSSPEAKPSPHPRG)</a:t>
                      </a:r>
                    </a:p>
                  </a:txBody>
                  <a:tcPr marL="9242" marR="9242" marT="92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</a:t>
                      </a:r>
                    </a:p>
                  </a:txBody>
                  <a:tcPr marL="9242" marR="9242" marT="92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70</a:t>
                      </a:r>
                    </a:p>
                  </a:txBody>
                  <a:tcPr marL="9242" marR="9242" marT="92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  <a:latin typeface="+mn-lt"/>
                        </a:rPr>
                        <a:t>N/A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42" marR="9242" marT="92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  <a:latin typeface="+mn-lt"/>
                        </a:rPr>
                        <a:t>N/A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42" marR="9242" marT="92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u="none" strike="noStrike" dirty="0">
                          <a:effectLst/>
                          <a:latin typeface="+mn-lt"/>
                        </a:rPr>
                        <a:t>N/A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42" marR="9242" marT="92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16039304"/>
                  </a:ext>
                </a:extLst>
              </a:tr>
              <a:tr h="286836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effectLst/>
                          <a:latin typeface="+mn-lt"/>
                        </a:rPr>
                        <a:t>SAID: Muckle-Wells 1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42" marR="9242" marT="92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  <a:latin typeface="+mn-lt"/>
                        </a:rPr>
                        <a:t>NLRP3 Heterozygous c.973C&gt;T p.Arg325Trp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42" marR="9242" marT="92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  <a:latin typeface="+mn-lt"/>
                        </a:rPr>
                        <a:t>F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42" marR="9242" marT="92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  <a:latin typeface="+mn-lt"/>
                        </a:rPr>
                        <a:t>70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42" marR="9242" marT="92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  <a:latin typeface="+mn-lt"/>
                        </a:rPr>
                        <a:t>N/A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42" marR="9242" marT="92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  <a:latin typeface="+mn-lt"/>
                        </a:rPr>
                        <a:t>N/A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42" marR="9242" marT="92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u="none" strike="noStrike" dirty="0">
                          <a:effectLst/>
                          <a:latin typeface="+mn-lt"/>
                        </a:rPr>
                        <a:t>N/A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42" marR="9242" marT="92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27835044"/>
                  </a:ext>
                </a:extLst>
              </a:tr>
              <a:tr h="278513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effectLst/>
                          <a:latin typeface="+mn-lt"/>
                        </a:rPr>
                        <a:t>SAID: Muckle-Wells 2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42" marR="9242" marT="92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  <a:latin typeface="+mn-lt"/>
                        </a:rPr>
                        <a:t>NLRP3 Heterozygous c.907 G&gt;A (p.Asp303His) 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42" marR="9242" marT="92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</a:t>
                      </a:r>
                    </a:p>
                  </a:txBody>
                  <a:tcPr marL="9242" marR="9242" marT="92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57</a:t>
                      </a:r>
                    </a:p>
                  </a:txBody>
                  <a:tcPr marL="9242" marR="9242" marT="92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  <a:latin typeface="+mn-lt"/>
                        </a:rPr>
                        <a:t>N/A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42" marR="9242" marT="92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  <a:latin typeface="+mn-lt"/>
                        </a:rPr>
                        <a:t>N/A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42" marR="9242" marT="92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u="none" strike="noStrike" dirty="0">
                          <a:effectLst/>
                          <a:latin typeface="+mn-lt"/>
                        </a:rPr>
                        <a:t>N/A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42" marR="9242" marT="92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99826747"/>
                  </a:ext>
                </a:extLst>
              </a:tr>
              <a:tr h="288478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effectLst/>
                          <a:latin typeface="+mn-lt"/>
                        </a:rPr>
                        <a:t>SAID: A20 </a:t>
                      </a:r>
                      <a:r>
                        <a:rPr lang="en-GB" sz="800" u="none" strike="noStrike" dirty="0" err="1">
                          <a:effectLst/>
                          <a:latin typeface="+mn-lt"/>
                        </a:rPr>
                        <a:t>haploinsufficiency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42" marR="9242" marT="92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  <a:latin typeface="+mn-lt"/>
                        </a:rPr>
                        <a:t>Heterozygous TNFAIP3 c.1906C&gt;Tp.His636fsTer1 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42" marR="9242" marT="92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+mn-lt"/>
                        </a:rPr>
                        <a:t>F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42" marR="9242" marT="92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  <a:latin typeface="+mn-lt"/>
                        </a:rPr>
                        <a:t>36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42" marR="9242" marT="92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+mn-lt"/>
                        </a:rPr>
                        <a:t>N/A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42" marR="9242" marT="92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+mn-lt"/>
                        </a:rPr>
                        <a:t>N/A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42" marR="9242" marT="92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u="none" strike="noStrike" dirty="0">
                          <a:effectLst/>
                          <a:latin typeface="+mn-lt"/>
                        </a:rPr>
                        <a:t>N/A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42" marR="9242" marT="92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67426608"/>
                  </a:ext>
                </a:extLst>
              </a:tr>
              <a:tr h="288478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effectLst/>
                          <a:latin typeface="+mn-lt"/>
                        </a:rPr>
                        <a:t>SAID: PAAND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42" marR="9242" marT="92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  <a:latin typeface="+mn-lt"/>
                        </a:rPr>
                        <a:t>MEFV gene, c.726C&gt;G p.(Ser242Arg) 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42" marR="9242" marT="92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+mn-lt"/>
                        </a:rPr>
                        <a:t>M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42" marR="9242" marT="92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+mn-lt"/>
                        </a:rPr>
                        <a:t>22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42" marR="9242" marT="92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+mn-lt"/>
                        </a:rPr>
                        <a:t>N/A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42" marR="9242" marT="92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+mn-lt"/>
                        </a:rPr>
                        <a:t>N/A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42" marR="9242" marT="92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u="none" strike="noStrike" dirty="0">
                          <a:effectLst/>
                          <a:latin typeface="+mn-lt"/>
                        </a:rPr>
                        <a:t>N/A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42" marR="9242" marT="92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01295819"/>
                  </a:ext>
                </a:extLst>
              </a:tr>
              <a:tr h="389651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effectLst/>
                          <a:latin typeface="+mn-lt"/>
                        </a:rPr>
                        <a:t>SAID: FMF 1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42" marR="9242" marT="92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i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MEFV gene compound heterozygous c442G&gt;C p.Glu148Gln, c.2082G&gt;A pp.Met694Ile</a:t>
                      </a:r>
                      <a:r>
                        <a:rPr lang="en-GB" sz="800" i="0" dirty="0">
                          <a:effectLst/>
                          <a:latin typeface="+mn-lt"/>
                        </a:rPr>
                        <a:t> 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42" marR="9242" marT="92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  <a:latin typeface="+mn-lt"/>
                        </a:rPr>
                        <a:t>F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42" marR="9242" marT="92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  <a:latin typeface="+mn-lt"/>
                        </a:rPr>
                        <a:t>58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42" marR="9242" marT="92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  <a:latin typeface="+mn-lt"/>
                        </a:rPr>
                        <a:t>N/A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42" marR="9242" marT="92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  <a:latin typeface="+mn-lt"/>
                        </a:rPr>
                        <a:t>N/A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42" marR="9242" marT="92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u="none" strike="noStrike" dirty="0">
                          <a:effectLst/>
                          <a:latin typeface="+mn-lt"/>
                        </a:rPr>
                        <a:t>N/A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42" marR="9242" marT="92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43739880"/>
                  </a:ext>
                </a:extLst>
              </a:tr>
              <a:tr h="288478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SAID: FMF 2</a:t>
                      </a:r>
                    </a:p>
                  </a:txBody>
                  <a:tcPr marL="9242" marR="9242" marT="92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Not known</a:t>
                      </a:r>
                    </a:p>
                  </a:txBody>
                  <a:tcPr marL="9242" marR="9242" marT="92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</a:t>
                      </a:r>
                    </a:p>
                  </a:txBody>
                  <a:tcPr marL="9242" marR="9242" marT="92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</a:t>
                      </a:r>
                    </a:p>
                  </a:txBody>
                  <a:tcPr marL="9242" marR="9242" marT="92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  <a:latin typeface="+mn-lt"/>
                        </a:rPr>
                        <a:t>N/A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42" marR="9242" marT="92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  <a:latin typeface="+mn-lt"/>
                        </a:rPr>
                        <a:t>N/A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42" marR="9242" marT="92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u="none" strike="noStrike" dirty="0">
                          <a:effectLst/>
                          <a:latin typeface="+mn-lt"/>
                        </a:rPr>
                        <a:t>N/A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42" marR="9242" marT="92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2118047"/>
                  </a:ext>
                </a:extLst>
              </a:tr>
              <a:tr h="288478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SAID: HIDS 1</a:t>
                      </a:r>
                    </a:p>
                  </a:txBody>
                  <a:tcPr marL="9242" marR="9242" marT="92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i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Homozygous c.1129G&gt;A p.(Val377Ile) 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42" marR="9242" marT="92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</a:t>
                      </a:r>
                    </a:p>
                  </a:txBody>
                  <a:tcPr marL="9242" marR="9242" marT="92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</a:t>
                      </a:r>
                    </a:p>
                  </a:txBody>
                  <a:tcPr marL="9242" marR="9242" marT="92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  <a:latin typeface="+mn-lt"/>
                        </a:rPr>
                        <a:t>N/A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42" marR="9242" marT="92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  <a:latin typeface="+mn-lt"/>
                        </a:rPr>
                        <a:t>N/A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42" marR="9242" marT="92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u="none" strike="noStrike" dirty="0">
                          <a:effectLst/>
                          <a:latin typeface="+mn-lt"/>
                        </a:rPr>
                        <a:t>N/A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42" marR="9242" marT="92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3147644"/>
                  </a:ext>
                </a:extLst>
              </a:tr>
              <a:tr h="288478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SAID: HIDS 2</a:t>
                      </a:r>
                    </a:p>
                  </a:txBody>
                  <a:tcPr marL="9242" marR="9242" marT="92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c.129_130del p.(His44Glnfs*35) </a:t>
                      </a:r>
                    </a:p>
                  </a:txBody>
                  <a:tcPr marL="9242" marR="9242" marT="92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</a:t>
                      </a:r>
                    </a:p>
                  </a:txBody>
                  <a:tcPr marL="9242" marR="9242" marT="92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42" marR="9242" marT="92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  <a:latin typeface="+mn-lt"/>
                        </a:rPr>
                        <a:t>N/A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42" marR="9242" marT="92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  <a:latin typeface="+mn-lt"/>
                        </a:rPr>
                        <a:t>N/A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42" marR="9242" marT="92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u="none" strike="noStrike" dirty="0">
                          <a:effectLst/>
                          <a:latin typeface="+mn-lt"/>
                        </a:rPr>
                        <a:t>N/A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42" marR="9242" marT="92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2029362"/>
                  </a:ext>
                </a:extLst>
              </a:tr>
              <a:tr h="288478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effectLst/>
                          <a:latin typeface="+mn-lt"/>
                        </a:rPr>
                        <a:t>SAID: Schnitzler syndrome 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42" marR="9242" marT="92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  <a:latin typeface="+mn-lt"/>
                        </a:rPr>
                        <a:t>N/A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42" marR="9242" marT="92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  <a:latin typeface="+mn-lt"/>
                        </a:rPr>
                        <a:t>M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42" marR="9242" marT="92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  <a:latin typeface="+mn-lt"/>
                        </a:rPr>
                        <a:t>58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42" marR="9242" marT="92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+mn-lt"/>
                        </a:rPr>
                        <a:t>N/A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42" marR="9242" marT="92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+mn-lt"/>
                        </a:rPr>
                        <a:t>N/A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42" marR="9242" marT="92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u="none" strike="noStrike" dirty="0">
                          <a:effectLst/>
                          <a:latin typeface="+mn-lt"/>
                        </a:rPr>
                        <a:t>N/A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42" marR="9242" marT="92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33144104"/>
                  </a:ext>
                </a:extLst>
              </a:tr>
              <a:tr h="231360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effectLst/>
                          <a:latin typeface="+mn-lt"/>
                        </a:rPr>
                        <a:t>NCBF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42" marR="9242" marT="92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  <a:latin typeface="+mn-lt"/>
                        </a:rPr>
                        <a:t>unknown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42" marR="9242" marT="92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+mn-lt"/>
                        </a:rPr>
                        <a:t>F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42" marR="9242" marT="92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  <a:latin typeface="+mn-lt"/>
                        </a:rPr>
                        <a:t>19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42" marR="9242" marT="92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+mn-lt"/>
                        </a:rPr>
                        <a:t>21.7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42" marR="9242" marT="92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+mn-lt"/>
                        </a:rPr>
                        <a:t>58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42" marR="9242" marT="92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u="none" strike="noStrike" dirty="0">
                          <a:effectLst/>
                          <a:latin typeface="+mn-lt"/>
                        </a:rPr>
                        <a:t>N/A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42" marR="9242" marT="92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97898047"/>
                  </a:ext>
                </a:extLst>
              </a:tr>
              <a:tr h="255697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effectLst/>
                          <a:latin typeface="+mn-lt"/>
                        </a:rPr>
                        <a:t>NCFB: Primary ciliary dyskinesia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42" marR="9242" marT="92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  <a:latin typeface="+mn-lt"/>
                        </a:rPr>
                        <a:t>CCDC103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42" marR="9242" marT="92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  <a:latin typeface="+mn-lt"/>
                        </a:rPr>
                        <a:t>F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42" marR="9242" marT="92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  <a:latin typeface="+mn-lt"/>
                        </a:rPr>
                        <a:t>52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42" marR="9242" marT="92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  <a:latin typeface="+mn-lt"/>
                        </a:rPr>
                        <a:t>21.6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42" marR="9242" marT="92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+mn-lt"/>
                        </a:rPr>
                        <a:t>60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42" marR="9242" marT="92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u="none" strike="noStrike" dirty="0">
                          <a:effectLst/>
                          <a:latin typeface="+mn-lt"/>
                        </a:rPr>
                        <a:t>N/A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42" marR="9242" marT="92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48376368"/>
                  </a:ext>
                </a:extLst>
              </a:tr>
              <a:tr h="255697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  <a:latin typeface="+mn-lt"/>
                        </a:rPr>
                        <a:t>NCFB: Primary ciliary dyskinesia (n=2)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42" marR="9242" marT="92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+mn-lt"/>
                        </a:rPr>
                        <a:t>OFD1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42" marR="9242" marT="92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+mn-lt"/>
                        </a:rPr>
                        <a:t>M, M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42" marR="9242" marT="92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  <a:latin typeface="+mn-lt"/>
                        </a:rPr>
                        <a:t>22-27 (25)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42" marR="9242" marT="92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  <a:latin typeface="+mn-lt"/>
                        </a:rPr>
                        <a:t>22.6-24.1 (23.4)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42" marR="9242" marT="92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  <a:latin typeface="+mn-lt"/>
                        </a:rPr>
                        <a:t>46-52 (49)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42" marR="9242" marT="92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u="none" strike="noStrike" dirty="0">
                          <a:effectLst/>
                          <a:latin typeface="+mn-lt"/>
                        </a:rPr>
                        <a:t>N/A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42" marR="9242" marT="92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8662029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69B80094-CDD0-C847-9DC0-9779DBFB03E2}"/>
              </a:ext>
            </a:extLst>
          </p:cNvPr>
          <p:cNvSpPr txBox="1"/>
          <p:nvPr/>
        </p:nvSpPr>
        <p:spPr>
          <a:xfrm>
            <a:off x="386152" y="362510"/>
            <a:ext cx="19848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File 1</a:t>
            </a:r>
          </a:p>
        </p:txBody>
      </p:sp>
    </p:spTree>
    <p:extLst>
      <p:ext uri="{BB962C8B-B14F-4D97-AF65-F5344CB8AC3E}">
        <p14:creationId xmlns:p14="http://schemas.microsoft.com/office/powerpoint/2010/main" val="25169374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403</Words>
  <Application>Microsoft Macintosh PowerPoint</Application>
  <PresentationFormat>A4 Paper (210x297 mm)</PresentationFormat>
  <Paragraphs>120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Heledd Jarosz-Griffiths</dc:creator>
  <cp:lastModifiedBy>Heledd Jarosz-Griffiths</cp:lastModifiedBy>
  <cp:revision>2</cp:revision>
  <dcterms:created xsi:type="dcterms:W3CDTF">2019-09-10T14:26:30Z</dcterms:created>
  <dcterms:modified xsi:type="dcterms:W3CDTF">2019-09-16T19:17:24Z</dcterms:modified>
</cp:coreProperties>
</file>