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1"/>
    <p:restoredTop sz="94678"/>
  </p:normalViewPr>
  <p:slideViewPr>
    <p:cSldViewPr snapToGrid="0" snapToObjects="1">
      <p:cViewPr>
        <p:scale>
          <a:sx n="151" d="100"/>
          <a:sy n="151" d="100"/>
        </p:scale>
        <p:origin x="1456" y="-4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80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7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04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47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90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64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7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7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400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0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596E9-F1A3-9140-B45A-F3CD60641B70}" type="datetimeFigureOut">
              <a:rPr lang="en-US" smtClean="0"/>
              <a:t>11/4/19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4C593-040C-6B4E-964F-EAAA062EC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123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3C93ADA-611B-5B4F-9FB5-12281BAA8330}"/>
              </a:ext>
            </a:extLst>
          </p:cNvPr>
          <p:cNvSpPr/>
          <p:nvPr/>
        </p:nvSpPr>
        <p:spPr>
          <a:xfrm>
            <a:off x="58004" y="7609726"/>
            <a:ext cx="6754598" cy="4330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BC742CA-7806-BE4B-8E16-85CE9F9794C1}"/>
              </a:ext>
            </a:extLst>
          </p:cNvPr>
          <p:cNvSpPr/>
          <p:nvPr/>
        </p:nvSpPr>
        <p:spPr>
          <a:xfrm>
            <a:off x="58004" y="6698190"/>
            <a:ext cx="6754598" cy="4330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8CE5847-2B23-624C-B898-25996AC3B901}"/>
              </a:ext>
            </a:extLst>
          </p:cNvPr>
          <p:cNvSpPr/>
          <p:nvPr/>
        </p:nvSpPr>
        <p:spPr>
          <a:xfrm>
            <a:off x="58004" y="8966411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FC13851-8D6E-3F4A-A9DF-622597C261F7}"/>
              </a:ext>
            </a:extLst>
          </p:cNvPr>
          <p:cNvSpPr/>
          <p:nvPr/>
        </p:nvSpPr>
        <p:spPr>
          <a:xfrm>
            <a:off x="58004" y="8366334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148961D-17EC-4F4A-931C-E5D2B35273A2}"/>
              </a:ext>
            </a:extLst>
          </p:cNvPr>
          <p:cNvSpPr/>
          <p:nvPr/>
        </p:nvSpPr>
        <p:spPr>
          <a:xfrm>
            <a:off x="58004" y="5784673"/>
            <a:ext cx="6754598" cy="4330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94C23B0-47AD-DE47-8419-86D24689AEA3}"/>
              </a:ext>
            </a:extLst>
          </p:cNvPr>
          <p:cNvSpPr/>
          <p:nvPr/>
        </p:nvSpPr>
        <p:spPr>
          <a:xfrm>
            <a:off x="58004" y="5009866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C1A59B4C-F936-D44E-B90B-E6458E8DFB5E}"/>
              </a:ext>
            </a:extLst>
          </p:cNvPr>
          <p:cNvSpPr/>
          <p:nvPr/>
        </p:nvSpPr>
        <p:spPr>
          <a:xfrm>
            <a:off x="58004" y="4414918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AF246CF-9BB9-214B-9AD0-CA20C5A5C8CC}"/>
              </a:ext>
            </a:extLst>
          </p:cNvPr>
          <p:cNvSpPr/>
          <p:nvPr/>
        </p:nvSpPr>
        <p:spPr>
          <a:xfrm>
            <a:off x="58004" y="3802040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5AAB0EA-0EE2-F046-BD5F-4E07FE2CA1F8}"/>
              </a:ext>
            </a:extLst>
          </p:cNvPr>
          <p:cNvSpPr/>
          <p:nvPr/>
        </p:nvSpPr>
        <p:spPr>
          <a:xfrm>
            <a:off x="58004" y="3189094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EEEA8ED-DF50-F142-844E-AB93237D27FC}"/>
              </a:ext>
            </a:extLst>
          </p:cNvPr>
          <p:cNvSpPr/>
          <p:nvPr/>
        </p:nvSpPr>
        <p:spPr>
          <a:xfrm>
            <a:off x="58004" y="2576182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79C0064-7685-404C-B7D9-59F421A7E266}"/>
              </a:ext>
            </a:extLst>
          </p:cNvPr>
          <p:cNvSpPr/>
          <p:nvPr/>
        </p:nvSpPr>
        <p:spPr>
          <a:xfrm>
            <a:off x="58004" y="1350357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F184773-05EA-404C-9A6D-15233C400BA8}"/>
              </a:ext>
            </a:extLst>
          </p:cNvPr>
          <p:cNvSpPr/>
          <p:nvPr/>
        </p:nvSpPr>
        <p:spPr>
          <a:xfrm>
            <a:off x="58004" y="1963270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テキスト ボックス 16">
            <a:extLst>
              <a:ext uri="{FF2B5EF4-FFF2-40B4-BE49-F238E27FC236}">
                <a16:creationId xmlns:a16="http://schemas.microsoft.com/office/drawing/2014/main" id="{EA1D7486-26F7-7149-88C9-58F1A941F08D}"/>
              </a:ext>
            </a:extLst>
          </p:cNvPr>
          <p:cNvSpPr txBox="1"/>
          <p:nvPr/>
        </p:nvSpPr>
        <p:spPr>
          <a:xfrm>
            <a:off x="33290" y="422703"/>
            <a:ext cx="56621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Supplementary file 1. </a:t>
            </a:r>
            <a:r>
              <a:rPr lang="en-US" altLang="ja-JP" sz="1050" dirty="0">
                <a:latin typeface="Arial"/>
                <a:cs typeface="Arial"/>
              </a:rPr>
              <a:t>Primers Used for generating NRC4 variants by Golden Gate cloning.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43" name="テキスト ボックス 17">
            <a:extLst>
              <a:ext uri="{FF2B5EF4-FFF2-40B4-BE49-F238E27FC236}">
                <a16:creationId xmlns:a16="http://schemas.microsoft.com/office/drawing/2014/main" id="{E5BCFA6A-4C52-8E40-ADC8-0EC145478D29}"/>
              </a:ext>
            </a:extLst>
          </p:cNvPr>
          <p:cNvSpPr txBox="1"/>
          <p:nvPr/>
        </p:nvSpPr>
        <p:spPr>
          <a:xfrm>
            <a:off x="182344" y="711644"/>
            <a:ext cx="5533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Name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45" name="テキスト ボックス 18">
            <a:extLst>
              <a:ext uri="{FF2B5EF4-FFF2-40B4-BE49-F238E27FC236}">
                <a16:creationId xmlns:a16="http://schemas.microsoft.com/office/drawing/2014/main" id="{2AEE24A3-BC69-9A4B-93BF-8B9B4B04E905}"/>
              </a:ext>
            </a:extLst>
          </p:cNvPr>
          <p:cNvSpPr txBox="1"/>
          <p:nvPr/>
        </p:nvSpPr>
        <p:spPr>
          <a:xfrm>
            <a:off x="1816427" y="711644"/>
            <a:ext cx="12506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Sequence (5’&gt;3’)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46" name="テキスト ボックス 19">
            <a:extLst>
              <a:ext uri="{FF2B5EF4-FFF2-40B4-BE49-F238E27FC236}">
                <a16:creationId xmlns:a16="http://schemas.microsoft.com/office/drawing/2014/main" id="{0AEACA27-73E9-334D-91A5-E0A0BC92B942}"/>
              </a:ext>
            </a:extLst>
          </p:cNvPr>
          <p:cNvSpPr txBox="1"/>
          <p:nvPr/>
        </p:nvSpPr>
        <p:spPr>
          <a:xfrm>
            <a:off x="5195590" y="716807"/>
            <a:ext cx="141737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Usage in this study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cxnSp>
        <p:nvCxnSpPr>
          <p:cNvPr id="48" name="直線コネクタ 20">
            <a:extLst>
              <a:ext uri="{FF2B5EF4-FFF2-40B4-BE49-F238E27FC236}">
                <a16:creationId xmlns:a16="http://schemas.microsoft.com/office/drawing/2014/main" id="{5FD7A773-5199-8B4F-B10F-120103137820}"/>
              </a:ext>
            </a:extLst>
          </p:cNvPr>
          <p:cNvCxnSpPr/>
          <p:nvPr/>
        </p:nvCxnSpPr>
        <p:spPr>
          <a:xfrm flipV="1">
            <a:off x="51175" y="975666"/>
            <a:ext cx="6754598" cy="200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21">
            <a:extLst>
              <a:ext uri="{FF2B5EF4-FFF2-40B4-BE49-F238E27FC236}">
                <a16:creationId xmlns:a16="http://schemas.microsoft.com/office/drawing/2014/main" id="{E6A126DE-3919-9A43-94F7-C6D9EB177297}"/>
              </a:ext>
            </a:extLst>
          </p:cNvPr>
          <p:cNvCxnSpPr/>
          <p:nvPr/>
        </p:nvCxnSpPr>
        <p:spPr>
          <a:xfrm>
            <a:off x="51175" y="694242"/>
            <a:ext cx="675459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22">
            <a:extLst>
              <a:ext uri="{FF2B5EF4-FFF2-40B4-BE49-F238E27FC236}">
                <a16:creationId xmlns:a16="http://schemas.microsoft.com/office/drawing/2014/main" id="{BA753104-4C82-B949-850A-96F48C6983B5}"/>
              </a:ext>
            </a:extLst>
          </p:cNvPr>
          <p:cNvCxnSpPr/>
          <p:nvPr/>
        </p:nvCxnSpPr>
        <p:spPr>
          <a:xfrm>
            <a:off x="51175" y="9659774"/>
            <a:ext cx="675459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23">
            <a:extLst>
              <a:ext uri="{FF2B5EF4-FFF2-40B4-BE49-F238E27FC236}">
                <a16:creationId xmlns:a16="http://schemas.microsoft.com/office/drawing/2014/main" id="{F3A84349-F144-F445-88B3-7050FCE92CE6}"/>
              </a:ext>
            </a:extLst>
          </p:cNvPr>
          <p:cNvSpPr txBox="1"/>
          <p:nvPr/>
        </p:nvSpPr>
        <p:spPr>
          <a:xfrm>
            <a:off x="187855" y="1003487"/>
            <a:ext cx="1532792" cy="886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NRC4syn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NRC4syn 29aa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Rv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D3A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endParaRPr lang="en-US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V5A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V6A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N7A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F8A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L9A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V10A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E11A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N12A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L13A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L14A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Q15A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L16A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L17A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T18A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D19A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N20A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V21A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A2E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D3E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A4E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V5E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V6E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ja-JP" altLang="en-US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テキスト ボックス 24">
            <a:extLst>
              <a:ext uri="{FF2B5EF4-FFF2-40B4-BE49-F238E27FC236}">
                <a16:creationId xmlns:a16="http://schemas.microsoft.com/office/drawing/2014/main" id="{60F2F024-F9CC-194F-A7B3-E35D0704CBE7}"/>
              </a:ext>
            </a:extLst>
          </p:cNvPr>
          <p:cNvSpPr txBox="1"/>
          <p:nvPr/>
        </p:nvSpPr>
        <p:spPr>
          <a:xfrm>
            <a:off x="1816427" y="1003487"/>
            <a:ext cx="3379163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>
                <a:latin typeface="Arial"/>
                <a:cs typeface="Arial"/>
              </a:rPr>
              <a:t>AAT</a:t>
            </a:r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</a:t>
            </a:r>
            <a:endParaRPr kumimoji="1" lang="en-US" altLang="ja-JP" sz="1000" dirty="0">
              <a:latin typeface="Arial"/>
              <a:cs typeface="Arial"/>
            </a:endParaRPr>
          </a:p>
          <a:p>
            <a:endParaRPr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>
                <a:latin typeface="Arial"/>
                <a:cs typeface="Arial"/>
              </a:rPr>
              <a:t>AAT</a:t>
            </a:r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TCGAACCCCCTTTAGCGCTCCCTATTA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 err="1">
                <a:latin typeface="Arial"/>
                <a:cs typeface="Arial"/>
              </a:rPr>
              <a:t>TAATGGCTGcaGCTGTTGTTAACTTC</a:t>
            </a:r>
            <a:endParaRPr lang="en-US" altLang="ja-JP" sz="1000" dirty="0">
              <a:latin typeface="Arial"/>
              <a:cs typeface="Arial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 err="1">
                <a:latin typeface="Arial"/>
                <a:cs typeface="Arial"/>
              </a:rPr>
              <a:t>TAATGGCTGACGCTGcaGTTAACTTCTTAGTTG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 err="1">
                <a:latin typeface="Arial"/>
                <a:cs typeface="Arial"/>
              </a:rPr>
              <a:t>TAATGGCTGACGCTGTTGcTAACTTCTTAGTTG</a:t>
            </a:r>
            <a:endParaRPr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 err="1">
                <a:latin typeface="Arial"/>
                <a:cs typeface="Arial"/>
              </a:rPr>
              <a:t>TAATGGCTGACGCTGTTGTTgcaTTCTTAGTTGAAAATTTAC</a:t>
            </a:r>
            <a:endParaRPr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TAATGGCTGACGCTGTTGTTAACgcaTTAGTTGAAAATTTAC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TAATGGCTGACGCTGTTGTTAACTTCgcAGTTGAAAATTTACTG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TAATGGCTGACGCTGTTGTTAACTTCTTAGcTGAAAATTTACTGC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TAATGGCTGACGCTGTTGTTAACTTCTTAGTTGcAAATTTACTGCAATTG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TAATGGCTGACGCTGTTGTTAACTTCTTAGTTGAAgcaTTACTGCAATTGCTG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TAATGGCTGACGCTGTTGTTAACTTCTTAGTTGAAAATgcACTGCAATTGCTGAC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TAATGGCTGACGCTGTTGTTAACTTCTTAGTTGAAAATTTAgcaCAATTGCTGACGGAC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TAATGGCTGACGCTGTTGTTAACTTCTTAGTTGAAAATTTACTGgcATTGCTGACGGACAATG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TAATGGCTGACGCTGTTGTTAACTTCTTAGTTGAAAATTTACTGCAAgcaCTGACGGACAATGTTAAATTAATAG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TAATGGCTGACGCTGTTGTTAACTTCTTAGTTGAAAATTTACTGCAATTGgctACGGACAATGTTAAATTAATAG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TAATGGCTGACGCTGTTGTTAACTTCTTAGTTGAAAATTTACTGCAATTGCTGgctGACAATGTTAAATTAATAG</a:t>
            </a:r>
            <a:endParaRPr kumimoji="1" lang="en-US" altLang="ja-JP" sz="1000" dirty="0">
              <a:solidFill>
                <a:srgbClr val="FF0000"/>
              </a:solidFill>
              <a:latin typeface="Arial"/>
              <a:cs typeface="Arial"/>
            </a:endParaRP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TAATGGCTGACGCTGTTGTTAACTTCTTAGTTGAAAATTTACTGCAATTGCTGACGGctAATGTTAAATTAATAG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TAATGGCTGACGCTGTTGTTAACTTCTTAGTTGAAAATTTACTGCAATTGCTGACGGACgcTGTTAAATTAATAGG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TAATGGCTGACGCTGTTGTTAACTTCTTAGTTGAAAATTTACTGCAATTGCTGACGGACAATGcTAAATTAATAGGGAG</a:t>
            </a: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TAATGGaaGACGCTGTTGTTAAC</a:t>
            </a:r>
            <a:endParaRPr kumimoji="1" lang="en-US" altLang="ja-JP" sz="1000" dirty="0">
              <a:latin typeface="Arial"/>
              <a:cs typeface="Arial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TAATGGCTGaaGCTGTTGTTAACTTC</a:t>
            </a:r>
            <a:endParaRPr kumimoji="1" lang="en-US" altLang="ja-JP" sz="1000" dirty="0">
              <a:latin typeface="Arial"/>
              <a:cs typeface="Arial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TAATGGCTGACGaaGTTGTTAACTTCTTAG</a:t>
            </a:r>
            <a:endParaRPr kumimoji="1" lang="en-US" altLang="ja-JP" sz="1000" dirty="0">
              <a:latin typeface="Arial"/>
              <a:cs typeface="Arial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TAATGGCTGACGCTGaaGTTAACTTCTTAGTTG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TAATGGCTGACGCTGTTGaaAACTTCTTAGTTG</a:t>
            </a:r>
            <a:endParaRPr kumimoji="1" lang="en-US" altLang="ja-JP" sz="1000" dirty="0">
              <a:latin typeface="Arial"/>
              <a:cs typeface="Arial"/>
            </a:endParaRPr>
          </a:p>
        </p:txBody>
      </p:sp>
      <p:sp>
        <p:nvSpPr>
          <p:cNvPr id="93" name="テキスト ボックス 23">
            <a:extLst>
              <a:ext uri="{FF2B5EF4-FFF2-40B4-BE49-F238E27FC236}">
                <a16:creationId xmlns:a16="http://schemas.microsoft.com/office/drawing/2014/main" id="{89706E7E-A53D-7E4D-A73F-128C61557D6D}"/>
              </a:ext>
            </a:extLst>
          </p:cNvPr>
          <p:cNvSpPr txBox="1"/>
          <p:nvPr/>
        </p:nvSpPr>
        <p:spPr>
          <a:xfrm>
            <a:off x="5208653" y="998759"/>
            <a:ext cx="1463862" cy="886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</a:t>
            </a:r>
            <a:r>
              <a:rPr lang="it-IT" altLang="ja-JP" sz="1000" baseline="-25000" dirty="0">
                <a:latin typeface="Arial" charset="0"/>
                <a:ea typeface="Arial" charset="0"/>
                <a:cs typeface="Arial" charset="0"/>
              </a:rPr>
              <a:t>1-29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</a:t>
            </a:r>
            <a:r>
              <a:rPr lang="it-IT" altLang="ja-JP" sz="1000" baseline="-25000" dirty="0">
                <a:latin typeface="Arial" charset="0"/>
                <a:ea typeface="Arial" charset="0"/>
                <a:cs typeface="Arial" charset="0"/>
              </a:rPr>
              <a:t>1-29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958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3B3E2B1F-D204-3B49-AF3D-646CDE403210}"/>
              </a:ext>
            </a:extLst>
          </p:cNvPr>
          <p:cNvSpPr/>
          <p:nvPr/>
        </p:nvSpPr>
        <p:spPr>
          <a:xfrm>
            <a:off x="58004" y="8205068"/>
            <a:ext cx="6754598" cy="4488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7FFB0FA-6993-7F43-99A8-DD3F9F798BB7}"/>
              </a:ext>
            </a:extLst>
          </p:cNvPr>
          <p:cNvSpPr/>
          <p:nvPr/>
        </p:nvSpPr>
        <p:spPr>
          <a:xfrm>
            <a:off x="58004" y="7301760"/>
            <a:ext cx="6754598" cy="4488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64A702-11E9-B747-B91D-34A6B5AB5F29}"/>
              </a:ext>
            </a:extLst>
          </p:cNvPr>
          <p:cNvSpPr/>
          <p:nvPr/>
        </p:nvSpPr>
        <p:spPr>
          <a:xfrm>
            <a:off x="58004" y="9134200"/>
            <a:ext cx="6754598" cy="4488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2CCB0C1-1F69-6E48-A210-2844430A7E88}"/>
              </a:ext>
            </a:extLst>
          </p:cNvPr>
          <p:cNvSpPr/>
          <p:nvPr/>
        </p:nvSpPr>
        <p:spPr>
          <a:xfrm>
            <a:off x="58004" y="6530310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442A61-EC1D-5246-8754-5DF019B34A27}"/>
              </a:ext>
            </a:extLst>
          </p:cNvPr>
          <p:cNvSpPr/>
          <p:nvPr/>
        </p:nvSpPr>
        <p:spPr>
          <a:xfrm>
            <a:off x="52358" y="2560557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3CDADE6-08D3-4A4F-A29C-3788EFBB1B3C}"/>
              </a:ext>
            </a:extLst>
          </p:cNvPr>
          <p:cNvSpPr/>
          <p:nvPr/>
        </p:nvSpPr>
        <p:spPr>
          <a:xfrm>
            <a:off x="50100" y="1954852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352F679-5C0A-B749-AD60-4831CDF567D9}"/>
              </a:ext>
            </a:extLst>
          </p:cNvPr>
          <p:cNvSpPr/>
          <p:nvPr/>
        </p:nvSpPr>
        <p:spPr>
          <a:xfrm>
            <a:off x="58004" y="5775875"/>
            <a:ext cx="6754598" cy="44880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8148961D-17EC-4F4A-931C-E5D2B35273A2}"/>
              </a:ext>
            </a:extLst>
          </p:cNvPr>
          <p:cNvSpPr/>
          <p:nvPr/>
        </p:nvSpPr>
        <p:spPr>
          <a:xfrm>
            <a:off x="58004" y="4871630"/>
            <a:ext cx="6754598" cy="4330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94C23B0-47AD-DE47-8419-86D24689AEA3}"/>
              </a:ext>
            </a:extLst>
          </p:cNvPr>
          <p:cNvSpPr/>
          <p:nvPr/>
        </p:nvSpPr>
        <p:spPr>
          <a:xfrm>
            <a:off x="58004" y="3935935"/>
            <a:ext cx="6754598" cy="4656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5AAB0EA-0EE2-F046-BD5F-4E07FE2CA1F8}"/>
              </a:ext>
            </a:extLst>
          </p:cNvPr>
          <p:cNvSpPr/>
          <p:nvPr/>
        </p:nvSpPr>
        <p:spPr>
          <a:xfrm>
            <a:off x="58004" y="3174952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79C0064-7685-404C-B7D9-59F421A7E266}"/>
              </a:ext>
            </a:extLst>
          </p:cNvPr>
          <p:cNvSpPr/>
          <p:nvPr/>
        </p:nvSpPr>
        <p:spPr>
          <a:xfrm>
            <a:off x="58004" y="1350357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テキスト ボックス 16">
            <a:extLst>
              <a:ext uri="{FF2B5EF4-FFF2-40B4-BE49-F238E27FC236}">
                <a16:creationId xmlns:a16="http://schemas.microsoft.com/office/drawing/2014/main" id="{EA1D7486-26F7-7149-88C9-58F1A941F08D}"/>
              </a:ext>
            </a:extLst>
          </p:cNvPr>
          <p:cNvSpPr txBox="1"/>
          <p:nvPr/>
        </p:nvSpPr>
        <p:spPr>
          <a:xfrm>
            <a:off x="33290" y="422703"/>
            <a:ext cx="22284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Supplementary file 1. </a:t>
            </a:r>
            <a:r>
              <a:rPr lang="en-US" altLang="ja-JP" sz="1050" dirty="0">
                <a:latin typeface="Arial"/>
                <a:cs typeface="Arial"/>
              </a:rPr>
              <a:t>Continued.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43" name="テキスト ボックス 17">
            <a:extLst>
              <a:ext uri="{FF2B5EF4-FFF2-40B4-BE49-F238E27FC236}">
                <a16:creationId xmlns:a16="http://schemas.microsoft.com/office/drawing/2014/main" id="{E5BCFA6A-4C52-8E40-ADC8-0EC145478D29}"/>
              </a:ext>
            </a:extLst>
          </p:cNvPr>
          <p:cNvSpPr txBox="1"/>
          <p:nvPr/>
        </p:nvSpPr>
        <p:spPr>
          <a:xfrm>
            <a:off x="182344" y="711644"/>
            <a:ext cx="5533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Name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45" name="テキスト ボックス 18">
            <a:extLst>
              <a:ext uri="{FF2B5EF4-FFF2-40B4-BE49-F238E27FC236}">
                <a16:creationId xmlns:a16="http://schemas.microsoft.com/office/drawing/2014/main" id="{2AEE24A3-BC69-9A4B-93BF-8B9B4B04E905}"/>
              </a:ext>
            </a:extLst>
          </p:cNvPr>
          <p:cNvSpPr txBox="1"/>
          <p:nvPr/>
        </p:nvSpPr>
        <p:spPr>
          <a:xfrm>
            <a:off x="1816427" y="711644"/>
            <a:ext cx="12506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Sequence (5’&gt;3’)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46" name="テキスト ボックス 19">
            <a:extLst>
              <a:ext uri="{FF2B5EF4-FFF2-40B4-BE49-F238E27FC236}">
                <a16:creationId xmlns:a16="http://schemas.microsoft.com/office/drawing/2014/main" id="{0AEACA27-73E9-334D-91A5-E0A0BC92B942}"/>
              </a:ext>
            </a:extLst>
          </p:cNvPr>
          <p:cNvSpPr txBox="1"/>
          <p:nvPr/>
        </p:nvSpPr>
        <p:spPr>
          <a:xfrm>
            <a:off x="5195590" y="716807"/>
            <a:ext cx="141737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Usage in this study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cxnSp>
        <p:nvCxnSpPr>
          <p:cNvPr id="48" name="直線コネクタ 20">
            <a:extLst>
              <a:ext uri="{FF2B5EF4-FFF2-40B4-BE49-F238E27FC236}">
                <a16:creationId xmlns:a16="http://schemas.microsoft.com/office/drawing/2014/main" id="{5FD7A773-5199-8B4F-B10F-120103137820}"/>
              </a:ext>
            </a:extLst>
          </p:cNvPr>
          <p:cNvCxnSpPr/>
          <p:nvPr/>
        </p:nvCxnSpPr>
        <p:spPr>
          <a:xfrm flipV="1">
            <a:off x="51175" y="975666"/>
            <a:ext cx="6754598" cy="200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21">
            <a:extLst>
              <a:ext uri="{FF2B5EF4-FFF2-40B4-BE49-F238E27FC236}">
                <a16:creationId xmlns:a16="http://schemas.microsoft.com/office/drawing/2014/main" id="{E6A126DE-3919-9A43-94F7-C6D9EB177297}"/>
              </a:ext>
            </a:extLst>
          </p:cNvPr>
          <p:cNvCxnSpPr/>
          <p:nvPr/>
        </p:nvCxnSpPr>
        <p:spPr>
          <a:xfrm>
            <a:off x="51175" y="694242"/>
            <a:ext cx="675459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22">
            <a:extLst>
              <a:ext uri="{FF2B5EF4-FFF2-40B4-BE49-F238E27FC236}">
                <a16:creationId xmlns:a16="http://schemas.microsoft.com/office/drawing/2014/main" id="{BA753104-4C82-B949-850A-96F48C6983B5}"/>
              </a:ext>
            </a:extLst>
          </p:cNvPr>
          <p:cNvCxnSpPr/>
          <p:nvPr/>
        </p:nvCxnSpPr>
        <p:spPr>
          <a:xfrm>
            <a:off x="51175" y="9631919"/>
            <a:ext cx="675459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23">
            <a:extLst>
              <a:ext uri="{FF2B5EF4-FFF2-40B4-BE49-F238E27FC236}">
                <a16:creationId xmlns:a16="http://schemas.microsoft.com/office/drawing/2014/main" id="{F3A84349-F144-F445-88B3-7050FCE92CE6}"/>
              </a:ext>
            </a:extLst>
          </p:cNvPr>
          <p:cNvSpPr txBox="1"/>
          <p:nvPr/>
        </p:nvSpPr>
        <p:spPr>
          <a:xfrm>
            <a:off x="187855" y="1003487"/>
            <a:ext cx="1494107" cy="886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N7E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F8E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L9E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V10E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N12E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L13E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L14E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Q15E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L16E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L17E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T18E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D19E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N20E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V21E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L9A/V10A/L14A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L9E/V10E/L14E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NRC2 17aa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ZAR1 17aa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RPP8 17aa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RPP13 17aa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Os03g30910 24aa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Pik2 23aa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8" name="テキスト ボックス 24">
            <a:extLst>
              <a:ext uri="{FF2B5EF4-FFF2-40B4-BE49-F238E27FC236}">
                <a16:creationId xmlns:a16="http://schemas.microsoft.com/office/drawing/2014/main" id="{60F2F024-F9CC-194F-A7B3-E35D0704CBE7}"/>
              </a:ext>
            </a:extLst>
          </p:cNvPr>
          <p:cNvSpPr txBox="1"/>
          <p:nvPr/>
        </p:nvSpPr>
        <p:spPr>
          <a:xfrm>
            <a:off x="1816427" y="1003487"/>
            <a:ext cx="3379163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TAATGGCTGACGCTGTTGTTgaaTTCTTAGTTGAAAATTTAC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TAATGGCTGACGCTGTTGTTAACgaaTTAGTTGAAAATTTAC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TAATGGCTGACGCTGTTGTTAACTTCgaAGTTGAAAATTTACTG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TAATGGCTGACGCTGTTGTTAACTTCTTAGaaGAAAATTTACTGC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TAATGGCTGACGCTGTTGTTAACTTCTTAGTTGAAgaaTTACTGCAATTGCTG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 err="1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 err="1">
                <a:latin typeface="Arial"/>
                <a:cs typeface="Arial"/>
              </a:rPr>
              <a:t>TAATGGCTGACGCTGTTGTTAACTTCTTAGTTGAAAATgaACTGCAATTGCTGAC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TAATGGCTGACGCTGTTGTTAACTTCTTAGTTGAAAATTTAgaaCAATTGCTGACGGAC</a:t>
            </a: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TAATGGCTGACGCTGTTGTTAACTTCTTAGTTGAAAATTTACTGgaATTGCTGACGGACAATG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TAATGGCTGACGCTGTTGTTAACTTCTTAGTTGAAAATTTACTGCAAgaaCTGACGGACAATGTTAAATTAATAG</a:t>
            </a:r>
            <a:endParaRPr kumimoji="1" lang="en-US" altLang="ja-JP" sz="1000" dirty="0">
              <a:latin typeface="Arial"/>
              <a:cs typeface="Arial"/>
            </a:endParaRP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TAATGGCTGACGCTGTTGTTAACTTCTTAGTTGAAAATTTACTGCAATTGgaaACGGACAATGTTAAATTAATAG</a:t>
            </a: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TAATGGCTGACGCTGTTGTTAACTTCTTAGTTGAAAATTTACTGCAATTGCTGgaaGACAATGTTAAATTAATAG</a:t>
            </a: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TAATGGCTGACGCTGTTGTTAACTTCTTAGTTGAAAATTTACTGCAATTGCTGACGGaaAATGTTAAATTAATAG</a:t>
            </a: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TAATGGCTGACGCTGTTGTTAACTTCTTAGTTGAAAATTTACTGCAATTGCTGACGGACgaaGTTAAATTAATAGG</a:t>
            </a: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lang="en-US" altLang="ja-JP" sz="1000" dirty="0">
                <a:latin typeface="Arial"/>
                <a:cs typeface="Arial"/>
              </a:rPr>
              <a:t>TAATGGCTGACGCTGTTGTTAACTTCTTAGTTGAAAATTTACTGCAATTGCTGACGGACAATGaaAAATTAATAGGGAG</a:t>
            </a:r>
          </a:p>
          <a:p>
            <a:r>
              <a:rPr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GGTCTCT</a:t>
            </a:r>
            <a:r>
              <a:rPr lang="en-US" altLang="ja-JP" sz="1000" dirty="0">
                <a:latin typeface="Arial"/>
                <a:cs typeface="Arial"/>
              </a:rPr>
              <a:t>AATGGCTGACGCTGTTGTTAACTTCgcAGcTGAAAATTTAgcaCAATTGCTGACGGAC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TAATGGCTGACGCTGTTGTTAACTTCgaAGaaGAAAATTTAgaaCAATTGCTGACGGAC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TAATGGCTAATGTGGCTGTTGAGTTCCTGGTTCAAAATCTCATGCAATTGCTAACGGACAATGTTAAATTAATAG</a:t>
            </a:r>
          </a:p>
          <a:p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TAATGGTGGACGCTGTTGTAACAGTGTTTTTAGAGAAAACCTTGAACATCCTCACGGACAATGTTAAATTAATAG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TAATGGCTGAAGCATTTGTGTCGTTTGGACTTGAGAAGCTTTGGGATCTCCTGACGGACAATGTTAAATTAATAG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TAATGGTAGATGCGATCACGGAGTTCGTTGTGGGAAAGATCGGCAACTATCTCACGGACAATGTTAAATTAATAG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TAATGGAAAGTGTCGTTGTTACTGCTGCTGAGGGTGCTGTGAAAACACTGCTGGGTAAACTGGGCTCTTTTCTTACGGACAATGTTAAATTAATAG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TAATGGAGTTGGTGGTAGGTGCTTCCGAAGCCACCATGAAATCTCTCTTGGGCAAGCTGGGCAATCTTCTAACGGACAATGTTAAATTAATAG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8D77958-6BF0-2C4C-A776-D95667DFF8A5}"/>
              </a:ext>
            </a:extLst>
          </p:cNvPr>
          <p:cNvSpPr txBox="1"/>
          <p:nvPr/>
        </p:nvSpPr>
        <p:spPr>
          <a:xfrm>
            <a:off x="5208653" y="998759"/>
            <a:ext cx="1463862" cy="88639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3698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B1E09565-A9AF-D846-AFC4-E19D14D4BE7E}"/>
              </a:ext>
            </a:extLst>
          </p:cNvPr>
          <p:cNvSpPr/>
          <p:nvPr/>
        </p:nvSpPr>
        <p:spPr>
          <a:xfrm>
            <a:off x="50100" y="4536935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CEDB4DB2-60B3-9E49-B336-3B86AB2931BA}"/>
              </a:ext>
            </a:extLst>
          </p:cNvPr>
          <p:cNvSpPr/>
          <p:nvPr/>
        </p:nvSpPr>
        <p:spPr>
          <a:xfrm>
            <a:off x="58004" y="3929616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F9462B6-39AE-794B-8115-74B77AF6221D}"/>
              </a:ext>
            </a:extLst>
          </p:cNvPr>
          <p:cNvSpPr/>
          <p:nvPr/>
        </p:nvSpPr>
        <p:spPr>
          <a:xfrm>
            <a:off x="50100" y="2413599"/>
            <a:ext cx="6754598" cy="4583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86C7F8D-7AB2-2345-BFCE-9A886412839A}"/>
              </a:ext>
            </a:extLst>
          </p:cNvPr>
          <p:cNvSpPr/>
          <p:nvPr/>
        </p:nvSpPr>
        <p:spPr>
          <a:xfrm>
            <a:off x="58004" y="3322999"/>
            <a:ext cx="6754598" cy="3137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EEA577-41F1-B443-AA18-F454648E60D9}"/>
              </a:ext>
            </a:extLst>
          </p:cNvPr>
          <p:cNvSpPr/>
          <p:nvPr/>
        </p:nvSpPr>
        <p:spPr>
          <a:xfrm>
            <a:off x="58004" y="1498022"/>
            <a:ext cx="6754598" cy="4583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テキスト ボックス 16">
            <a:extLst>
              <a:ext uri="{FF2B5EF4-FFF2-40B4-BE49-F238E27FC236}">
                <a16:creationId xmlns:a16="http://schemas.microsoft.com/office/drawing/2014/main" id="{E71004F9-26B7-4344-AEDF-5260509C2805}"/>
              </a:ext>
            </a:extLst>
          </p:cNvPr>
          <p:cNvSpPr txBox="1"/>
          <p:nvPr/>
        </p:nvSpPr>
        <p:spPr>
          <a:xfrm>
            <a:off x="33290" y="422703"/>
            <a:ext cx="222849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Supplementary file 1. </a:t>
            </a:r>
            <a:r>
              <a:rPr lang="en-US" altLang="ja-JP" sz="1050" dirty="0">
                <a:latin typeface="Arial"/>
                <a:cs typeface="Arial"/>
              </a:rPr>
              <a:t>Continued.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15" name="テキスト ボックス 17">
            <a:extLst>
              <a:ext uri="{FF2B5EF4-FFF2-40B4-BE49-F238E27FC236}">
                <a16:creationId xmlns:a16="http://schemas.microsoft.com/office/drawing/2014/main" id="{D7C7F11B-C18F-8A45-A648-173B334BF403}"/>
              </a:ext>
            </a:extLst>
          </p:cNvPr>
          <p:cNvSpPr txBox="1"/>
          <p:nvPr/>
        </p:nvSpPr>
        <p:spPr>
          <a:xfrm>
            <a:off x="182344" y="711644"/>
            <a:ext cx="55335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Name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16" name="テキスト ボックス 18">
            <a:extLst>
              <a:ext uri="{FF2B5EF4-FFF2-40B4-BE49-F238E27FC236}">
                <a16:creationId xmlns:a16="http://schemas.microsoft.com/office/drawing/2014/main" id="{2F1F2988-DBB7-014B-852C-1E9DB7DF40A2}"/>
              </a:ext>
            </a:extLst>
          </p:cNvPr>
          <p:cNvSpPr txBox="1"/>
          <p:nvPr/>
        </p:nvSpPr>
        <p:spPr>
          <a:xfrm>
            <a:off x="1816427" y="711644"/>
            <a:ext cx="12506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Sequence (5’&gt;3’)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sp>
        <p:nvSpPr>
          <p:cNvPr id="17" name="テキスト ボックス 19">
            <a:extLst>
              <a:ext uri="{FF2B5EF4-FFF2-40B4-BE49-F238E27FC236}">
                <a16:creationId xmlns:a16="http://schemas.microsoft.com/office/drawing/2014/main" id="{9170C1C1-B017-4740-A186-2DB9BCEE4156}"/>
              </a:ext>
            </a:extLst>
          </p:cNvPr>
          <p:cNvSpPr txBox="1"/>
          <p:nvPr/>
        </p:nvSpPr>
        <p:spPr>
          <a:xfrm>
            <a:off x="5195590" y="716807"/>
            <a:ext cx="1417376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latin typeface="Arial"/>
                <a:cs typeface="Arial"/>
              </a:rPr>
              <a:t>Usage in this study</a:t>
            </a:r>
            <a:endParaRPr kumimoji="1" lang="ja-JP" altLang="en-US" sz="1050" dirty="0">
              <a:latin typeface="Arial"/>
              <a:cs typeface="Arial"/>
            </a:endParaRPr>
          </a:p>
        </p:txBody>
      </p:sp>
      <p:cxnSp>
        <p:nvCxnSpPr>
          <p:cNvPr id="18" name="直線コネクタ 20">
            <a:extLst>
              <a:ext uri="{FF2B5EF4-FFF2-40B4-BE49-F238E27FC236}">
                <a16:creationId xmlns:a16="http://schemas.microsoft.com/office/drawing/2014/main" id="{F158551E-D54A-224B-8E91-29E2D6457B3F}"/>
              </a:ext>
            </a:extLst>
          </p:cNvPr>
          <p:cNvCxnSpPr/>
          <p:nvPr/>
        </p:nvCxnSpPr>
        <p:spPr>
          <a:xfrm flipV="1">
            <a:off x="51175" y="975666"/>
            <a:ext cx="6754598" cy="200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21">
            <a:extLst>
              <a:ext uri="{FF2B5EF4-FFF2-40B4-BE49-F238E27FC236}">
                <a16:creationId xmlns:a16="http://schemas.microsoft.com/office/drawing/2014/main" id="{1041DB97-5FA4-D347-B91A-B9B67255EE93}"/>
              </a:ext>
            </a:extLst>
          </p:cNvPr>
          <p:cNvCxnSpPr/>
          <p:nvPr/>
        </p:nvCxnSpPr>
        <p:spPr>
          <a:xfrm>
            <a:off x="51175" y="694242"/>
            <a:ext cx="675459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22">
            <a:extLst>
              <a:ext uri="{FF2B5EF4-FFF2-40B4-BE49-F238E27FC236}">
                <a16:creationId xmlns:a16="http://schemas.microsoft.com/office/drawing/2014/main" id="{A2B64E2A-0404-5441-AF6C-A1A31EF8D1DE}"/>
              </a:ext>
            </a:extLst>
          </p:cNvPr>
          <p:cNvCxnSpPr/>
          <p:nvPr/>
        </p:nvCxnSpPr>
        <p:spPr>
          <a:xfrm>
            <a:off x="51175" y="5223068"/>
            <a:ext cx="6754598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テキスト ボックス 23">
            <a:extLst>
              <a:ext uri="{FF2B5EF4-FFF2-40B4-BE49-F238E27FC236}">
                <a16:creationId xmlns:a16="http://schemas.microsoft.com/office/drawing/2014/main" id="{BC752F96-3556-8040-9D0F-95EE9A23FA39}"/>
              </a:ext>
            </a:extLst>
          </p:cNvPr>
          <p:cNvSpPr txBox="1"/>
          <p:nvPr/>
        </p:nvSpPr>
        <p:spPr>
          <a:xfrm>
            <a:off x="187855" y="1003487"/>
            <a:ext cx="149410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RPM1 17aa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MLA10 19aa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Bs2 17aa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Rx 17aa 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LOV1 25aa 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NRC4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Rv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BsaI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YFP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Ctag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BpiI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YFP CDS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BpiI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BpiI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Rv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BpiI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Fw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YFP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BpiI</a:t>
            </a:r>
            <a:r>
              <a:rPr lang="en-GB" altLang="ja-JP" sz="10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GB" altLang="ja-JP" sz="1000" dirty="0" err="1">
                <a:latin typeface="Arial" charset="0"/>
                <a:ea typeface="Arial" charset="0"/>
                <a:cs typeface="Arial" charset="0"/>
              </a:rPr>
              <a:t>Rv</a:t>
            </a:r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EDB1494F-F611-3D47-85CB-4AB589C09B17}"/>
              </a:ext>
            </a:extLst>
          </p:cNvPr>
          <p:cNvSpPr txBox="1"/>
          <p:nvPr/>
        </p:nvSpPr>
        <p:spPr>
          <a:xfrm>
            <a:off x="1816427" y="1003487"/>
            <a:ext cx="3379163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TAATGGCTTCGGCTACTGTTGATTTTGGGATCGGACGGATTCTTAGTGTCCTGACGGACAATGTTAAATTAATAG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TAATGGATATTGTCACCGGTGCCATTTCCAACCTGATTCCCAAGTTGGGGGAGCTACTCACGGACAATGTTAAATTAATAG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TAATGGCTCATGCAAGTGTGGCTTCTCTTATGAGAACAATAGAATCTCTCTTGACGGACAATGTTAAATTAATAG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TAATGGCTTATGCTGCTGTTACTTCCCTTATGAGAACCATACATCAATCAATGACGGACAATGTTAAATTAATAG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TAATGAAGAGTTTAGGAATACAAGAGATTATCGATGGTGCTAGTTCGATGTCGCTGCAAGAAAGACAAAGGGAGCAAACGGACAATGTTAAATTAATAG</a:t>
            </a:r>
          </a:p>
          <a:p>
            <a:r>
              <a:rPr kumimoji="1" lang="en-US" altLang="ja-JP" sz="1000" dirty="0">
                <a:latin typeface="Arial"/>
                <a:cs typeface="Arial"/>
              </a:rPr>
              <a:t>AAT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GGTCTC</a:t>
            </a:r>
            <a:r>
              <a:rPr kumimoji="1" lang="en-US" altLang="ja-JP" sz="1000" dirty="0">
                <a:latin typeface="Arial"/>
                <a:cs typeface="Arial"/>
              </a:rPr>
              <a:t>TCGAACCCTGTGTGGCCTTGGATCCAG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>
                <a:latin typeface="Arial"/>
                <a:cs typeface="Arial"/>
              </a:rPr>
              <a:t>TGT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GAAGAC</a:t>
            </a:r>
            <a:r>
              <a:rPr kumimoji="1" lang="en-US" altLang="ja-JP" sz="1000" dirty="0">
                <a:latin typeface="Arial"/>
                <a:cs typeface="Arial"/>
              </a:rPr>
              <a:t>AATTCGATGGTGAGCAAGGGCG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>
                <a:latin typeface="Arial"/>
                <a:cs typeface="Arial"/>
              </a:rPr>
              <a:t>TGT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GAAGAC</a:t>
            </a:r>
            <a:r>
              <a:rPr kumimoji="1" lang="en-US" altLang="ja-JP" sz="1000" dirty="0">
                <a:latin typeface="Arial"/>
                <a:cs typeface="Arial"/>
              </a:rPr>
              <a:t>AAAATGGTGAGCAAGGGCG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>
                <a:latin typeface="Arial"/>
                <a:cs typeface="Arial"/>
              </a:rPr>
              <a:t>TGT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GAAGAC</a:t>
            </a:r>
            <a:r>
              <a:rPr kumimoji="1" lang="en-US" altLang="ja-JP" sz="1000" dirty="0">
                <a:latin typeface="Arial"/>
                <a:cs typeface="Arial"/>
              </a:rPr>
              <a:t>AACTTGGACTGGTAGCTCAGG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>
                <a:latin typeface="Arial"/>
                <a:cs typeface="Arial"/>
              </a:rPr>
              <a:t>TGT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GAAGAC</a:t>
            </a:r>
            <a:r>
              <a:rPr kumimoji="1" lang="en-US" altLang="ja-JP" sz="1000" dirty="0">
                <a:latin typeface="Arial"/>
                <a:cs typeface="Arial"/>
              </a:rPr>
              <a:t>AACAAGCTGAGCAAAGACCC</a:t>
            </a:r>
          </a:p>
          <a:p>
            <a:endParaRPr kumimoji="1" lang="en-US" altLang="ja-JP" sz="1000" dirty="0">
              <a:latin typeface="Arial"/>
              <a:cs typeface="Arial"/>
            </a:endParaRPr>
          </a:p>
          <a:p>
            <a:r>
              <a:rPr kumimoji="1" lang="en-US" altLang="ja-JP" sz="1000" dirty="0">
                <a:latin typeface="Arial"/>
                <a:cs typeface="Arial"/>
              </a:rPr>
              <a:t>TGT</a:t>
            </a:r>
            <a:r>
              <a:rPr kumimoji="1" lang="en-US" altLang="ja-JP" sz="1000" dirty="0">
                <a:solidFill>
                  <a:srgbClr val="FF0000"/>
                </a:solidFill>
                <a:latin typeface="Arial"/>
                <a:cs typeface="Arial"/>
              </a:rPr>
              <a:t>GAAGAC</a:t>
            </a:r>
            <a:r>
              <a:rPr kumimoji="1" lang="en-US" altLang="ja-JP" sz="1000" dirty="0">
                <a:latin typeface="Arial"/>
                <a:cs typeface="Arial"/>
              </a:rPr>
              <a:t>AAAAGCTCACTTGTACAGCTCG</a:t>
            </a:r>
          </a:p>
        </p:txBody>
      </p:sp>
      <p:sp>
        <p:nvSpPr>
          <p:cNvPr id="23" name="テキスト ボックス 23">
            <a:extLst>
              <a:ext uri="{FF2B5EF4-FFF2-40B4-BE49-F238E27FC236}">
                <a16:creationId xmlns:a16="http://schemas.microsoft.com/office/drawing/2014/main" id="{3CD2A5E1-7CC9-3F4C-976B-261A0C309045}"/>
              </a:ext>
            </a:extLst>
          </p:cNvPr>
          <p:cNvSpPr txBox="1"/>
          <p:nvPr/>
        </p:nvSpPr>
        <p:spPr>
          <a:xfrm>
            <a:off x="5208653" y="998759"/>
            <a:ext cx="1534394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en-GB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chimera</a:t>
            </a: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NRC4 MADA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 /</a:t>
            </a: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MADA chimera</a:t>
            </a: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  <a:p>
            <a:r>
              <a:rPr lang="it-IT" altLang="ja-JP" sz="1000" dirty="0">
                <a:latin typeface="Arial" charset="0"/>
                <a:ea typeface="Arial" charset="0"/>
                <a:cs typeface="Arial" charset="0"/>
              </a:rPr>
              <a:t>YFP A206K </a:t>
            </a:r>
            <a:r>
              <a:rPr lang="it-IT" altLang="ja-JP" sz="1000" dirty="0" err="1">
                <a:latin typeface="Arial" charset="0"/>
                <a:ea typeface="Arial" charset="0"/>
                <a:cs typeface="Arial" charset="0"/>
              </a:rPr>
              <a:t>mutation</a:t>
            </a:r>
            <a:endParaRPr lang="it-IT" altLang="ja-JP" sz="1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6520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</TotalTime>
  <Words>539</Words>
  <Application>Microsoft Macintosh PowerPoint</Application>
  <PresentationFormat>A4 Paper (210x297 mm)</PresentationFormat>
  <Paragraphs>340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游ゴシック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Hiroaki Adachi (TSL)</dc:creator>
  <cp:lastModifiedBy>Hiroaki Adachi (TSL)</cp:lastModifiedBy>
  <cp:revision>35</cp:revision>
  <dcterms:created xsi:type="dcterms:W3CDTF">2019-04-29T00:03:08Z</dcterms:created>
  <dcterms:modified xsi:type="dcterms:W3CDTF">2019-11-04T20:57:00Z</dcterms:modified>
</cp:coreProperties>
</file>