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85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F015"/>
    <a:srgbClr val="6A4C4F"/>
    <a:srgbClr val="A0A0A4"/>
    <a:srgbClr val="808080"/>
    <a:srgbClr val="D4D4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7" autoAdjust="0"/>
    <p:restoredTop sz="96203"/>
  </p:normalViewPr>
  <p:slideViewPr>
    <p:cSldViewPr snapToGrid="0">
      <p:cViewPr varScale="1">
        <p:scale>
          <a:sx n="90" d="100"/>
          <a:sy n="90" d="100"/>
        </p:scale>
        <p:origin x="3210" y="7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a\Dropbox\MARIA%20RESEARCH\Notch%20Ligand%20Project\Data\jag%20cell%20counting\jag%20cko%20trachea%20foxj1%20cell%20counting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aria\Dropbox\MARIA%20RESEARCH\Notch%20Ligand%20Project\Data\jag%20cell%20counting\Copy%20of%20NEW%20COUNT%20-%20CARTILAGE%20AREA%20ONLY%20(07-23-2014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ctrl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Sheet1!$G$14</c:f>
                <c:numCache>
                  <c:formatCode>General</c:formatCode>
                  <c:ptCount val="1"/>
                  <c:pt idx="0">
                    <c:v>0.12159178344086755</c:v>
                  </c:pt>
                </c:numCache>
              </c:numRef>
            </c:plus>
            <c:minus>
              <c:numRef>
                <c:f>Sheet1!$G$14</c:f>
                <c:numCache>
                  <c:formatCode>General</c:formatCode>
                  <c:ptCount val="1"/>
                  <c:pt idx="0">
                    <c:v>0.12159178344086755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Sheet1!$F$14</c:f>
              <c:numCache>
                <c:formatCode>0%</c:formatCode>
                <c:ptCount val="1"/>
                <c:pt idx="0">
                  <c:v>0.47959539588419953</c:v>
                </c:pt>
              </c:numCache>
            </c:numRef>
          </c:val>
        </c:ser>
        <c:ser>
          <c:idx val="1"/>
          <c:order val="1"/>
          <c:tx>
            <c:v>j1</c:v>
          </c:tx>
          <c:spPr>
            <a:solidFill>
              <a:srgbClr val="A0A0A4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Sheet1!$G$2</c:f>
                <c:numCache>
                  <c:formatCode>General</c:formatCode>
                  <c:ptCount val="1"/>
                  <c:pt idx="0">
                    <c:v>2.8506399032127781E-2</c:v>
                  </c:pt>
                </c:numCache>
              </c:numRef>
            </c:plus>
            <c:minus>
              <c:numRef>
                <c:f>Sheet1!$G$2</c:f>
                <c:numCache>
                  <c:formatCode>General</c:formatCode>
                  <c:ptCount val="1"/>
                  <c:pt idx="0">
                    <c:v>2.8506399032127781E-2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Sheet1!$F$2</c:f>
              <c:numCache>
                <c:formatCode>0%</c:formatCode>
                <c:ptCount val="1"/>
                <c:pt idx="0">
                  <c:v>0.67984293193717282</c:v>
                </c:pt>
              </c:numCache>
            </c:numRef>
          </c:val>
        </c:ser>
        <c:ser>
          <c:idx val="2"/>
          <c:order val="2"/>
          <c:tx>
            <c:v>j2</c:v>
          </c:tx>
          <c:spPr>
            <a:solidFill>
              <a:srgbClr val="808080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Sheet1!$G$6</c:f>
                <c:numCache>
                  <c:formatCode>General</c:formatCode>
                  <c:ptCount val="1"/>
                  <c:pt idx="0">
                    <c:v>3.5691046926457422E-2</c:v>
                  </c:pt>
                </c:numCache>
              </c:numRef>
            </c:plus>
            <c:minus>
              <c:numRef>
                <c:f>Sheet1!$G$6</c:f>
                <c:numCache>
                  <c:formatCode>General</c:formatCode>
                  <c:ptCount val="1"/>
                  <c:pt idx="0">
                    <c:v>3.5691046926457422E-2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Sheet1!$F$6</c:f>
              <c:numCache>
                <c:formatCode>0%</c:formatCode>
                <c:ptCount val="1"/>
                <c:pt idx="0">
                  <c:v>0.49650174912543726</c:v>
                </c:pt>
              </c:numCache>
            </c:numRef>
          </c:val>
        </c:ser>
        <c:ser>
          <c:idx val="3"/>
          <c:order val="3"/>
          <c:tx>
            <c:v>j1j2</c:v>
          </c:tx>
          <c:spPr>
            <a:solidFill>
              <a:srgbClr val="D4D4D4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Sheet1!$G$10</c:f>
                <c:numCache>
                  <c:formatCode>General</c:formatCode>
                  <c:ptCount val="1"/>
                  <c:pt idx="0">
                    <c:v>1.1629907133513332E-2</c:v>
                  </c:pt>
                </c:numCache>
              </c:numRef>
            </c:plus>
            <c:minus>
              <c:numRef>
                <c:f>Sheet1!$G$10</c:f>
                <c:numCache>
                  <c:formatCode>General</c:formatCode>
                  <c:ptCount val="1"/>
                  <c:pt idx="0">
                    <c:v>1.1629907133513332E-2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Sheet1!$F$10</c:f>
              <c:numCache>
                <c:formatCode>0%</c:formatCode>
                <c:ptCount val="1"/>
                <c:pt idx="0">
                  <c:v>0.71342589833740533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4207600"/>
        <c:axId val="444206480"/>
      </c:barChart>
      <c:catAx>
        <c:axId val="44420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4206480"/>
        <c:crosses val="autoZero"/>
        <c:auto val="1"/>
        <c:lblAlgn val="ctr"/>
        <c:lblOffset val="100"/>
        <c:noMultiLvlLbl val="0"/>
      </c:catAx>
      <c:valAx>
        <c:axId val="44420648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/>
                  <a:t>%Foxj1+/DAPI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4207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ctrl</c:v>
          </c:tx>
          <c:spPr>
            <a:solidFill>
              <a:schemeClr val="tx1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OVERVIEW!$H$34</c:f>
                <c:numCache>
                  <c:formatCode>General</c:formatCode>
                  <c:ptCount val="1"/>
                  <c:pt idx="0">
                    <c:v>1.140841597916083E-2</c:v>
                  </c:pt>
                </c:numCache>
              </c:numRef>
            </c:plus>
            <c:minus>
              <c:numRef>
                <c:f>OVERVIEW!$H$34</c:f>
                <c:numCache>
                  <c:formatCode>General</c:formatCode>
                  <c:ptCount val="1"/>
                  <c:pt idx="0">
                    <c:v>1.140841597916083E-2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OVERVIEW!$G$33</c:f>
              <c:numCache>
                <c:formatCode>0%</c:formatCode>
                <c:ptCount val="1"/>
                <c:pt idx="0">
                  <c:v>0.44853090172239107</c:v>
                </c:pt>
              </c:numCache>
            </c:numRef>
          </c:val>
        </c:ser>
        <c:ser>
          <c:idx val="1"/>
          <c:order val="1"/>
          <c:tx>
            <c:v>j1</c:v>
          </c:tx>
          <c:spPr>
            <a:solidFill>
              <a:srgbClr val="A0A0A4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OVERVIEW!$H$37</c:f>
                <c:numCache>
                  <c:formatCode>General</c:formatCode>
                  <c:ptCount val="1"/>
                  <c:pt idx="0">
                    <c:v>2.5642420482856845E-3</c:v>
                  </c:pt>
                </c:numCache>
              </c:numRef>
            </c:plus>
            <c:minus>
              <c:numRef>
                <c:f>OVERVIEW!$H$37</c:f>
                <c:numCache>
                  <c:formatCode>General</c:formatCode>
                  <c:ptCount val="1"/>
                  <c:pt idx="0">
                    <c:v>2.5642420482856845E-3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OVERVIEW!$G$36</c:f>
              <c:numCache>
                <c:formatCode>0%</c:formatCode>
                <c:ptCount val="1"/>
                <c:pt idx="0">
                  <c:v>0.44577431689867059</c:v>
                </c:pt>
              </c:numCache>
            </c:numRef>
          </c:val>
        </c:ser>
        <c:ser>
          <c:idx val="2"/>
          <c:order val="2"/>
          <c:tx>
            <c:v>j2</c:v>
          </c:tx>
          <c:spPr>
            <a:solidFill>
              <a:srgbClr val="808080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OVERVIEW!$H$40</c:f>
                <c:numCache>
                  <c:formatCode>General</c:formatCode>
                  <c:ptCount val="1"/>
                  <c:pt idx="0">
                    <c:v>1.0498123445429467E-2</c:v>
                  </c:pt>
                </c:numCache>
              </c:numRef>
            </c:plus>
            <c:minus>
              <c:numRef>
                <c:f>OVERVIEW!$H$40</c:f>
                <c:numCache>
                  <c:formatCode>General</c:formatCode>
                  <c:ptCount val="1"/>
                  <c:pt idx="0">
                    <c:v>1.0498123445429467E-2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OVERVIEW!$G$39</c:f>
              <c:numCache>
                <c:formatCode>0%</c:formatCode>
                <c:ptCount val="1"/>
                <c:pt idx="0">
                  <c:v>0.54792707051483847</c:v>
                </c:pt>
              </c:numCache>
            </c:numRef>
          </c:val>
        </c:ser>
        <c:ser>
          <c:idx val="3"/>
          <c:order val="3"/>
          <c:tx>
            <c:v>j1j2</c:v>
          </c:tx>
          <c:spPr>
            <a:solidFill>
              <a:srgbClr val="D4D4D4"/>
            </a:solidFill>
            <a:ln w="1270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OVERVIEW!$H$43</c:f>
                <c:numCache>
                  <c:formatCode>General</c:formatCode>
                  <c:ptCount val="1"/>
                  <c:pt idx="0">
                    <c:v>6.441599762105182E-3</c:v>
                  </c:pt>
                </c:numCache>
              </c:numRef>
            </c:plus>
            <c:minus>
              <c:numRef>
                <c:f>OVERVIEW!$H$43</c:f>
                <c:numCache>
                  <c:formatCode>General</c:formatCode>
                  <c:ptCount val="1"/>
                  <c:pt idx="0">
                    <c:v>6.441599762105182E-3</c:v>
                  </c:pt>
                </c:numCache>
              </c:numRef>
            </c:minus>
            <c:spPr>
              <a:noFill/>
              <a:ln w="1270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Lit>
              <c:ptCount val="1"/>
              <c:pt idx="0">
                <c:v> </c:v>
              </c:pt>
            </c:strLit>
          </c:cat>
          <c:val>
            <c:numRef>
              <c:f>OVERVIEW!$G$42</c:f>
              <c:numCache>
                <c:formatCode>0%</c:formatCode>
                <c:ptCount val="1"/>
                <c:pt idx="0">
                  <c:v>0.52218484459925951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1950976"/>
        <c:axId val="441948176"/>
      </c:barChart>
      <c:catAx>
        <c:axId val="4419509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1948176"/>
        <c:crosses val="autoZero"/>
        <c:auto val="1"/>
        <c:lblAlgn val="ctr"/>
        <c:lblOffset val="100"/>
        <c:noMultiLvlLbl val="0"/>
      </c:catAx>
      <c:valAx>
        <c:axId val="44194817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400"/>
                  <a:t>%p63+/DAPI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%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4419509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721CA-A496-4A42-B2F3-8D118DA63C33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9937-7BDD-44A0-BCB4-94BF0B8AAD2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817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871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9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05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87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98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1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51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743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0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368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109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3DF36-BD9E-479C-BA03-CAD21BED2BED}" type="datetimeFigureOut">
              <a:rPr lang="en-US" smtClean="0"/>
              <a:pPr/>
              <a:t>10/13/2019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79A9D-E692-4790-9107-1CD3E0FC5F5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202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0D188BD-9DCA-124A-A89F-A6CE1FF1D38C}"/>
              </a:ext>
            </a:extLst>
          </p:cNvPr>
          <p:cNvSpPr txBox="1"/>
          <p:nvPr/>
        </p:nvSpPr>
        <p:spPr>
          <a:xfrm>
            <a:off x="240199" y="7531318"/>
            <a:ext cx="933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Jag1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cnull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Jag2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cnull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5C0F252-6401-F442-AAE3-CF0CCCEDCDC4}"/>
              </a:ext>
            </a:extLst>
          </p:cNvPr>
          <p:cNvSpPr txBox="1"/>
          <p:nvPr/>
        </p:nvSpPr>
        <p:spPr>
          <a:xfrm>
            <a:off x="416851" y="36157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788A9C5-3368-134F-A8AB-EFEA9BE5712A}"/>
              </a:ext>
            </a:extLst>
          </p:cNvPr>
          <p:cNvSpPr txBox="1"/>
          <p:nvPr/>
        </p:nvSpPr>
        <p:spPr>
          <a:xfrm>
            <a:off x="1136253" y="606830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xmlns="" id="{8446F16E-4B3E-E84C-986F-1380C6757619}"/>
              </a:ext>
            </a:extLst>
          </p:cNvPr>
          <p:cNvGrpSpPr/>
          <p:nvPr/>
        </p:nvGrpSpPr>
        <p:grpSpPr>
          <a:xfrm>
            <a:off x="1236150" y="723161"/>
            <a:ext cx="4450799" cy="2529398"/>
            <a:chOff x="1799932" y="5771629"/>
            <a:chExt cx="4450799" cy="2529398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20F1DB2A-E5DB-F94C-BD87-807AE954B8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5695" t="44827" r="32225" b="42176"/>
            <a:stretch/>
          </p:blipFill>
          <p:spPr>
            <a:xfrm>
              <a:off x="2849203" y="6105119"/>
              <a:ext cx="3401528" cy="105063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55A6AE1E-189E-1449-8E1F-180825E9F7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1849" t="50887" r="37819" b="33914"/>
            <a:stretch/>
          </p:blipFill>
          <p:spPr>
            <a:xfrm>
              <a:off x="2845524" y="7268720"/>
              <a:ext cx="3401528" cy="1032307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12F11B33-1F11-B94F-B773-904B7E91AE09}"/>
                </a:ext>
              </a:extLst>
            </p:cNvPr>
            <p:cNvSpPr txBox="1"/>
            <p:nvPr/>
          </p:nvSpPr>
          <p:spPr>
            <a:xfrm>
              <a:off x="1799932" y="7287751"/>
              <a:ext cx="9332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Jag1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cnull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;</a:t>
              </a:r>
            </a:p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 Jag2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cnull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60939808-A6BD-B54C-99FA-756A5C76B9D5}"/>
                </a:ext>
              </a:extLst>
            </p:cNvPr>
            <p:cNvSpPr txBox="1"/>
            <p:nvPr/>
          </p:nvSpPr>
          <p:spPr>
            <a:xfrm>
              <a:off x="1963961" y="6437958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30" name="Right Bracket 29">
              <a:extLst>
                <a:ext uri="{FF2B5EF4-FFF2-40B4-BE49-F238E27FC236}">
                  <a16:creationId xmlns:a16="http://schemas.microsoft.com/office/drawing/2014/main" xmlns="" id="{2A31B473-A09E-0E43-988A-8C187DB50DB0}"/>
                </a:ext>
              </a:extLst>
            </p:cNvPr>
            <p:cNvSpPr/>
            <p:nvPr/>
          </p:nvSpPr>
          <p:spPr>
            <a:xfrm rot="16200000">
              <a:off x="5447259" y="7006072"/>
              <a:ext cx="45719" cy="949577"/>
            </a:xfrm>
            <a:prstGeom prst="rightBracke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ight Bracket 30">
              <a:extLst>
                <a:ext uri="{FF2B5EF4-FFF2-40B4-BE49-F238E27FC236}">
                  <a16:creationId xmlns:a16="http://schemas.microsoft.com/office/drawing/2014/main" xmlns="" id="{2957480E-4206-A648-BE23-31E9B43197E9}"/>
                </a:ext>
              </a:extLst>
            </p:cNvPr>
            <p:cNvSpPr/>
            <p:nvPr/>
          </p:nvSpPr>
          <p:spPr>
            <a:xfrm rot="16200000">
              <a:off x="5421648" y="5853936"/>
              <a:ext cx="45719" cy="949577"/>
            </a:xfrm>
            <a:prstGeom prst="rightBracket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8F38D329-8EA2-2A45-9407-4C4C1D8F8BA9}"/>
                </a:ext>
              </a:extLst>
            </p:cNvPr>
            <p:cNvSpPr txBox="1"/>
            <p:nvPr/>
          </p:nvSpPr>
          <p:spPr>
            <a:xfrm>
              <a:off x="2845524" y="5771629"/>
              <a:ext cx="3401528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2F01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Krt5</a:t>
              </a:r>
              <a:r>
                <a:rPr lang="en-US" sz="1400" b="1" dirty="0">
                  <a:solidFill>
                    <a:srgbClr val="43AD2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-tub </a:t>
              </a:r>
              <a:r>
                <a:rPr lang="en-US" sz="1400" b="1" dirty="0">
                  <a:solidFill>
                    <a:schemeClr val="accent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Krt8 </a:t>
              </a:r>
              <a:r>
                <a:rPr lang="en-US" sz="1400" b="1" dirty="0" smtClean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en-US" sz="1400" b="1" baseline="30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ight Bracket 33">
              <a:extLst>
                <a:ext uri="{FF2B5EF4-FFF2-40B4-BE49-F238E27FC236}">
                  <a16:creationId xmlns:a16="http://schemas.microsoft.com/office/drawing/2014/main" xmlns="" id="{C86C90D0-91D8-F349-9BDE-6079B9B40B8F}"/>
                </a:ext>
              </a:extLst>
            </p:cNvPr>
            <p:cNvSpPr/>
            <p:nvPr/>
          </p:nvSpPr>
          <p:spPr>
            <a:xfrm rot="5400000" flipV="1">
              <a:off x="5434288" y="6554956"/>
              <a:ext cx="45719" cy="949577"/>
            </a:xfrm>
            <a:prstGeom prst="rightBracket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ight Bracket 34">
              <a:extLst>
                <a:ext uri="{FF2B5EF4-FFF2-40B4-BE49-F238E27FC236}">
                  <a16:creationId xmlns:a16="http://schemas.microsoft.com/office/drawing/2014/main" xmlns="" id="{CA7AE7F4-984F-494C-BFEE-860AE32C284B}"/>
                </a:ext>
              </a:extLst>
            </p:cNvPr>
            <p:cNvSpPr/>
            <p:nvPr/>
          </p:nvSpPr>
          <p:spPr>
            <a:xfrm rot="5400000" flipV="1">
              <a:off x="5447259" y="7605103"/>
              <a:ext cx="45719" cy="949577"/>
            </a:xfrm>
            <a:prstGeom prst="rightBracket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9FF4B593-657E-7B44-8888-2F555665B3E4}"/>
              </a:ext>
            </a:extLst>
          </p:cNvPr>
          <p:cNvSpPr txBox="1"/>
          <p:nvPr/>
        </p:nvSpPr>
        <p:spPr>
          <a:xfrm>
            <a:off x="540802" y="9156108"/>
            <a:ext cx="3134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Figure 2-figure supplement 1</a:t>
            </a:r>
          </a:p>
          <a:p>
            <a:pPr algn="ctr"/>
            <a:r>
              <a:rPr lang="en-US" smtClean="0"/>
              <a:t>Stupnikov et al.</a:t>
            </a:r>
            <a:endParaRPr lang="en-US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392445" y="2004136"/>
            <a:ext cx="27455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673432" y="3195970"/>
            <a:ext cx="27455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299511" y="3846534"/>
            <a:ext cx="2580775" cy="4454331"/>
            <a:chOff x="299511" y="3846534"/>
            <a:chExt cx="2580775" cy="4454331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xmlns="" id="{3C54CF44-35D9-FA41-AC60-66B82C91780F}"/>
                </a:ext>
              </a:extLst>
            </p:cNvPr>
            <p:cNvSpPr txBox="1"/>
            <p:nvPr/>
          </p:nvSpPr>
          <p:spPr>
            <a:xfrm>
              <a:off x="339586" y="4407062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xmlns="" id="{3B2B4985-2885-6445-BA5D-EC40853BB292}"/>
                </a:ext>
              </a:extLst>
            </p:cNvPr>
            <p:cNvSpPr txBox="1"/>
            <p:nvPr/>
          </p:nvSpPr>
          <p:spPr>
            <a:xfrm>
              <a:off x="299511" y="5454264"/>
              <a:ext cx="873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Jag1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cnull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2E2FDB4A-B759-CC44-AC5C-A2F59C746D65}"/>
                </a:ext>
              </a:extLst>
            </p:cNvPr>
            <p:cNvSpPr txBox="1"/>
            <p:nvPr/>
          </p:nvSpPr>
          <p:spPr>
            <a:xfrm>
              <a:off x="299511" y="6604102"/>
              <a:ext cx="8739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Jag2</a:t>
              </a:r>
              <a:r>
                <a:rPr lang="en-US" sz="14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cnull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14B62D75-C626-2C46-865A-50802AF1C193}"/>
                </a:ext>
              </a:extLst>
            </p:cNvPr>
            <p:cNvSpPr txBox="1"/>
            <p:nvPr/>
          </p:nvSpPr>
          <p:spPr>
            <a:xfrm>
              <a:off x="1143574" y="3846534"/>
              <a:ext cx="1736711" cy="307777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2F015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Foxj1</a:t>
              </a:r>
              <a:r>
                <a:rPr lang="en-US" sz="1400" b="1" dirty="0">
                  <a:solidFill>
                    <a:srgbClr val="43AD2D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4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p63 </a:t>
              </a:r>
              <a:r>
                <a:rPr lang="en-US" sz="1400" b="1" dirty="0">
                  <a:solidFill>
                    <a:schemeClr val="bg2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DAPI</a:t>
              </a:r>
              <a:endParaRPr lang="en-US" sz="1400" b="1" baseline="30000" dirty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23CECEF3-477A-D545-AD75-DCA674DE1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1665" t="12114" r="51454" b="47253"/>
            <a:stretch/>
          </p:blipFill>
          <p:spPr>
            <a:xfrm rot="16200000">
              <a:off x="1517140" y="3806473"/>
              <a:ext cx="989581" cy="173671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xmlns="" id="{9CFAD529-71BD-4E40-B628-52BCF4B840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411" t="42216" r="42131" b="48325"/>
            <a:stretch/>
          </p:blipFill>
          <p:spPr>
            <a:xfrm>
              <a:off x="1142521" y="7313963"/>
              <a:ext cx="1710950" cy="986902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569E968E-FC30-B047-A3D6-4DE1870328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5694" t="40162" r="51779" b="49699"/>
            <a:stretch/>
          </p:blipFill>
          <p:spPr>
            <a:xfrm>
              <a:off x="1142521" y="6219863"/>
              <a:ext cx="1725239" cy="1037743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2BD2EAD0-CF40-E241-9771-B2C672C8A3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0532" t="41535" r="36373" b="49002"/>
            <a:stretch/>
          </p:blipFill>
          <p:spPr>
            <a:xfrm>
              <a:off x="1143574" y="5221070"/>
              <a:ext cx="1734366" cy="942436"/>
            </a:xfrm>
            <a:prstGeom prst="rect">
              <a:avLst/>
            </a:prstGeom>
          </p:spPr>
        </p:pic>
        <p:cxnSp>
          <p:nvCxnSpPr>
            <p:cNvPr id="39" name="Straight Connector 38"/>
            <p:cNvCxnSpPr/>
            <p:nvPr/>
          </p:nvCxnSpPr>
          <p:spPr>
            <a:xfrm>
              <a:off x="1191755" y="5101764"/>
              <a:ext cx="2745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191755" y="6054264"/>
              <a:ext cx="2745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181576" y="7155017"/>
              <a:ext cx="2745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184003" y="8213736"/>
              <a:ext cx="274555" cy="0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3371047" y="6712480"/>
            <a:ext cx="3624839" cy="2900063"/>
            <a:chOff x="3371047" y="6589385"/>
            <a:chExt cx="3624839" cy="2900063"/>
          </a:xfrm>
        </p:grpSpPr>
        <p:graphicFrame>
          <p:nvGraphicFramePr>
            <p:cNvPr id="43" name="Chart 4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04051936"/>
                </p:ext>
              </p:extLst>
            </p:nvPr>
          </p:nvGraphicFramePr>
          <p:xfrm>
            <a:off x="3371047" y="6589385"/>
            <a:ext cx="3624839" cy="23857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sp>
          <p:nvSpPr>
            <p:cNvPr id="44" name="TextBox 43"/>
            <p:cNvSpPr txBox="1"/>
            <p:nvPr/>
          </p:nvSpPr>
          <p:spPr>
            <a:xfrm rot="18900000">
              <a:off x="4171409" y="8905883"/>
              <a:ext cx="686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Control</a:t>
              </a:r>
              <a:endParaRPr lang="en-US" sz="14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8900000">
              <a:off x="4636140" y="8926852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Jag1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  <p:sp>
          <p:nvSpPr>
            <p:cNvPr id="46" name="TextBox 45"/>
            <p:cNvSpPr txBox="1"/>
            <p:nvPr/>
          </p:nvSpPr>
          <p:spPr>
            <a:xfrm rot="18900000">
              <a:off x="5161926" y="8921535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Jag2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  <p:sp>
          <p:nvSpPr>
            <p:cNvPr id="47" name="TextBox 46"/>
            <p:cNvSpPr txBox="1"/>
            <p:nvPr/>
          </p:nvSpPr>
          <p:spPr>
            <a:xfrm rot="18900000">
              <a:off x="5051235" y="9181671"/>
              <a:ext cx="15568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Jag1</a:t>
              </a:r>
              <a:r>
                <a:rPr lang="en-US" sz="1400" baseline="30000" dirty="0" smtClean="0"/>
                <a:t>cnull</a:t>
              </a:r>
              <a:r>
                <a:rPr lang="en-US" sz="1400" dirty="0" smtClean="0"/>
                <a:t>; Jag2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5C0F252-6401-F442-AAE3-CF0CCCEDCDC4}"/>
              </a:ext>
            </a:extLst>
          </p:cNvPr>
          <p:cNvSpPr txBox="1"/>
          <p:nvPr/>
        </p:nvSpPr>
        <p:spPr>
          <a:xfrm>
            <a:off x="3087417" y="3615701"/>
            <a:ext cx="407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Straight Connector 47"/>
          <p:cNvCxnSpPr/>
          <p:nvPr/>
        </p:nvCxnSpPr>
        <p:spPr>
          <a:xfrm>
            <a:off x="2392445" y="3161423"/>
            <a:ext cx="27455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3369693" y="3386970"/>
            <a:ext cx="3623672" cy="3734212"/>
            <a:chOff x="3369693" y="3386970"/>
            <a:chExt cx="3623672" cy="3734212"/>
          </a:xfrm>
        </p:grpSpPr>
        <p:graphicFrame>
          <p:nvGraphicFramePr>
            <p:cNvPr id="49" name="Chart 48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013381214"/>
                </p:ext>
              </p:extLst>
            </p:nvPr>
          </p:nvGraphicFramePr>
          <p:xfrm>
            <a:off x="3369693" y="3614589"/>
            <a:ext cx="3623672" cy="23857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50" name="TextBox 49"/>
            <p:cNvSpPr txBox="1"/>
            <p:nvPr/>
          </p:nvSpPr>
          <p:spPr>
            <a:xfrm rot="18900000">
              <a:off x="4171408" y="5929843"/>
              <a:ext cx="686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Control</a:t>
              </a:r>
              <a:endParaRPr lang="en-US" sz="1400" dirty="0"/>
            </a:p>
          </p:txBody>
        </p:sp>
        <p:sp>
          <p:nvSpPr>
            <p:cNvPr id="51" name="TextBox 50"/>
            <p:cNvSpPr txBox="1"/>
            <p:nvPr/>
          </p:nvSpPr>
          <p:spPr>
            <a:xfrm rot="18900000">
              <a:off x="4636139" y="5950812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Jag1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  <p:sp>
          <p:nvSpPr>
            <p:cNvPr id="52" name="TextBox 51"/>
            <p:cNvSpPr txBox="1"/>
            <p:nvPr/>
          </p:nvSpPr>
          <p:spPr>
            <a:xfrm rot="18900000">
              <a:off x="5161925" y="5945495"/>
              <a:ext cx="8210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Jag2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 rot="18900000">
              <a:off x="5051234" y="6205631"/>
              <a:ext cx="15568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Jag1</a:t>
              </a:r>
              <a:r>
                <a:rPr lang="en-US" sz="1400" baseline="30000" dirty="0" smtClean="0"/>
                <a:t>cnull</a:t>
              </a:r>
              <a:r>
                <a:rPr lang="en-US" sz="1400" dirty="0" smtClean="0"/>
                <a:t>; Jag2</a:t>
              </a:r>
              <a:r>
                <a:rPr lang="en-US" sz="1400" baseline="30000" dirty="0" smtClean="0"/>
                <a:t>cnull</a:t>
              </a:r>
              <a:endParaRPr lang="en-US" sz="14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3C54CF44-35D9-FA41-AC60-66B82C91780F}"/>
                </a:ext>
              </a:extLst>
            </p:cNvPr>
            <p:cNvSpPr txBox="1"/>
            <p:nvPr/>
          </p:nvSpPr>
          <p:spPr>
            <a:xfrm>
              <a:off x="4217962" y="3386970"/>
              <a:ext cx="1063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TRACHEA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3C54CF44-35D9-FA41-AC60-66B82C91780F}"/>
                </a:ext>
              </a:extLst>
            </p:cNvPr>
            <p:cNvSpPr txBox="1"/>
            <p:nvPr/>
          </p:nvSpPr>
          <p:spPr>
            <a:xfrm>
              <a:off x="4217963" y="6813405"/>
              <a:ext cx="10631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TRACHEA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4755588" y="3676650"/>
              <a:ext cx="0" cy="50338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5739838" y="3804977"/>
              <a:ext cx="0" cy="4734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flipV="1">
              <a:off x="6225613" y="3676650"/>
              <a:ext cx="0" cy="2566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749519" y="3676650"/>
              <a:ext cx="14760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4755658" y="3804977"/>
              <a:ext cx="9841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5399131" y="3506281"/>
              <a:ext cx="3257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**</a:t>
              </a:r>
              <a:endParaRPr lang="en-US" sz="1400" dirty="0"/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5091199" y="3643667"/>
              <a:ext cx="32573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**</a:t>
              </a:r>
              <a:endParaRPr lang="en-US" sz="1400" dirty="0"/>
            </a:p>
          </p:txBody>
        </p:sp>
        <p:cxnSp>
          <p:nvCxnSpPr>
            <p:cNvPr id="64" name="Straight Connector 63"/>
            <p:cNvCxnSpPr/>
            <p:nvPr/>
          </p:nvCxnSpPr>
          <p:spPr>
            <a:xfrm flipV="1">
              <a:off x="5247186" y="4041776"/>
              <a:ext cx="0" cy="1382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755096" y="4041776"/>
              <a:ext cx="4989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809595" y="3821316"/>
              <a:ext cx="4331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n.s</a:t>
              </a:r>
              <a:r>
                <a:rPr lang="en-US" sz="1200" dirty="0" smtClean="0"/>
                <a:t>.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1837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15806</TotalTime>
  <Words>57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</dc:creator>
  <cp:lastModifiedBy>Maria</cp:lastModifiedBy>
  <cp:revision>255</cp:revision>
  <dcterms:created xsi:type="dcterms:W3CDTF">2017-12-19T01:13:41Z</dcterms:created>
  <dcterms:modified xsi:type="dcterms:W3CDTF">2019-10-13T23:03:53Z</dcterms:modified>
</cp:coreProperties>
</file>