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5" autoAdjust="0"/>
  </p:normalViewPr>
  <p:slideViewPr>
    <p:cSldViewPr>
      <p:cViewPr varScale="1">
        <p:scale>
          <a:sx n="123" d="100"/>
          <a:sy n="123" d="100"/>
        </p:scale>
        <p:origin x="4002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chreja\Box%20Sync\Amit%20Tushar%20eLife\MID_PeakArea_2018071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chreja\Box%20Sync\Amit%20Tushar%20eLife\MID_PeakArea_2018071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verma\Documents\old\pancreatic%20fibroblast\deepak%20supp%20data.txt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/>
              <a:t>Alanine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mid_plots!$I$1</c:f>
              <c:strCache>
                <c:ptCount val="1"/>
                <c:pt idx="0">
                  <c:v>RPMI+13CLac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mid_plots!$J$12:$J$15</c:f>
                <c:numCache>
                  <c:formatCode>General</c:formatCode>
                  <c:ptCount val="4"/>
                  <c:pt idx="0">
                    <c:v>3.3955986217455103E-2</c:v>
                  </c:pt>
                  <c:pt idx="1">
                    <c:v>6.1212063081280495E-4</c:v>
                  </c:pt>
                  <c:pt idx="2">
                    <c:v>0</c:v>
                  </c:pt>
                  <c:pt idx="3">
                    <c:v>3.35225330934283E-2</c:v>
                  </c:pt>
                </c:numCache>
              </c:numRef>
            </c:plus>
            <c:minus>
              <c:numRef>
                <c:f>mid_plots!$J$12:$J$15</c:f>
                <c:numCache>
                  <c:formatCode>General</c:formatCode>
                  <c:ptCount val="4"/>
                  <c:pt idx="0">
                    <c:v>3.3955986217455103E-2</c:v>
                  </c:pt>
                  <c:pt idx="1">
                    <c:v>6.1212063081280495E-4</c:v>
                  </c:pt>
                  <c:pt idx="2">
                    <c:v>0</c:v>
                  </c:pt>
                  <c:pt idx="3">
                    <c:v>3.35225330934283E-2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mid_plots!$B$12:$B$15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mid_plots!$I$12:$I$15</c:f>
              <c:numCache>
                <c:formatCode>0.00</c:formatCode>
                <c:ptCount val="4"/>
                <c:pt idx="0">
                  <c:v>0.29359000000000002</c:v>
                </c:pt>
                <c:pt idx="1">
                  <c:v>5.4250000000000001E-4</c:v>
                </c:pt>
                <c:pt idx="2">
                  <c:v>0</c:v>
                </c:pt>
                <c:pt idx="3">
                  <c:v>0.70586749999999998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9B-4459-BB4A-17512340BCD3}"/>
            </c:ext>
          </c:extLst>
        </c:ser>
        <c:ser>
          <c:idx val="2"/>
          <c:order val="1"/>
          <c:tx>
            <c:strRef>
              <c:f>mid_plots!$M$1</c:f>
              <c:strCache>
                <c:ptCount val="1"/>
                <c:pt idx="0">
                  <c:v>LowGlcLowQ+13CLac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mid_plots!$N$12:$N$15</c:f>
                <c:numCache>
                  <c:formatCode>General</c:formatCode>
                  <c:ptCount val="4"/>
                  <c:pt idx="0">
                    <c:v>9.1523671801343309E-3</c:v>
                  </c:pt>
                  <c:pt idx="1">
                    <c:v>3.9500000000000001E-4</c:v>
                  </c:pt>
                  <c:pt idx="2">
                    <c:v>0</c:v>
                  </c:pt>
                  <c:pt idx="3">
                    <c:v>9.23553779340071E-3</c:v>
                  </c:pt>
                </c:numCache>
              </c:numRef>
            </c:plus>
            <c:minus>
              <c:numRef>
                <c:f>mid_plots!$N$12:$N$15</c:f>
                <c:numCache>
                  <c:formatCode>General</c:formatCode>
                  <c:ptCount val="4"/>
                  <c:pt idx="0">
                    <c:v>9.1523671801343309E-3</c:v>
                  </c:pt>
                  <c:pt idx="1">
                    <c:v>3.9500000000000001E-4</c:v>
                  </c:pt>
                  <c:pt idx="2">
                    <c:v>0</c:v>
                  </c:pt>
                  <c:pt idx="3">
                    <c:v>9.23553779340071E-3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mid_plots!$B$12:$B$15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numCache>
            </c:numRef>
          </c:cat>
          <c:val>
            <c:numRef>
              <c:f>mid_plots!$M$12:$M$15</c:f>
              <c:numCache>
                <c:formatCode>0.00</c:formatCode>
                <c:ptCount val="4"/>
                <c:pt idx="0">
                  <c:v>0.34388249999999998</c:v>
                </c:pt>
                <c:pt idx="1">
                  <c:v>1.975E-4</c:v>
                </c:pt>
                <c:pt idx="2">
                  <c:v>0</c:v>
                </c:pt>
                <c:pt idx="3">
                  <c:v>0.65591750000000004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9B-4459-BB4A-17512340B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14057176"/>
        <c:axId val="-2013979528"/>
      </c:barChart>
      <c:catAx>
        <c:axId val="-2014057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3979528"/>
        <c:crosses val="autoZero"/>
        <c:auto val="1"/>
        <c:lblAlgn val="ctr"/>
        <c:lblOffset val="100"/>
        <c:noMultiLvlLbl val="0"/>
      </c:catAx>
      <c:valAx>
        <c:axId val="-2013979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Mass</a:t>
                </a:r>
                <a:r>
                  <a:rPr lang="en-US" baseline="0"/>
                  <a:t> Isotopomer Distr. (fraction)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4.6296296296296301E-2"/>
              <c:y val="6.350000000000000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14057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/>
              <a:t>Net contribution</a:t>
            </a:r>
            <a:r>
              <a:rPr lang="en-US" sz="1100" baseline="0"/>
              <a:t> of carbon:</a:t>
            </a:r>
          </a:p>
          <a:p>
            <a:pPr>
              <a:defRPr sz="1100"/>
            </a:pPr>
            <a:r>
              <a:rPr lang="en-US" sz="1100" baseline="0"/>
              <a:t>Lactate → citrate </a:t>
            </a:r>
            <a:r>
              <a:rPr lang="en-US" sz="1100" b="0" i="0" u="none" strike="noStrike" baseline="0">
                <a:effectLst/>
              </a:rPr>
              <a:t>→</a:t>
            </a:r>
            <a:r>
              <a:rPr lang="en-US" sz="1100" b="0" i="0" u="none" strike="noStrike" baseline="0"/>
              <a:t> aKG</a:t>
            </a:r>
            <a:r>
              <a:rPr lang="en-US" sz="1100" baseline="0"/>
              <a:t> </a:t>
            </a:r>
            <a:endParaRPr lang="en-US" sz="1100"/>
          </a:p>
        </c:rich>
      </c:tx>
      <c:layout>
        <c:manualLayout>
          <c:xMode val="edge"/>
          <c:yMode val="edge"/>
          <c:x val="0.22252508519845601"/>
          <c:y val="4.16666666666666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mid_plots!$I$1</c:f>
              <c:strCache>
                <c:ptCount val="1"/>
                <c:pt idx="0">
                  <c:v>RPMI+13CLac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mid_plots!$I$10</c:f>
              <c:numCache>
                <c:formatCode>0.00</c:formatCode>
                <c:ptCount val="1"/>
                <c:pt idx="0">
                  <c:v>0.171926180249725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EB-46BB-9ACC-3BE5C95BB239}"/>
            </c:ext>
          </c:extLst>
        </c:ser>
        <c:ser>
          <c:idx val="2"/>
          <c:order val="1"/>
          <c:tx>
            <c:strRef>
              <c:f>mid_plots!$M$1</c:f>
              <c:strCache>
                <c:ptCount val="1"/>
                <c:pt idx="0">
                  <c:v>LowGlcLowQ+13CLac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mid_plots!$M$10</c:f>
              <c:numCache>
                <c:formatCode>0.00</c:formatCode>
                <c:ptCount val="1"/>
                <c:pt idx="0">
                  <c:v>0.55512890731494102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EB-46BB-9ACC-3BE5C95BB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6399368"/>
        <c:axId val="2126391064"/>
      </c:barChart>
      <c:catAx>
        <c:axId val="2126399368"/>
        <c:scaling>
          <c:orientation val="minMax"/>
        </c:scaling>
        <c:delete val="1"/>
        <c:axPos val="b"/>
        <c:majorTickMark val="none"/>
        <c:minorTickMark val="none"/>
        <c:tickLblPos val="nextTo"/>
        <c:crossAx val="2126391064"/>
        <c:crosses val="autoZero"/>
        <c:auto val="1"/>
        <c:lblAlgn val="ctr"/>
        <c:lblOffset val="100"/>
        <c:noMultiLvlLbl val="0"/>
      </c:catAx>
      <c:valAx>
        <c:axId val="212639106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Ratio of MPE (aKG/Citrate)</a:t>
                </a:r>
              </a:p>
            </c:rich>
          </c:tx>
          <c:layout>
            <c:manualLayout>
              <c:xMode val="edge"/>
              <c:yMode val="edge"/>
              <c:x val="5.5555555555555497E-2"/>
              <c:y val="0.149222222222222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399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5D-4550-8272-B5056E1AB21E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5D-4550-8272-B5056E1AB21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5D-4550-8272-B5056E1AB21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25D-4550-8272-B5056E1AB21E}"/>
              </c:ext>
            </c:extLst>
          </c:dPt>
          <c:errBars>
            <c:errBarType val="plus"/>
            <c:errValType val="cust"/>
            <c:noEndCap val="0"/>
            <c:plus>
              <c:numRef>
                <c:f>'deepak supp data'!$C$6:$F$6</c:f>
                <c:numCache>
                  <c:formatCode>General</c:formatCode>
                  <c:ptCount val="4"/>
                  <c:pt idx="0">
                    <c:v>0.38188130791298802</c:v>
                  </c:pt>
                  <c:pt idx="1">
                    <c:v>0.352142926014897</c:v>
                  </c:pt>
                  <c:pt idx="2">
                    <c:v>6.42830774776703E-3</c:v>
                  </c:pt>
                  <c:pt idx="3">
                    <c:v>0.13093498520385299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'deepak supp data'!$C$4:$F$4</c:f>
              <c:strCache>
                <c:ptCount val="4"/>
                <c:pt idx="0">
                  <c:v>RPMI</c:v>
                </c:pt>
                <c:pt idx="1">
                  <c:v>RPMI+13CLac</c:v>
                </c:pt>
                <c:pt idx="2">
                  <c:v>LowGLowQ</c:v>
                </c:pt>
                <c:pt idx="3">
                  <c:v>LowGLowQ+13CLac</c:v>
                </c:pt>
              </c:strCache>
            </c:strRef>
          </c:cat>
          <c:val>
            <c:numRef>
              <c:f>'deepak supp data'!$C$5:$F$5</c:f>
              <c:numCache>
                <c:formatCode>General</c:formatCode>
                <c:ptCount val="4"/>
                <c:pt idx="0">
                  <c:v>2.333333333333333</c:v>
                </c:pt>
                <c:pt idx="1">
                  <c:v>0.96832549999999995</c:v>
                </c:pt>
                <c:pt idx="2">
                  <c:v>1.8553029999999999</c:v>
                </c:pt>
                <c:pt idx="3">
                  <c:v>1.4252043333333331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25D-4550-8272-B5056E1AB2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-21"/>
        <c:axId val="2122619976"/>
        <c:axId val="2122616632"/>
      </c:barChart>
      <c:catAx>
        <c:axId val="2122619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2616632"/>
        <c:crosses val="autoZero"/>
        <c:auto val="1"/>
        <c:lblAlgn val="ctr"/>
        <c:lblOffset val="100"/>
        <c:noMultiLvlLbl val="0"/>
      </c:catAx>
      <c:valAx>
        <c:axId val="2122616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122619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51E53D0-9BC3-7947-B067-BE74108F45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2174628"/>
              </p:ext>
            </p:extLst>
          </p:nvPr>
        </p:nvGraphicFramePr>
        <p:xfrm>
          <a:off x="590857" y="256233"/>
          <a:ext cx="2743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BCDC5A-A4CC-7E49-9001-F7B66CF4F9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4729552"/>
              </p:ext>
            </p:extLst>
          </p:nvPr>
        </p:nvGraphicFramePr>
        <p:xfrm>
          <a:off x="3638857" y="228600"/>
          <a:ext cx="2286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23"/>
          <a:stretch>
            <a:fillRect/>
          </a:stretch>
        </p:blipFill>
        <p:spPr bwMode="auto">
          <a:xfrm>
            <a:off x="248654" y="2781090"/>
            <a:ext cx="1476375" cy="2743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72"/>
          <a:stretch>
            <a:fillRect/>
          </a:stretch>
        </p:blipFill>
        <p:spPr bwMode="auto">
          <a:xfrm>
            <a:off x="1884803" y="2781090"/>
            <a:ext cx="1495425" cy="2743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76400" y="15240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8403" y="5529568"/>
            <a:ext cx="6695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800" i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3- Figure Supplement </a:t>
            </a:r>
            <a:r>
              <a:rPr lang="en-US" sz="10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en-US" sz="1000" b="1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99303" y="5524290"/>
            <a:ext cx="161955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5757240"/>
              </p:ext>
            </p:extLst>
          </p:nvPr>
        </p:nvGraphicFramePr>
        <p:xfrm>
          <a:off x="5274396" y="2923281"/>
          <a:ext cx="1318291" cy="2660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34511" y="2591917"/>
            <a:ext cx="16088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Fumarate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α-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ketoglutarate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2666" y="3304381"/>
            <a:ext cx="292388" cy="11583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Intracellular Levels Ratio</a:t>
            </a:r>
            <a:endParaRPr 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142171" y="3543090"/>
            <a:ext cx="1921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4320" y="3543090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42171" y="3543090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684971" y="3009690"/>
            <a:ext cx="1921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877120" y="3009690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684971" y="3009690"/>
            <a:ext cx="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36457" y="3333023"/>
            <a:ext cx="5562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0.006</a:t>
            </a:r>
            <a:endParaRPr lang="en-US" sz="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599005" y="2857290"/>
            <a:ext cx="5562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/>
              <a:t>0.01</a:t>
            </a:r>
            <a:endParaRPr lang="en-US" sz="600" b="1" dirty="0"/>
          </a:p>
        </p:txBody>
      </p:sp>
      <p:pic>
        <p:nvPicPr>
          <p:cNvPr id="29" name="Picture 28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79"/>
          <a:stretch/>
        </p:blipFill>
        <p:spPr bwMode="auto">
          <a:xfrm>
            <a:off x="3492915" y="2743835"/>
            <a:ext cx="1487805" cy="27425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1999" y="715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492915" y="7156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4132" y="26270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849551" y="262426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40002" y="262426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053160" y="263508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051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135664</TotalTime>
  <Words>43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467</cp:revision>
  <dcterms:created xsi:type="dcterms:W3CDTF">2012-11-01T21:56:30Z</dcterms:created>
  <dcterms:modified xsi:type="dcterms:W3CDTF">2019-10-15T18:55:24Z</dcterms:modified>
</cp:coreProperties>
</file>