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02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irban Maitra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19852"/>
    <a:srgbClr val="E0A9A8"/>
    <a:srgbClr val="DB9B99"/>
    <a:srgbClr val="E1AAA9"/>
    <a:srgbClr val="E8BFBE"/>
    <a:srgbClr val="B9CB8B"/>
    <a:srgbClr val="A8BF6F"/>
    <a:srgbClr val="9EB75F"/>
    <a:srgbClr val="9EBB5F"/>
    <a:srgbClr val="D488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685" autoAdjust="0"/>
  </p:normalViewPr>
  <p:slideViewPr>
    <p:cSldViewPr>
      <p:cViewPr varScale="1">
        <p:scale>
          <a:sx n="107" d="100"/>
          <a:sy n="107" d="100"/>
        </p:scale>
        <p:origin x="102" y="43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LDH%20ko%20qpcr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tet%20activity%20caf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tet%20activity%20caf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Copy%20of%2006_27_19_UK_MSC_mC_hmC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tet%20activity%20caf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9579472099157103E-2"/>
          <c:y val="6.9489685124864295E-2"/>
          <c:w val="0.87800447548479099"/>
          <c:h val="0.80376413860319595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tx1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F265-4E32-8A8F-D1458FF8DD25}"/>
              </c:ext>
            </c:extLst>
          </c:dPt>
          <c:dPt>
            <c:idx val="1"/>
            <c:invertIfNegative val="0"/>
            <c:bubble3D val="0"/>
            <c:spPr>
              <a:solidFill>
                <a:schemeClr val="bg1">
                  <a:lumMod val="6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F265-4E32-8A8F-D1458FF8DD25}"/>
              </c:ext>
            </c:extLst>
          </c:dPt>
          <c:dPt>
            <c:idx val="3"/>
            <c:invertIfNegative val="0"/>
            <c:bubble3D val="0"/>
            <c:spPr>
              <a:solidFill>
                <a:schemeClr val="tx1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F265-4E32-8A8F-D1458FF8DD25}"/>
              </c:ext>
            </c:extLst>
          </c:dPt>
          <c:dPt>
            <c:idx val="4"/>
            <c:invertIfNegative val="0"/>
            <c:bubble3D val="0"/>
            <c:spPr>
              <a:solidFill>
                <a:schemeClr val="bg1">
                  <a:lumMod val="6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7-F265-4E32-8A8F-D1458FF8DD25}"/>
              </c:ext>
            </c:extLst>
          </c:dPt>
          <c:dPt>
            <c:idx val="6"/>
            <c:invertIfNegative val="0"/>
            <c:bubble3D val="0"/>
            <c:spPr>
              <a:solidFill>
                <a:schemeClr val="tx1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9-F265-4E32-8A8F-D1458FF8DD25}"/>
              </c:ext>
            </c:extLst>
          </c:dPt>
          <c:dPt>
            <c:idx val="7"/>
            <c:invertIfNegative val="0"/>
            <c:bubble3D val="0"/>
            <c:spPr>
              <a:solidFill>
                <a:schemeClr val="bg1">
                  <a:lumMod val="6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B-F265-4E32-8A8F-D1458FF8DD25}"/>
              </c:ext>
            </c:extLst>
          </c:dPt>
          <c:errBars>
            <c:errBarType val="plus"/>
            <c:errValType val="cust"/>
            <c:noEndCap val="0"/>
            <c:plus>
              <c:numRef>
                <c:f>Sheet1!$M$21:$T$21</c:f>
                <c:numCache>
                  <c:formatCode>General</c:formatCode>
                  <c:ptCount val="8"/>
                  <c:pt idx="0">
                    <c:v>0</c:v>
                  </c:pt>
                  <c:pt idx="1">
                    <c:v>1.1823752734594699E-2</c:v>
                  </c:pt>
                  <c:pt idx="3">
                    <c:v>0</c:v>
                  </c:pt>
                  <c:pt idx="4">
                    <c:v>2.2054012668586299E-2</c:v>
                  </c:pt>
                  <c:pt idx="6">
                    <c:v>0</c:v>
                  </c:pt>
                  <c:pt idx="7">
                    <c:v>9.2985988174736096E-3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Sheet1!$M$19:$T$19</c:f>
              <c:strCache>
                <c:ptCount val="8"/>
                <c:pt idx="0">
                  <c:v>Ctrl</c:v>
                </c:pt>
                <c:pt idx="1">
                  <c:v>LDH siRNA</c:v>
                </c:pt>
                <c:pt idx="3">
                  <c:v>Ctrl</c:v>
                </c:pt>
                <c:pt idx="4">
                  <c:v>LDH siRNA</c:v>
                </c:pt>
                <c:pt idx="6">
                  <c:v>Ctrl</c:v>
                </c:pt>
                <c:pt idx="7">
                  <c:v>LDH siRNA</c:v>
                </c:pt>
              </c:strCache>
            </c:strRef>
          </c:cat>
          <c:val>
            <c:numRef>
              <c:f>Sheet1!$M$20:$T$20</c:f>
              <c:numCache>
                <c:formatCode>General</c:formatCode>
                <c:ptCount val="8"/>
                <c:pt idx="0">
                  <c:v>1</c:v>
                </c:pt>
                <c:pt idx="1">
                  <c:v>0.811639344262295</c:v>
                </c:pt>
                <c:pt idx="3">
                  <c:v>1</c:v>
                </c:pt>
                <c:pt idx="4">
                  <c:v>0.86744639376218302</c:v>
                </c:pt>
                <c:pt idx="6">
                  <c:v>1</c:v>
                </c:pt>
                <c:pt idx="7">
                  <c:v>0.73071303331385196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C-F265-4E32-8A8F-D1458FF8DD2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26281672"/>
        <c:axId val="2126273656"/>
      </c:barChart>
      <c:catAx>
        <c:axId val="2126281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6273656"/>
        <c:crosses val="autoZero"/>
        <c:auto val="1"/>
        <c:lblAlgn val="ctr"/>
        <c:lblOffset val="100"/>
        <c:noMultiLvlLbl val="0"/>
      </c:catAx>
      <c:valAx>
        <c:axId val="2126273656"/>
        <c:scaling>
          <c:orientation val="minMax"/>
          <c:min val="0.4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">
            <a:solidFill>
              <a:schemeClr val="bg1">
                <a:lumMod val="65000"/>
              </a:schemeClr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628167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9E5-4ED2-969F-94A7B549E447}"/>
              </c:ext>
            </c:extLst>
          </c:dPt>
          <c:dPt>
            <c:idx val="1"/>
            <c:invertIfNegative val="0"/>
            <c:bubble3D val="0"/>
            <c:spPr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9E5-4ED2-969F-94A7B549E447}"/>
              </c:ext>
            </c:extLst>
          </c:dPt>
          <c:dPt>
            <c:idx val="2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A9E5-4ED2-969F-94A7B549E447}"/>
              </c:ext>
            </c:extLst>
          </c:dPt>
          <c:errBars>
            <c:errBarType val="plus"/>
            <c:errValType val="cust"/>
            <c:noEndCap val="0"/>
            <c:plus>
              <c:numRef>
                <c:f>'TET activity Experiment 2 (2)'!$R$62:$R$64</c:f>
                <c:numCache>
                  <c:formatCode>General</c:formatCode>
                  <c:ptCount val="3"/>
                  <c:pt idx="0">
                    <c:v>0</c:v>
                  </c:pt>
                  <c:pt idx="1">
                    <c:v>2.6457513110645912</c:v>
                  </c:pt>
                  <c:pt idx="2">
                    <c:v>4.0414518843273806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'TET activity Experiment 2 (2)'!$L$62:$L$64</c:f>
              <c:strCache>
                <c:ptCount val="3"/>
                <c:pt idx="0">
                  <c:v>Ctrl</c:v>
                </c:pt>
                <c:pt idx="1">
                  <c:v>Lactate </c:v>
                </c:pt>
                <c:pt idx="2">
                  <c:v>Lactate + UK5099</c:v>
                </c:pt>
              </c:strCache>
            </c:strRef>
          </c:cat>
          <c:val>
            <c:numRef>
              <c:f>'TET activity Experiment 2 (2)'!$M$62:$M$64</c:f>
              <c:numCache>
                <c:formatCode>General</c:formatCode>
                <c:ptCount val="3"/>
                <c:pt idx="0">
                  <c:v>100</c:v>
                </c:pt>
                <c:pt idx="1">
                  <c:v>167</c:v>
                </c:pt>
                <c:pt idx="2">
                  <c:v>142.3333333333334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A9E5-4ED2-969F-94A7B549E44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25986344"/>
        <c:axId val="2125980056"/>
      </c:barChart>
      <c:catAx>
        <c:axId val="21259863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980056"/>
        <c:crosses val="autoZero"/>
        <c:auto val="1"/>
        <c:lblAlgn val="ctr"/>
        <c:lblOffset val="100"/>
        <c:noMultiLvlLbl val="0"/>
      </c:catAx>
      <c:valAx>
        <c:axId val="212598005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9863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38297457929467799"/>
          <c:y val="5.6756297333797098E-2"/>
          <c:w val="0.48620903091930101"/>
          <c:h val="0.72339789686754796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B3D6-4373-AB93-308AA3B8D322}"/>
              </c:ext>
            </c:extLst>
          </c:dPt>
          <c:dPt>
            <c:idx val="1"/>
            <c:invertIfNegative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B3D6-4373-AB93-308AA3B8D322}"/>
              </c:ext>
            </c:extLst>
          </c:dPt>
          <c:errBars>
            <c:errBarType val="plus"/>
            <c:errValType val="cust"/>
            <c:noEndCap val="0"/>
            <c:plus>
              <c:numRef>
                <c:f>'TET activity Experiment 2 (2)'!$Q$74:$Q$75</c:f>
                <c:numCache>
                  <c:formatCode>General</c:formatCode>
                  <c:ptCount val="2"/>
                  <c:pt idx="0">
                    <c:v>0</c:v>
                  </c:pt>
                  <c:pt idx="1">
                    <c:v>7.7781745930520234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'TET activity Experiment 2 (2)'!$L$74:$L$75</c:f>
              <c:strCache>
                <c:ptCount val="2"/>
                <c:pt idx="0">
                  <c:v>Ctrl</c:v>
                </c:pt>
                <c:pt idx="1">
                  <c:v>aKG</c:v>
                </c:pt>
              </c:strCache>
            </c:strRef>
          </c:cat>
          <c:val>
            <c:numRef>
              <c:f>'TET activity Experiment 2 (2)'!$M$74:$M$75</c:f>
              <c:numCache>
                <c:formatCode>General</c:formatCode>
                <c:ptCount val="2"/>
                <c:pt idx="0">
                  <c:v>100</c:v>
                </c:pt>
                <c:pt idx="1">
                  <c:v>179.5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3D6-4373-AB93-308AA3B8D32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25569464"/>
        <c:axId val="2125559352"/>
      </c:barChart>
      <c:catAx>
        <c:axId val="21255694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559352"/>
        <c:crosses val="autoZero"/>
        <c:auto val="1"/>
        <c:lblAlgn val="ctr"/>
        <c:lblOffset val="100"/>
        <c:noMultiLvlLbl val="0"/>
      </c:catAx>
      <c:valAx>
        <c:axId val="212555935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5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5694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7596636099514501"/>
          <c:y val="2.2770168679764401E-2"/>
          <c:w val="0.750264817922497"/>
          <c:h val="0.57370705723438897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AEB-471A-AC52-74B7D078CA34}"/>
              </c:ext>
            </c:extLst>
          </c:dPt>
          <c:dPt>
            <c:idx val="1"/>
            <c:invertIfNegative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AAEB-471A-AC52-74B7D078CA34}"/>
              </c:ext>
            </c:extLst>
          </c:dPt>
          <c:dPt>
            <c:idx val="2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AEB-471A-AC52-74B7D078CA34}"/>
              </c:ext>
            </c:extLst>
          </c:dPt>
          <c:errBars>
            <c:errBarType val="plus"/>
            <c:errValType val="cust"/>
            <c:noEndCap val="0"/>
            <c:plus>
              <c:numRef>
                <c:f>'MSC UK4099 mC hmC analysis'!$O$56:$O$58</c:f>
                <c:numCache>
                  <c:formatCode>General</c:formatCode>
                  <c:ptCount val="3"/>
                  <c:pt idx="0">
                    <c:v>0</c:v>
                  </c:pt>
                  <c:pt idx="1">
                    <c:v>0.410121933088197</c:v>
                  </c:pt>
                  <c:pt idx="2">
                    <c:v>7.7781745930520202E-2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'MSC UK4099 mC hmC analysis'!$M$56:$M$58</c:f>
              <c:strCache>
                <c:ptCount val="3"/>
                <c:pt idx="0">
                  <c:v>Ctrl</c:v>
                </c:pt>
                <c:pt idx="1">
                  <c:v>Lactate</c:v>
                </c:pt>
                <c:pt idx="2">
                  <c:v>Lactate + UK5099</c:v>
                </c:pt>
              </c:strCache>
            </c:strRef>
          </c:cat>
          <c:val>
            <c:numRef>
              <c:f>'MSC UK4099 mC hmC analysis'!$N$56:$N$58</c:f>
              <c:numCache>
                <c:formatCode>General</c:formatCode>
                <c:ptCount val="3"/>
                <c:pt idx="0">
                  <c:v>1</c:v>
                </c:pt>
                <c:pt idx="1">
                  <c:v>3.01</c:v>
                </c:pt>
                <c:pt idx="2">
                  <c:v>0.92500000000000004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AEB-471A-AC52-74B7D078CA3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30666824"/>
        <c:axId val="2125507896"/>
      </c:barChart>
      <c:catAx>
        <c:axId val="213066682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507896"/>
        <c:crosses val="autoZero"/>
        <c:auto val="1"/>
        <c:lblAlgn val="ctr"/>
        <c:lblOffset val="100"/>
        <c:noMultiLvlLbl val="0"/>
      </c:catAx>
      <c:valAx>
        <c:axId val="212550789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3066682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1914260717410295E-2"/>
          <c:y val="0.17171296296296301"/>
          <c:w val="0.87753018372703395"/>
          <c:h val="0.628295056867892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dPt>
            <c:idx val="1"/>
            <c:invertIfNegative val="0"/>
            <c:bubble3D val="0"/>
            <c:spPr>
              <a:solidFill>
                <a:schemeClr val="bg1">
                  <a:lumMod val="6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3C99-4393-90DA-0A6F1A538680}"/>
              </c:ext>
            </c:extLst>
          </c:dPt>
          <c:dPt>
            <c:idx val="2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3C99-4393-90DA-0A6F1A538680}"/>
              </c:ext>
            </c:extLst>
          </c:dPt>
          <c:dPt>
            <c:idx val="3"/>
            <c:invertIfNegative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3C99-4393-90DA-0A6F1A538680}"/>
              </c:ext>
            </c:extLst>
          </c:dPt>
          <c:errBars>
            <c:errBarType val="both"/>
            <c:errValType val="cust"/>
            <c:noEndCap val="0"/>
            <c:plus>
              <c:numRef>
                <c:f>'TET activity Experiment 1'!$V$100:$V$103</c:f>
                <c:numCache>
                  <c:formatCode>General</c:formatCode>
                  <c:ptCount val="4"/>
                  <c:pt idx="0">
                    <c:v>36.062445840513931</c:v>
                  </c:pt>
                  <c:pt idx="1">
                    <c:v>36.062445840513931</c:v>
                  </c:pt>
                  <c:pt idx="2">
                    <c:v>36.062445840513931</c:v>
                  </c:pt>
                  <c:pt idx="3">
                    <c:v>36.062445840513931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'TET activity Experiment 1'!$T$100:$T$103</c:f>
              <c:strCache>
                <c:ptCount val="4"/>
                <c:pt idx="0">
                  <c:v>MSC Ctrl</c:v>
                </c:pt>
                <c:pt idx="1">
                  <c:v>MSC + 1mM Lactate</c:v>
                </c:pt>
                <c:pt idx="2">
                  <c:v>MSC + 5mM Lactate</c:v>
                </c:pt>
                <c:pt idx="3">
                  <c:v>MSC + 10mM Lactate</c:v>
                </c:pt>
              </c:strCache>
            </c:strRef>
          </c:cat>
          <c:val>
            <c:numRef>
              <c:f>'TET activity Experiment 1'!$U$100:$U$103</c:f>
              <c:numCache>
                <c:formatCode>General</c:formatCode>
                <c:ptCount val="4"/>
                <c:pt idx="0">
                  <c:v>1499.5</c:v>
                </c:pt>
                <c:pt idx="1">
                  <c:v>1797.5</c:v>
                </c:pt>
                <c:pt idx="2">
                  <c:v>1883</c:v>
                </c:pt>
                <c:pt idx="3">
                  <c:v>2539.5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3C99-4393-90DA-0A6F1A5386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30577400"/>
        <c:axId val="2130564344"/>
      </c:barChart>
      <c:catAx>
        <c:axId val="21305774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30564344"/>
        <c:crosses val="autoZero"/>
        <c:auto val="1"/>
        <c:lblAlgn val="ctr"/>
        <c:lblOffset val="100"/>
        <c:noMultiLvlLbl val="0"/>
      </c:catAx>
      <c:valAx>
        <c:axId val="2130564344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3057740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998BEA-C3EA-44EF-B610-451E3499E20F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A11A9-003D-4918-A5E6-6B5D3DD3615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2620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98241406"/>
              </p:ext>
            </p:extLst>
          </p:nvPr>
        </p:nvGraphicFramePr>
        <p:xfrm>
          <a:off x="922116" y="351019"/>
          <a:ext cx="2776538" cy="2528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303116" y="2749102"/>
            <a:ext cx="45717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FSP1</a:t>
            </a:r>
            <a:endParaRPr lang="en-US" sz="1050" dirty="0"/>
          </a:p>
        </p:txBody>
      </p:sp>
      <p:sp>
        <p:nvSpPr>
          <p:cNvPr id="7" name="TextBox 6"/>
          <p:cNvSpPr txBox="1"/>
          <p:nvPr/>
        </p:nvSpPr>
        <p:spPr>
          <a:xfrm>
            <a:off x="2278611" y="2749102"/>
            <a:ext cx="5052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err="1" smtClean="0"/>
              <a:t>aSMA</a:t>
            </a:r>
            <a:endParaRPr lang="en-US" sz="1050" dirty="0"/>
          </a:p>
        </p:txBody>
      </p:sp>
      <p:sp>
        <p:nvSpPr>
          <p:cNvPr id="8" name="TextBox 7"/>
          <p:cNvSpPr txBox="1"/>
          <p:nvPr/>
        </p:nvSpPr>
        <p:spPr>
          <a:xfrm>
            <a:off x="3131916" y="2749102"/>
            <a:ext cx="41069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VIM</a:t>
            </a:r>
            <a:endParaRPr lang="en-US" sz="1050" dirty="0"/>
          </a:p>
        </p:txBody>
      </p:sp>
      <p:graphicFrame>
        <p:nvGraphicFramePr>
          <p:cNvPr id="14" name="Chart 1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79606583"/>
              </p:ext>
            </p:extLst>
          </p:nvPr>
        </p:nvGraphicFramePr>
        <p:xfrm>
          <a:off x="898686" y="3475159"/>
          <a:ext cx="1666724" cy="28805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72940" y="3527267"/>
            <a:ext cx="400110" cy="1720471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400" dirty="0" smtClean="0"/>
              <a:t>Tet activity (% control)</a:t>
            </a:r>
            <a:endParaRPr lang="en-US" sz="1400" dirty="0"/>
          </a:p>
        </p:txBody>
      </p:sp>
      <p:sp>
        <p:nvSpPr>
          <p:cNvPr id="15" name="TextBox 14"/>
          <p:cNvSpPr txBox="1"/>
          <p:nvPr/>
        </p:nvSpPr>
        <p:spPr>
          <a:xfrm>
            <a:off x="7088" y="6781800"/>
            <a:ext cx="685800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50" b="1" dirty="0" smtClean="0">
                <a:latin typeface="+mj-lt"/>
              </a:rPr>
              <a:t> </a:t>
            </a:r>
            <a:r>
              <a:rPr lang="en-US" sz="1050" b="1" dirty="0" smtClean="0">
                <a:latin typeface="+mj-lt"/>
              </a:rPr>
              <a:t>Figure 3- Figure Supplement 2</a:t>
            </a:r>
            <a:r>
              <a:rPr lang="en-US" sz="1050" dirty="0" smtClean="0">
                <a:latin typeface="+mj-lt"/>
              </a:rPr>
              <a:t> </a:t>
            </a:r>
            <a:endParaRPr lang="en-US" sz="1050" dirty="0" smtClean="0">
              <a:latin typeface="+mj-lt"/>
            </a:endParaRPr>
          </a:p>
          <a:p>
            <a:endParaRPr lang="en-US" sz="1050" dirty="0">
              <a:latin typeface="+mj-lt"/>
            </a:endParaRPr>
          </a:p>
        </p:txBody>
      </p:sp>
      <p:graphicFrame>
        <p:nvGraphicFramePr>
          <p:cNvPr id="16" name="Chart 1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82829218"/>
              </p:ext>
            </p:extLst>
          </p:nvPr>
        </p:nvGraphicFramePr>
        <p:xfrm>
          <a:off x="5172526" y="3292290"/>
          <a:ext cx="1067909" cy="25531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7" name="TextBox 16"/>
          <p:cNvSpPr txBox="1"/>
          <p:nvPr/>
        </p:nvSpPr>
        <p:spPr>
          <a:xfrm>
            <a:off x="4906281" y="3476087"/>
            <a:ext cx="400110" cy="1720471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400" dirty="0" smtClean="0"/>
              <a:t>Tet activity (% control)</a:t>
            </a:r>
            <a:endParaRPr lang="en-US" sz="1400" dirty="0"/>
          </a:p>
        </p:txBody>
      </p:sp>
      <p:sp>
        <p:nvSpPr>
          <p:cNvPr id="5" name="TextBox 4"/>
          <p:cNvSpPr txBox="1"/>
          <p:nvPr/>
        </p:nvSpPr>
        <p:spPr>
          <a:xfrm>
            <a:off x="1439765" y="3364387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cxnSp>
        <p:nvCxnSpPr>
          <p:cNvPr id="20" name="Straight Connector 19"/>
          <p:cNvCxnSpPr/>
          <p:nvPr/>
        </p:nvCxnSpPr>
        <p:spPr>
          <a:xfrm>
            <a:off x="1393168" y="3598412"/>
            <a:ext cx="410242" cy="795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1953446" y="3360561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838710" y="3251481"/>
            <a:ext cx="2132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 flipH="1">
            <a:off x="1491477" y="920644"/>
            <a:ext cx="3345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2437547" y="797913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3349194" y="1135784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187353" y="456452"/>
            <a:ext cx="3489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2579661" y="3149525"/>
            <a:ext cx="2479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446823" y="3149525"/>
            <a:ext cx="3489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503406" y="474451"/>
            <a:ext cx="369332" cy="1950727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200" dirty="0" smtClean="0"/>
              <a:t>Relative Expression (</a:t>
            </a:r>
            <a:r>
              <a:rPr lang="en-US" sz="1200" dirty="0" err="1" smtClean="0"/>
              <a:t>qRT</a:t>
            </a:r>
            <a:r>
              <a:rPr lang="en-US" sz="1200" dirty="0" smtClean="0"/>
              <a:t>-PCR)</a:t>
            </a:r>
            <a:endParaRPr lang="en-US" sz="1200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900143" y="3590461"/>
            <a:ext cx="410242" cy="795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4" name="Chart 3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16612554"/>
              </p:ext>
            </p:extLst>
          </p:nvPr>
        </p:nvGraphicFramePr>
        <p:xfrm>
          <a:off x="3035140" y="3292290"/>
          <a:ext cx="1685220" cy="30634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3536865" y="3278344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cxnSp>
        <p:nvCxnSpPr>
          <p:cNvPr id="36" name="Straight Connector 35"/>
          <p:cNvCxnSpPr/>
          <p:nvPr/>
        </p:nvCxnSpPr>
        <p:spPr>
          <a:xfrm>
            <a:off x="3490268" y="3512369"/>
            <a:ext cx="410242" cy="795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4050546" y="32745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cxnSp>
        <p:nvCxnSpPr>
          <p:cNvPr id="38" name="Straight Connector 37"/>
          <p:cNvCxnSpPr/>
          <p:nvPr/>
        </p:nvCxnSpPr>
        <p:spPr>
          <a:xfrm>
            <a:off x="3997243" y="3504418"/>
            <a:ext cx="410242" cy="795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2697489" y="3658015"/>
            <a:ext cx="400110" cy="1193596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400" dirty="0" smtClean="0"/>
              <a:t>5hmC/5mC (%)</a:t>
            </a:r>
            <a:endParaRPr lang="en-US" sz="1400" dirty="0"/>
          </a:p>
        </p:txBody>
      </p:sp>
      <p:sp>
        <p:nvSpPr>
          <p:cNvPr id="40" name="TextBox 39"/>
          <p:cNvSpPr txBox="1"/>
          <p:nvPr/>
        </p:nvSpPr>
        <p:spPr>
          <a:xfrm>
            <a:off x="4504293" y="3149049"/>
            <a:ext cx="2479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E</a:t>
            </a:r>
          </a:p>
        </p:txBody>
      </p:sp>
      <p:graphicFrame>
        <p:nvGraphicFramePr>
          <p:cNvPr id="32" name="Chart 3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52767985"/>
              </p:ext>
            </p:extLst>
          </p:nvPr>
        </p:nvGraphicFramePr>
        <p:xfrm>
          <a:off x="4297803" y="617361"/>
          <a:ext cx="2068243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41" name="TextBox 6"/>
          <p:cNvSpPr txBox="1"/>
          <p:nvPr/>
        </p:nvSpPr>
        <p:spPr>
          <a:xfrm>
            <a:off x="4823172" y="1389040"/>
            <a:ext cx="680058" cy="264560"/>
          </a:xfrm>
          <a:prstGeom prst="rect">
            <a:avLst/>
          </a:prstGeom>
          <a:noFill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non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100" dirty="0"/>
              <a:t>* P=0.01</a:t>
            </a:r>
          </a:p>
        </p:txBody>
      </p:sp>
      <p:sp>
        <p:nvSpPr>
          <p:cNvPr id="42" name="TextBox 7"/>
          <p:cNvSpPr txBox="1"/>
          <p:nvPr/>
        </p:nvSpPr>
        <p:spPr>
          <a:xfrm>
            <a:off x="5307135" y="1221990"/>
            <a:ext cx="751552" cy="264560"/>
          </a:xfrm>
          <a:prstGeom prst="rect">
            <a:avLst/>
          </a:prstGeom>
          <a:noFill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non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100" dirty="0"/>
              <a:t>* P=0.008</a:t>
            </a:r>
          </a:p>
        </p:txBody>
      </p:sp>
      <p:sp>
        <p:nvSpPr>
          <p:cNvPr id="43" name="TextBox 8"/>
          <p:cNvSpPr txBox="1"/>
          <p:nvPr/>
        </p:nvSpPr>
        <p:spPr>
          <a:xfrm>
            <a:off x="5695252" y="948554"/>
            <a:ext cx="751552" cy="264560"/>
          </a:xfrm>
          <a:prstGeom prst="rect">
            <a:avLst/>
          </a:prstGeom>
          <a:noFill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non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100"/>
              <a:t>* P=0.001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3882303" y="639720"/>
            <a:ext cx="400110" cy="1965218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400" dirty="0" smtClean="0"/>
              <a:t>Tet activity Relative units)</a:t>
            </a:r>
            <a:endParaRPr lang="en-US" sz="1400" dirty="0"/>
          </a:p>
        </p:txBody>
      </p:sp>
      <p:sp>
        <p:nvSpPr>
          <p:cNvPr id="45" name="TextBox 44"/>
          <p:cNvSpPr txBox="1"/>
          <p:nvPr/>
        </p:nvSpPr>
        <p:spPr>
          <a:xfrm>
            <a:off x="3973866" y="305509"/>
            <a:ext cx="3489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B</a:t>
            </a:r>
          </a:p>
        </p:txBody>
      </p:sp>
    </p:spTree>
    <p:extLst>
      <p:ext uri="{BB962C8B-B14F-4D97-AF65-F5344CB8AC3E}">
        <p14:creationId xmlns:p14="http://schemas.microsoft.com/office/powerpoint/2010/main" val="40584935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135665</TotalTime>
  <Words>50</Words>
  <Application>Microsoft Office PowerPoint</Application>
  <PresentationFormat>On-screen Show (4:3)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Albert Einstein College of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Pancreatic Cancer</dc:title>
  <dc:creator>Amit Verma</dc:creator>
  <cp:lastModifiedBy>Amit Verma</cp:lastModifiedBy>
  <cp:revision>468</cp:revision>
  <dcterms:created xsi:type="dcterms:W3CDTF">2012-11-01T21:56:30Z</dcterms:created>
  <dcterms:modified xsi:type="dcterms:W3CDTF">2019-10-15T18:54:24Z</dcterms:modified>
</cp:coreProperties>
</file>