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98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irban Maitra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19852"/>
    <a:srgbClr val="E0A9A8"/>
    <a:srgbClr val="DB9B99"/>
    <a:srgbClr val="E1AAA9"/>
    <a:srgbClr val="E8BFBE"/>
    <a:srgbClr val="B9CB8B"/>
    <a:srgbClr val="A8BF6F"/>
    <a:srgbClr val="9EB75F"/>
    <a:srgbClr val="9EBB5F"/>
    <a:srgbClr val="D488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685" autoAdjust="0"/>
  </p:normalViewPr>
  <p:slideViewPr>
    <p:cSldViewPr>
      <p:cViewPr varScale="1">
        <p:scale>
          <a:sx n="107" d="100"/>
          <a:sy n="107" d="100"/>
        </p:scale>
        <p:origin x="108" y="43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998BEA-C3EA-44EF-B610-451E3499E20F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9A11A9-003D-4918-A5E6-6B5D3DD361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2620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11E18-734F-4F09-A8C6-70AD6291AE8E}" type="datetimeFigureOut">
              <a:rPr lang="en-US" smtClean="0"/>
              <a:pPr/>
              <a:t>10/15/2019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65447-37A7-457A-B317-4763BDA5B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8785684"/>
              </p:ext>
            </p:extLst>
          </p:nvPr>
        </p:nvGraphicFramePr>
        <p:xfrm>
          <a:off x="354217" y="506041"/>
          <a:ext cx="6057900" cy="8659838"/>
        </p:xfrm>
        <a:graphic>
          <a:graphicData uri="http://schemas.openxmlformats.org/drawingml/2006/table">
            <a:tbl>
              <a:tblPr/>
              <a:tblGrid>
                <a:gridCol w="9062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04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199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728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190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891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8053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160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Gene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Methylation Status in CAFs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Gene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Methylation Status in CAFs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60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NM_004036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ADCY3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Hypermeth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NM_177398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LMX1A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13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NM_015985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ANGPT4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Hypermeth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NM_201650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LRRC23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13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NM_015071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ARHGAP26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Hypermeth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NM_002339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LSP1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13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NM_001408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CELSR2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Hypermeth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NM_002344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LTK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13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NM_147164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CNTFR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Hypermeth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NM_002349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LY75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13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NM_000964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RARA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Hypermeth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NM_177964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LYPD6B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113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NM_015150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RFTN1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Hypermeth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NM_032509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MAK16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113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NM_152753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SCUBE3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Hypermeth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NM_018717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MAML3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113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NM_006852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TLK2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Hypermeth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NM_000240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MAOA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113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NM_001606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ABCA2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NM_016835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MAPT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113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NM_183377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ACCN1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NM_182830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MDGA2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113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NM_002025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AFF2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NM_147191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MMP21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113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NM_001163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APBA1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NM_005947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MT1B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113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NM_018460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ARHGAP15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NM_002473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MYH9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113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NM_015338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ASXL1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NM_015194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MYO1D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113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NM_001001331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ATP2B2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NM_004386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NCAN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113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NM_138706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B3GNT6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NM_025176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NINL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113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NM_013448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BAZ1A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NM_007052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NOX1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113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NM_001165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BIRC3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NM_005654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NR2F1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113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NM_001719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BMP7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NM_021005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NR2F2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113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NM_207321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C10orf129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NM_152745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NXPH1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113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NM_001001791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C10orf55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NM_020061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OPN1LW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088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NM_022495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C14orf135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NM_001004465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OR10H4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2088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NM_020156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C1GALT1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NM_001004465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OR10H4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113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NM_031909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C1QTNF4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NM_000430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PAFAH1B1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113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NM_152400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C4orf32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NM_004562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PARK2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113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NM_144681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CCDC42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NM_000922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PDE3B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113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NM_002985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CCL5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NM_002607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PDGFA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113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NM_000073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CD3G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NM_004911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PDIA4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113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NM_003388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CLIP2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NM_178140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PDZD2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113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NM_001297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CNGB1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NM_003847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PEX11A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113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NM_001852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COL9A2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NM_016559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PEX5L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113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NM_012133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COPG2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NM_012268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PLD3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1113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NM_003467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CXCR4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NM_033238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PML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1113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NM_022720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DGCR8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NM_007252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POU6F2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1113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NM_004746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DLGAP1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NM_006258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PRKG1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1113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NM_004010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DMD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NM_000316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PTH1R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1113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NM_021951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DMRT1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NM_002836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PTPRA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  <a:tr h="1113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NM_207032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EDN3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NM_170692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RASAL2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9"/>
                  </a:ext>
                </a:extLst>
              </a:tr>
              <a:tr h="1113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NM_005228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EGFR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NM_005168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RND3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0"/>
                  </a:ext>
                </a:extLst>
              </a:tr>
              <a:tr h="1113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NM_207043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ENSA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NM_018683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RNF114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1"/>
                  </a:ext>
                </a:extLst>
              </a:tr>
              <a:tr h="1113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NM_015912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FAM135B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NM_004560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ROR2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2"/>
                  </a:ext>
                </a:extLst>
              </a:tr>
              <a:tr h="1113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NM_006329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FBLN5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NM_178570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RTN4RL2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3"/>
                  </a:ext>
                </a:extLst>
              </a:tr>
              <a:tr h="1113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NM_033086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FGD3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NM_001036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RYR3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4"/>
                  </a:ext>
                </a:extLst>
              </a:tr>
              <a:tr h="1113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NM_152536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FGD5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NM_015278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SASH1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5"/>
                  </a:ext>
                </a:extLst>
              </a:tr>
              <a:tr h="1113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NM_005197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FOXN3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NM_007214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SEC63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6"/>
                  </a:ext>
                </a:extLst>
              </a:tr>
              <a:tr h="1113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NM_033223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GABRG3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NM_002639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SERPINB5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7"/>
                  </a:ext>
                </a:extLst>
              </a:tr>
              <a:tr h="1113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NM_153834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GPR112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NM_207372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SH2D4B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8"/>
                  </a:ext>
                </a:extLst>
              </a:tr>
              <a:tr h="1113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NM_015234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GPR116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NM_003114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SPAG1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9"/>
                  </a:ext>
                </a:extLst>
              </a:tr>
              <a:tr h="1113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NM_024915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GRHL2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NM_003490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SYN3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0"/>
                  </a:ext>
                </a:extLst>
              </a:tr>
              <a:tr h="1113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NM_006620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HBS1L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NM_005994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TBX2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1"/>
                  </a:ext>
                </a:extLst>
              </a:tr>
              <a:tr h="1113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NM_173620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HEXDC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NM_144659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TCP10L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2"/>
                  </a:ext>
                </a:extLst>
              </a:tr>
              <a:tr h="1113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NM_003545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HIST1H4E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NM_153354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TMEM161B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3"/>
                  </a:ext>
                </a:extLst>
              </a:tr>
              <a:tr h="1113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NM_032132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HORMAD1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NM_031466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TRAPPC9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4"/>
                  </a:ext>
                </a:extLst>
              </a:tr>
              <a:tr h="1113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NM_032132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HORMAD1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NM_003334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UBA1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5"/>
                  </a:ext>
                </a:extLst>
              </a:tr>
              <a:tr h="1113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NM_007031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HSF2BP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NM_018955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UBB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6"/>
                  </a:ext>
                </a:extLst>
              </a:tr>
              <a:tr h="1113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NM_022307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ICA1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NM_015017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USP33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7"/>
                  </a:ext>
                </a:extLst>
              </a:tr>
              <a:tr h="1113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NM_000575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IL1A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NM_033305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VPS13A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8"/>
                  </a:ext>
                </a:extLst>
              </a:tr>
              <a:tr h="1113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NM_001557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IL8RB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NM_004559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YBX1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9"/>
                  </a:ext>
                </a:extLst>
              </a:tr>
              <a:tr h="1113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NM_002271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IPO5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NM_020119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ZC3HAV1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0"/>
                  </a:ext>
                </a:extLst>
              </a:tr>
              <a:tr h="1113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NM_175061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JAZF1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NM_022494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ZDHHC6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1"/>
                  </a:ext>
                </a:extLst>
              </a:tr>
              <a:tr h="1113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NM_175061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JAZF1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NM_006385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ZNF211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2"/>
                  </a:ext>
                </a:extLst>
              </a:tr>
              <a:tr h="1113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NM_004770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KCNB2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NM_152655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ZNF585A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3"/>
                  </a:ext>
                </a:extLst>
              </a:tr>
              <a:tr h="1160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NM_014583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LMCD1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NM_182609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ZNF677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4"/>
                  </a:ext>
                </a:extLst>
              </a:tr>
              <a:tr h="208810"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NM_001004339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ZYG11A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Hypometh</a:t>
                      </a: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5"/>
                  </a:ext>
                </a:extLst>
              </a:tr>
              <a:tr h="116005"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2" marR="3602" marT="3602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6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81000" y="76200"/>
            <a:ext cx="6477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err="1" smtClean="0"/>
              <a:t>Supp</a:t>
            </a:r>
            <a:r>
              <a:rPr lang="en-US" sz="1000" b="1" dirty="0" smtClean="0"/>
              <a:t> </a:t>
            </a:r>
            <a:r>
              <a:rPr lang="en-US" sz="1000" b="1" dirty="0" smtClean="0"/>
              <a:t>File </a:t>
            </a:r>
            <a:r>
              <a:rPr lang="en-US" sz="1000" b="1" dirty="0" smtClean="0"/>
              <a:t>2: Common sets of genes epigenetically altered in primary and de novo generated CAFs</a:t>
            </a:r>
            <a:endParaRPr 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29338957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135653</TotalTime>
  <Words>416</Words>
  <Application>Microsoft Office PowerPoint</Application>
  <PresentationFormat>On-screen Show (4:3)</PresentationFormat>
  <Paragraphs>394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Albert Einstein College of Medicine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Pancreatic Cancer</dc:title>
  <dc:creator>Amit Verma</dc:creator>
  <cp:lastModifiedBy>Amit Verma</cp:lastModifiedBy>
  <cp:revision>461</cp:revision>
  <dcterms:created xsi:type="dcterms:W3CDTF">2012-11-01T21:56:30Z</dcterms:created>
  <dcterms:modified xsi:type="dcterms:W3CDTF">2019-10-15T18:42:20Z</dcterms:modified>
</cp:coreProperties>
</file>