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9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nirban Maitra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19852"/>
    <a:srgbClr val="E0A9A8"/>
    <a:srgbClr val="DB9B99"/>
    <a:srgbClr val="E1AAA9"/>
    <a:srgbClr val="E8BFBE"/>
    <a:srgbClr val="B9CB8B"/>
    <a:srgbClr val="A8BF6F"/>
    <a:srgbClr val="9EB75F"/>
    <a:srgbClr val="9EBB5F"/>
    <a:srgbClr val="D488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685" autoAdjust="0"/>
  </p:normalViewPr>
  <p:slideViewPr>
    <p:cSldViewPr>
      <p:cViewPr varScale="1">
        <p:scale>
          <a:sx n="123" d="100"/>
          <a:sy n="123" d="100"/>
        </p:scale>
        <p:origin x="4002" y="12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Tushar:Documents:A_TUSHAR_LAB%20:PanCan:Invasion%20assays:02_11_13_PANCAN_INVASION%20ASSAY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Tushar:Documents:A_TUSHAR_LAB%20:PanCan:Invasion%20assays:02_11_13_PANCAN_INVASION%20ASSAY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verma\Documents\old\pancreatic%20fibroblast\INVASION%20ASSAY%20KD2.xlsx" TargetMode="Externa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erma\Documents\old\pancreatic%20fibroblast\Cxcr4%20Ratio%20western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>
        <c:manualLayout>
          <c:layoutTarget val="inner"/>
          <c:xMode val="edge"/>
          <c:yMode val="edge"/>
          <c:x val="0.24012302392815399"/>
          <c:y val="6.6202788232897797E-2"/>
          <c:w val="0.71077285389151101"/>
          <c:h val="0.75740685069857905"/>
        </c:manualLayout>
      </c:layout>
      <c:barChart>
        <c:barDir val="col"/>
        <c:grouping val="clustered"/>
        <c:varyColors val="1"/>
        <c:ser>
          <c:idx val="0"/>
          <c:order val="0"/>
          <c:invertIfNegative val="0"/>
          <c:dPt>
            <c:idx val="0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1-DEE1-415D-A683-BB34ABECCC84}"/>
              </c:ext>
            </c:extLst>
          </c:dPt>
          <c:dPt>
            <c:idx val="1"/>
            <c:invertIfNegative val="0"/>
            <c:bubble3D val="0"/>
            <c:spPr>
              <a:solidFill>
                <a:schemeClr val="tx1">
                  <a:lumMod val="95000"/>
                  <a:lumOff val="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3-DEE1-415D-A683-BB34ABECCC84}"/>
              </c:ext>
            </c:extLst>
          </c:dPt>
          <c:dPt>
            <c:idx val="2"/>
            <c:invertIfNegative val="0"/>
            <c:bubble3D val="0"/>
            <c:spPr>
              <a:solidFill>
                <a:schemeClr val="bg1">
                  <a:lumMod val="7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5-DEE1-415D-A683-BB34ABECCC84}"/>
              </c:ext>
            </c:extLst>
          </c:dPt>
          <c:errBars>
            <c:errBarType val="plus"/>
            <c:errValType val="cust"/>
            <c:noEndCap val="0"/>
            <c:plus>
              <c:numRef>
                <c:f>Sheet1!$G$126:$G$128</c:f>
                <c:numCache>
                  <c:formatCode>General</c:formatCode>
                  <c:ptCount val="3"/>
                  <c:pt idx="0">
                    <c:v>21.6053491318958</c:v>
                  </c:pt>
                  <c:pt idx="1">
                    <c:v>10.66666666666667</c:v>
                  </c:pt>
                  <c:pt idx="2">
                    <c:v>9.246260505379098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</c:errBars>
          <c:cat>
            <c:strRef>
              <c:f>Sheet1!$E$126:$E$128</c:f>
              <c:strCache>
                <c:ptCount val="3"/>
                <c:pt idx="0">
                  <c:v>Scr control siRNA</c:v>
                </c:pt>
                <c:pt idx="1">
                  <c:v>CXCR4 siRNA</c:v>
                </c:pt>
                <c:pt idx="2">
                  <c:v>Control media</c:v>
                </c:pt>
              </c:strCache>
            </c:strRef>
          </c:cat>
          <c:val>
            <c:numRef>
              <c:f>Sheet1!$F$126:$F$128</c:f>
              <c:numCache>
                <c:formatCode>General</c:formatCode>
                <c:ptCount val="3"/>
                <c:pt idx="0">
                  <c:v>391.13333333333338</c:v>
                </c:pt>
                <c:pt idx="1">
                  <c:v>229.73333333333329</c:v>
                </c:pt>
                <c:pt idx="2">
                  <c:v>45.2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DEE1-415D-A683-BB34ABECCC8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22719480"/>
        <c:axId val="2122689608"/>
      </c:barChart>
      <c:catAx>
        <c:axId val="212271948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 lIns="2">
            <a:spAutoFit/>
          </a:bodyPr>
          <a:lstStyle/>
          <a:p>
            <a:pPr>
              <a:defRPr sz="1000" b="1">
                <a:latin typeface="Arial"/>
                <a:cs typeface="Arial"/>
              </a:defRPr>
            </a:pPr>
            <a:endParaRPr lang="en-US"/>
          </a:p>
        </c:txPr>
        <c:crossAx val="2122689608"/>
        <c:crosses val="autoZero"/>
        <c:auto val="1"/>
        <c:lblAlgn val="ctr"/>
        <c:lblOffset val="100"/>
        <c:noMultiLvlLbl val="0"/>
      </c:catAx>
      <c:valAx>
        <c:axId val="2122689608"/>
        <c:scaling>
          <c:orientation val="minMax"/>
        </c:scaling>
        <c:delete val="0"/>
        <c:axPos val="l"/>
        <c:majorGridlines>
          <c:spPr>
            <a:ln>
              <a:noFill/>
            </a:ln>
          </c:spPr>
        </c:majorGridlines>
        <c:title>
          <c:tx>
            <c:rich>
              <a:bodyPr/>
              <a:lstStyle/>
              <a:p>
                <a:pPr>
                  <a:defRPr sz="900" b="0">
                    <a:latin typeface="Arial"/>
                    <a:cs typeface="Arial"/>
                  </a:defRPr>
                </a:pPr>
                <a:r>
                  <a:rPr lang="en-US" sz="900" b="0" baseline="0" dirty="0">
                    <a:latin typeface="Arial"/>
                    <a:cs typeface="Arial"/>
                  </a:rPr>
                  <a:t>Number  of cells invaded</a:t>
                </a:r>
                <a:endParaRPr lang="en-US" sz="900" b="0" dirty="0">
                  <a:latin typeface="Arial"/>
                  <a:cs typeface="Arial"/>
                </a:endParaRPr>
              </a:p>
            </c:rich>
          </c:tx>
          <c:layout>
            <c:manualLayout>
              <c:xMode val="edge"/>
              <c:yMode val="edge"/>
              <c:x val="1.5125551344861999E-2"/>
              <c:y val="0.22619237825538399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 i="0"/>
            </a:pPr>
            <a:endParaRPr lang="en-US"/>
          </a:p>
        </c:txPr>
        <c:crossAx val="212271948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>
        <c:manualLayout>
          <c:layoutTarget val="inner"/>
          <c:xMode val="edge"/>
          <c:yMode val="edge"/>
          <c:x val="0.24520229676688499"/>
          <c:y val="3.1943468521049401E-2"/>
          <c:w val="0.69690215260149002"/>
          <c:h val="0.85563953133421"/>
        </c:manualLayout>
      </c:layout>
      <c:barChart>
        <c:barDir val="col"/>
        <c:grouping val="clustered"/>
        <c:varyColors val="1"/>
        <c:ser>
          <c:idx val="0"/>
          <c:order val="0"/>
          <c:invertIfNegative val="0"/>
          <c:dPt>
            <c:idx val="0"/>
            <c:invertIfNegative val="0"/>
            <c:bubble3D val="0"/>
            <c:spPr>
              <a:solidFill>
                <a:schemeClr val="bg1">
                  <a:lumMod val="7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1-0034-42AD-9A7A-735FBE9A0AD9}"/>
              </c:ext>
            </c:extLst>
          </c:dPt>
          <c:dPt>
            <c:idx val="1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3-0034-42AD-9A7A-735FBE9A0AD9}"/>
              </c:ext>
            </c:extLst>
          </c:dPt>
          <c:dPt>
            <c:idx val="2"/>
            <c:invertIfNegative val="0"/>
            <c:bubble3D val="0"/>
            <c:spPr>
              <a:solidFill>
                <a:schemeClr val="tx1"/>
              </a:solidFill>
            </c:spPr>
            <c:extLst>
              <c:ext xmlns:c16="http://schemas.microsoft.com/office/drawing/2014/chart" uri="{C3380CC4-5D6E-409C-BE32-E72D297353CC}">
                <c16:uniqueId val="{00000005-0034-42AD-9A7A-735FBE9A0AD9}"/>
              </c:ext>
            </c:extLst>
          </c:dPt>
          <c:errBars>
            <c:errBarType val="plus"/>
            <c:errValType val="cust"/>
            <c:noEndCap val="0"/>
            <c:plus>
              <c:numRef>
                <c:f>Sheet1!$Q$126:$Q$128</c:f>
                <c:numCache>
                  <c:formatCode>General</c:formatCode>
                  <c:ptCount val="3"/>
                  <c:pt idx="0">
                    <c:v>91.994565056855393</c:v>
                  </c:pt>
                  <c:pt idx="1">
                    <c:v>99.02693236354024</c:v>
                  </c:pt>
                  <c:pt idx="2">
                    <c:v>48.721430374915911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</c:errBars>
          <c:cat>
            <c:strRef>
              <c:f>Sheet1!$O$126:$O$128</c:f>
              <c:strCache>
                <c:ptCount val="3"/>
                <c:pt idx="0">
                  <c:v>Mono-culture</c:v>
                </c:pt>
                <c:pt idx="1">
                  <c:v>Co-culture</c:v>
                </c:pt>
                <c:pt idx="2">
                  <c:v>+10uM AMD3100</c:v>
                </c:pt>
              </c:strCache>
            </c:strRef>
          </c:cat>
          <c:val>
            <c:numRef>
              <c:f>Sheet1!$P$126:$P$128</c:f>
              <c:numCache>
                <c:formatCode>General</c:formatCode>
                <c:ptCount val="3"/>
                <c:pt idx="0">
                  <c:v>375</c:v>
                </c:pt>
                <c:pt idx="1">
                  <c:v>1634</c:v>
                </c:pt>
                <c:pt idx="2">
                  <c:v>882.66666666666663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0034-42AD-9A7A-735FBE9A0AD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13663944"/>
        <c:axId val="-2013331592"/>
      </c:barChart>
      <c:catAx>
        <c:axId val="-201366394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 rot="0" vert="horz" lIns="2">
            <a:spAutoFit/>
          </a:bodyPr>
          <a:lstStyle/>
          <a:p>
            <a:pPr>
              <a:defRPr sz="600" b="1">
                <a:latin typeface="Arial"/>
                <a:cs typeface="Arial"/>
              </a:defRPr>
            </a:pPr>
            <a:endParaRPr lang="en-US"/>
          </a:p>
        </c:txPr>
        <c:crossAx val="-2013331592"/>
        <c:crosses val="autoZero"/>
        <c:auto val="1"/>
        <c:lblAlgn val="ctr"/>
        <c:lblOffset val="100"/>
        <c:noMultiLvlLbl val="0"/>
      </c:catAx>
      <c:valAx>
        <c:axId val="-2013331592"/>
        <c:scaling>
          <c:orientation val="minMax"/>
        </c:scaling>
        <c:delete val="0"/>
        <c:axPos val="l"/>
        <c:majorGridlines>
          <c:spPr>
            <a:ln>
              <a:noFill/>
            </a:ln>
          </c:spPr>
        </c:majorGridlines>
        <c:title>
          <c:tx>
            <c:rich>
              <a:bodyPr rot="-5400000" vert="horz"/>
              <a:lstStyle/>
              <a:p>
                <a:pPr>
                  <a:defRPr sz="900" b="0">
                    <a:latin typeface="Arial"/>
                    <a:cs typeface="Arial"/>
                  </a:defRPr>
                </a:pPr>
                <a:r>
                  <a:rPr lang="en-US" sz="900" b="0">
                    <a:latin typeface="Arial"/>
                    <a:cs typeface="Arial"/>
                  </a:rPr>
                  <a:t>Number</a:t>
                </a:r>
                <a:r>
                  <a:rPr lang="en-US" sz="900" b="0" baseline="0">
                    <a:latin typeface="Arial"/>
                    <a:cs typeface="Arial"/>
                  </a:rPr>
                  <a:t> of cells invaded</a:t>
                </a:r>
                <a:endParaRPr lang="en-US" sz="900" b="0">
                  <a:latin typeface="Arial"/>
                  <a:cs typeface="Arial"/>
                </a:endParaRPr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900" b="1" i="0">
                <a:latin typeface="Arial"/>
                <a:cs typeface="Arial"/>
              </a:defRPr>
            </a:pPr>
            <a:endParaRPr lang="en-US"/>
          </a:p>
        </c:txPr>
        <c:crossAx val="-201366394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6801618547681499"/>
          <c:y val="5.1400554097404502E-2"/>
          <c:w val="0.80142825896762904"/>
          <c:h val="0.79822506561679796"/>
        </c:manualLayout>
      </c:layout>
      <c:barChart>
        <c:barDir val="col"/>
        <c:grouping val="clustered"/>
        <c:varyColors val="0"/>
        <c:ser>
          <c:idx val="0"/>
          <c:order val="0"/>
          <c:invertIfNegative val="0"/>
          <c:dPt>
            <c:idx val="0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1-113A-431E-809E-80C4563C28E5}"/>
              </c:ext>
            </c:extLst>
          </c:dPt>
          <c:dPt>
            <c:idx val="1"/>
            <c:invertIfNegative val="0"/>
            <c:bubble3D val="0"/>
            <c:spPr>
              <a:solidFill>
                <a:schemeClr val="tx1">
                  <a:lumMod val="95000"/>
                  <a:lumOff val="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2-113A-431E-809E-80C4563C28E5}"/>
              </c:ext>
            </c:extLst>
          </c:dPt>
          <c:dPt>
            <c:idx val="2"/>
            <c:invertIfNegative val="0"/>
            <c:bubble3D val="0"/>
            <c:spPr>
              <a:solidFill>
                <a:schemeClr val="bg1">
                  <a:lumMod val="7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3-113A-431E-809E-80C4563C28E5}"/>
              </c:ext>
            </c:extLst>
          </c:dPt>
          <c:errBars>
            <c:errBarType val="plus"/>
            <c:errValType val="cust"/>
            <c:noEndCap val="0"/>
            <c:plus>
              <c:numRef>
                <c:f>Sheet1!$P$7:$R$7</c:f>
                <c:numCache>
                  <c:formatCode>General</c:formatCode>
                  <c:ptCount val="3"/>
                  <c:pt idx="0">
                    <c:v>15</c:v>
                  </c:pt>
                  <c:pt idx="1">
                    <c:v>20</c:v>
                  </c:pt>
                  <c:pt idx="2">
                    <c:v>0</c:v>
                  </c:pt>
                </c:numCache>
              </c:numRef>
            </c:plus>
            <c:minus>
              <c:numLit>
                <c:formatCode>General</c:formatCode>
                <c:ptCount val="1"/>
                <c:pt idx="0">
                  <c:v>1</c:v>
                </c:pt>
              </c:numLit>
            </c:minus>
          </c:errBars>
          <c:cat>
            <c:strRef>
              <c:f>Sheet1!$P$4:$R$4</c:f>
              <c:strCache>
                <c:ptCount val="3"/>
                <c:pt idx="0">
                  <c:v>Panc1 + CAF scr siRNA2</c:v>
                </c:pt>
                <c:pt idx="1">
                  <c:v>Panc1 + CAF CXCR4 siRNA2</c:v>
                </c:pt>
                <c:pt idx="2">
                  <c:v>Panc1 alone</c:v>
                </c:pt>
              </c:strCache>
            </c:strRef>
          </c:cat>
          <c:val>
            <c:numRef>
              <c:f>Sheet1!$P$5:$R$5</c:f>
              <c:numCache>
                <c:formatCode>General</c:formatCode>
                <c:ptCount val="3"/>
                <c:pt idx="0">
                  <c:v>203</c:v>
                </c:pt>
                <c:pt idx="1">
                  <c:v>159</c:v>
                </c:pt>
                <c:pt idx="2">
                  <c:v>100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13A-431E-809E-80C4563C28E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25558840"/>
        <c:axId val="2126244936"/>
      </c:barChart>
      <c:catAx>
        <c:axId val="212555884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b="0"/>
            </a:pPr>
            <a:endParaRPr lang="en-US"/>
          </a:p>
        </c:txPr>
        <c:crossAx val="2126244936"/>
        <c:crosses val="autoZero"/>
        <c:auto val="1"/>
        <c:lblAlgn val="ctr"/>
        <c:lblOffset val="100"/>
        <c:noMultiLvlLbl val="0"/>
      </c:catAx>
      <c:valAx>
        <c:axId val="2126244936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800" b="1"/>
            </a:pPr>
            <a:endParaRPr lang="en-US"/>
          </a:p>
        </c:txPr>
        <c:crossAx val="212555884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AFA9-46E1-A710-438E47C1B64A}"/>
              </c:ext>
            </c:extLst>
          </c:dPt>
          <c:dPt>
            <c:idx val="1"/>
            <c:invertIfNegative val="0"/>
            <c:bubble3D val="0"/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AFA9-46E1-A710-438E47C1B64A}"/>
              </c:ext>
            </c:extLst>
          </c:dPt>
          <c:dPt>
            <c:idx val="2"/>
            <c:invertIfNegative val="0"/>
            <c:bubble3D val="0"/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AFA9-46E1-A710-438E47C1B64A}"/>
              </c:ext>
            </c:extLst>
          </c:dPt>
          <c:cat>
            <c:strRef>
              <c:f>Sheet1!$L$16:$L$18</c:f>
              <c:strCache>
                <c:ptCount val="3"/>
                <c:pt idx="0">
                  <c:v>Ctrl siRNA</c:v>
                </c:pt>
                <c:pt idx="1">
                  <c:v>CXCR4 siRNA 1</c:v>
                </c:pt>
                <c:pt idx="2">
                  <c:v>CXCR4 siRNA 2</c:v>
                </c:pt>
              </c:strCache>
            </c:strRef>
          </c:cat>
          <c:val>
            <c:numRef>
              <c:f>Sheet1!$M$16:$M$18</c:f>
              <c:numCache>
                <c:formatCode>General</c:formatCode>
                <c:ptCount val="3"/>
                <c:pt idx="0">
                  <c:v>100</c:v>
                </c:pt>
                <c:pt idx="1">
                  <c:v>44.851010856813353</c:v>
                </c:pt>
                <c:pt idx="2">
                  <c:v>62.384070893683827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AFA9-46E1-A710-438E47C1B64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25783144"/>
        <c:axId val="2125563352"/>
      </c:barChart>
      <c:catAx>
        <c:axId val="21257831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563352"/>
        <c:crosses val="autoZero"/>
        <c:auto val="1"/>
        <c:lblAlgn val="ctr"/>
        <c:lblOffset val="100"/>
        <c:noMultiLvlLbl val="0"/>
      </c:catAx>
      <c:valAx>
        <c:axId val="212556335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578314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998BEA-C3EA-44EF-B610-451E3499E20F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9A11A9-003D-4918-A5E6-6B5D3DD3615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2620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143125" y="685800"/>
            <a:ext cx="25717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F5AE40-5BB7-C746-8979-E7FD6D333C15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26788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chart" Target="../charts/chart4.xml"/><Relationship Id="rId3" Type="http://schemas.openxmlformats.org/officeDocument/2006/relationships/chart" Target="../charts/chart1.xml"/><Relationship Id="rId7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1.jpeg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Box 28"/>
          <p:cNvSpPr txBox="1"/>
          <p:nvPr/>
        </p:nvSpPr>
        <p:spPr>
          <a:xfrm>
            <a:off x="20554" y="6943959"/>
            <a:ext cx="68580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50" b="1" dirty="0"/>
              <a:t> Figure 2- Figure Supplement </a:t>
            </a:r>
            <a:r>
              <a:rPr lang="en-US" sz="1050" b="1" dirty="0" smtClean="0"/>
              <a:t>1</a:t>
            </a:r>
            <a:endParaRPr lang="en-US" sz="1050" dirty="0">
              <a:latin typeface="+mj-lt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182325" y="223766"/>
            <a:ext cx="2276479" cy="6398947"/>
            <a:chOff x="258000" y="-1435833"/>
            <a:chExt cx="3793300" cy="6009180"/>
          </a:xfrm>
        </p:grpSpPr>
        <p:grpSp>
          <p:nvGrpSpPr>
            <p:cNvPr id="7" name="Group 6"/>
            <p:cNvGrpSpPr/>
            <p:nvPr/>
          </p:nvGrpSpPr>
          <p:grpSpPr>
            <a:xfrm>
              <a:off x="258000" y="-1435833"/>
              <a:ext cx="3793300" cy="5800071"/>
              <a:chOff x="473900" y="-1435833"/>
              <a:chExt cx="3453181" cy="5800071"/>
            </a:xfrm>
          </p:grpSpPr>
          <p:grpSp>
            <p:nvGrpSpPr>
              <p:cNvPr id="2" name="Group 1"/>
              <p:cNvGrpSpPr/>
              <p:nvPr/>
            </p:nvGrpSpPr>
            <p:grpSpPr>
              <a:xfrm>
                <a:off x="473900" y="-1435833"/>
                <a:ext cx="3453181" cy="5800071"/>
                <a:chOff x="473900" y="-1435833"/>
                <a:chExt cx="3453181" cy="5800071"/>
              </a:xfrm>
            </p:grpSpPr>
            <p:sp>
              <p:nvSpPr>
                <p:cNvPr id="4" name="TextBox 3"/>
                <p:cNvSpPr txBox="1"/>
                <p:nvPr/>
              </p:nvSpPr>
              <p:spPr>
                <a:xfrm>
                  <a:off x="890367" y="-1435833"/>
                  <a:ext cx="410907" cy="217942"/>
                </a:xfrm>
                <a:prstGeom prst="rect">
                  <a:avLst/>
                </a:prstGeom>
                <a:noFill/>
              </p:spPr>
              <p:txBody>
                <a:bodyPr wrap="none" lIns="91430" tIns="45715" rIns="91430" bIns="45715" rtlCol="0">
                  <a:spAutoFit/>
                </a:bodyPr>
                <a:lstStyle/>
                <a:p>
                  <a:r>
                    <a:rPr lang="en-US" dirty="0">
                      <a:latin typeface="Arial"/>
                      <a:cs typeface="Arial"/>
                    </a:rPr>
                    <a:t>A</a:t>
                  </a:r>
                </a:p>
              </p:txBody>
            </p:sp>
            <p:graphicFrame>
              <p:nvGraphicFramePr>
                <p:cNvPr id="19" name="Chart 18"/>
                <p:cNvGraphicFramePr>
                  <a:graphicFrameLocks/>
                </p:cNvGraphicFramePr>
                <p:nvPr>
                  <p:extLst>
                    <p:ext uri="{D42A27DB-BD31-4B8C-83A1-F6EECF244321}">
                      <p14:modId xmlns:p14="http://schemas.microsoft.com/office/powerpoint/2010/main" val="2210684205"/>
                    </p:ext>
                  </p:extLst>
                </p:nvPr>
              </p:nvGraphicFramePr>
              <p:xfrm>
                <a:off x="473900" y="1296117"/>
                <a:ext cx="3453181" cy="3068121"/>
              </p:xfrm>
              <a:graphic>
                <a:graphicData uri="http://schemas.openxmlformats.org/drawingml/2006/chart">
                  <c:chart xmlns:c="http://schemas.openxmlformats.org/drawingml/2006/chart" xmlns:r="http://schemas.openxmlformats.org/officeDocument/2006/relationships" r:id="rId3"/>
                </a:graphicData>
              </a:graphic>
            </p:graphicFrame>
          </p:grpSp>
          <p:sp>
            <p:nvSpPr>
              <p:cNvPr id="37" name="TextBox 36"/>
              <p:cNvSpPr txBox="1"/>
              <p:nvPr/>
            </p:nvSpPr>
            <p:spPr>
              <a:xfrm>
                <a:off x="1936069" y="1253949"/>
                <a:ext cx="348126" cy="3000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 smtClean="0">
                    <a:latin typeface="Arial"/>
                    <a:cs typeface="Arial"/>
                  </a:rPr>
                  <a:t>*</a:t>
                </a:r>
                <a:endParaRPr lang="en-US" sz="2000" dirty="0">
                  <a:latin typeface="Arial"/>
                  <a:cs typeface="Arial"/>
                </a:endParaRPr>
              </a:p>
            </p:txBody>
          </p:sp>
          <p:sp>
            <p:nvSpPr>
              <p:cNvPr id="38" name="Freeform 37"/>
              <p:cNvSpPr/>
              <p:nvPr/>
            </p:nvSpPr>
            <p:spPr>
              <a:xfrm>
                <a:off x="1641430" y="1497114"/>
                <a:ext cx="830542" cy="137783"/>
              </a:xfrm>
              <a:custGeom>
                <a:avLst/>
                <a:gdLst>
                  <a:gd name="connsiteX0" fmla="*/ 0 w 2070100"/>
                  <a:gd name="connsiteY0" fmla="*/ 647700 h 647700"/>
                  <a:gd name="connsiteX1" fmla="*/ 0 w 2070100"/>
                  <a:gd name="connsiteY1" fmla="*/ 12700 h 647700"/>
                  <a:gd name="connsiteX2" fmla="*/ 2057400 w 2070100"/>
                  <a:gd name="connsiteY2" fmla="*/ 0 h 647700"/>
                  <a:gd name="connsiteX3" fmla="*/ 2070100 w 2070100"/>
                  <a:gd name="connsiteY3" fmla="*/ 609600 h 647700"/>
                  <a:gd name="connsiteX4" fmla="*/ 2070100 w 2070100"/>
                  <a:gd name="connsiteY4" fmla="*/ 622300 h 647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70100" h="647700">
                    <a:moveTo>
                      <a:pt x="0" y="647700"/>
                    </a:moveTo>
                    <a:lnTo>
                      <a:pt x="0" y="12700"/>
                    </a:lnTo>
                    <a:lnTo>
                      <a:pt x="2057400" y="0"/>
                    </a:lnTo>
                    <a:lnTo>
                      <a:pt x="2070100" y="609600"/>
                    </a:lnTo>
                    <a:lnTo>
                      <a:pt x="2070100" y="622300"/>
                    </a:lnTo>
                  </a:path>
                </a:pathLst>
              </a:custGeom>
              <a:ln w="19050" cmpd="sng">
                <a:solidFill>
                  <a:schemeClr val="tx1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Arial"/>
                  <a:cs typeface="Arial"/>
                </a:endParaRPr>
              </a:p>
            </p:txBody>
          </p:sp>
        </p:grpSp>
        <p:sp>
          <p:nvSpPr>
            <p:cNvPr id="9" name="TextBox 8"/>
            <p:cNvSpPr txBox="1"/>
            <p:nvPr/>
          </p:nvSpPr>
          <p:spPr>
            <a:xfrm>
              <a:off x="1166866" y="3836322"/>
              <a:ext cx="952500" cy="737025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 smtClean="0"/>
                <a:t>Pa03C </a:t>
              </a:r>
            </a:p>
            <a:p>
              <a:pPr algn="ctr"/>
              <a:r>
                <a:rPr lang="en-US" sz="900" dirty="0" smtClean="0"/>
                <a:t>+ CAF </a:t>
              </a:r>
            </a:p>
            <a:p>
              <a:pPr algn="ctr"/>
              <a:r>
                <a:rPr lang="en-US" sz="900" dirty="0" err="1" smtClean="0"/>
                <a:t>scr</a:t>
              </a:r>
              <a:r>
                <a:rPr lang="en-US" sz="900" dirty="0" smtClean="0"/>
                <a:t> </a:t>
              </a:r>
              <a:r>
                <a:rPr lang="en-US" sz="900" dirty="0" err="1" smtClean="0"/>
                <a:t>siRNA</a:t>
              </a:r>
              <a:r>
                <a:rPr lang="en-US" sz="900" dirty="0" smtClean="0"/>
                <a:t> control</a:t>
              </a:r>
              <a:endParaRPr lang="en-US" sz="900" dirty="0"/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1985746" y="3836322"/>
              <a:ext cx="1049385" cy="60696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 smtClean="0"/>
                <a:t>Pa03C</a:t>
              </a:r>
            </a:p>
            <a:p>
              <a:pPr algn="ctr"/>
              <a:r>
                <a:rPr lang="en-US" sz="900" dirty="0" smtClean="0"/>
                <a:t>+ CAF </a:t>
              </a:r>
            </a:p>
            <a:p>
              <a:pPr algn="ctr"/>
              <a:r>
                <a:rPr lang="en-US" sz="900" dirty="0" smtClean="0"/>
                <a:t>+ CXCR4 KD</a:t>
              </a:r>
              <a:endParaRPr lang="en-US" sz="900" dirty="0"/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3001523" y="3836322"/>
              <a:ext cx="898521" cy="346835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 smtClean="0"/>
                <a:t>Pa03C </a:t>
              </a:r>
            </a:p>
            <a:p>
              <a:pPr algn="ctr"/>
              <a:r>
                <a:rPr lang="en-US" sz="900" dirty="0" smtClean="0"/>
                <a:t>Alone</a:t>
              </a:r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4287833" y="3124929"/>
            <a:ext cx="2362200" cy="3351185"/>
            <a:chOff x="4207497" y="527748"/>
            <a:chExt cx="4355263" cy="4154186"/>
          </a:xfrm>
        </p:grpSpPr>
        <p:grpSp>
          <p:nvGrpSpPr>
            <p:cNvPr id="8" name="Group 7"/>
            <p:cNvGrpSpPr/>
            <p:nvPr/>
          </p:nvGrpSpPr>
          <p:grpSpPr>
            <a:xfrm>
              <a:off x="4207497" y="527748"/>
              <a:ext cx="4252062" cy="3650373"/>
              <a:chOff x="4207497" y="527748"/>
              <a:chExt cx="4252062" cy="3650373"/>
            </a:xfrm>
          </p:grpSpPr>
          <p:grpSp>
            <p:nvGrpSpPr>
              <p:cNvPr id="3" name="Group 2"/>
              <p:cNvGrpSpPr/>
              <p:nvPr/>
            </p:nvGrpSpPr>
            <p:grpSpPr>
              <a:xfrm>
                <a:off x="4207497" y="527748"/>
                <a:ext cx="4252062" cy="3650373"/>
                <a:chOff x="4207497" y="527748"/>
                <a:chExt cx="4252062" cy="3650373"/>
              </a:xfrm>
            </p:grpSpPr>
            <p:sp>
              <p:nvSpPr>
                <p:cNvPr id="5" name="TextBox 4"/>
                <p:cNvSpPr txBox="1"/>
                <p:nvPr/>
              </p:nvSpPr>
              <p:spPr>
                <a:xfrm>
                  <a:off x="4207497" y="527748"/>
                  <a:ext cx="340556" cy="457818"/>
                </a:xfrm>
                <a:prstGeom prst="rect">
                  <a:avLst/>
                </a:prstGeom>
                <a:noFill/>
              </p:spPr>
              <p:txBody>
                <a:bodyPr wrap="none" lIns="91430" tIns="45715" rIns="91430" bIns="45715" rtlCol="0">
                  <a:spAutoFit/>
                </a:bodyPr>
                <a:lstStyle/>
                <a:p>
                  <a:endParaRPr lang="en-US" dirty="0">
                    <a:latin typeface="Arial"/>
                    <a:cs typeface="Arial"/>
                  </a:endParaRPr>
                </a:p>
              </p:txBody>
            </p:sp>
            <p:graphicFrame>
              <p:nvGraphicFramePr>
                <p:cNvPr id="24" name="Chart 23"/>
                <p:cNvGraphicFramePr>
                  <a:graphicFrameLocks/>
                </p:cNvGraphicFramePr>
                <p:nvPr>
                  <p:extLst>
                    <p:ext uri="{D42A27DB-BD31-4B8C-83A1-F6EECF244321}">
                      <p14:modId xmlns:p14="http://schemas.microsoft.com/office/powerpoint/2010/main" val="2046402651"/>
                    </p:ext>
                  </p:extLst>
                </p:nvPr>
              </p:nvGraphicFramePr>
              <p:xfrm>
                <a:off x="4518714" y="898108"/>
                <a:ext cx="3940845" cy="3280013"/>
              </p:xfrm>
              <a:graphic>
                <a:graphicData uri="http://schemas.openxmlformats.org/drawingml/2006/chart">
                  <c:chart xmlns:c="http://schemas.openxmlformats.org/drawingml/2006/chart" xmlns:r="http://schemas.openxmlformats.org/officeDocument/2006/relationships" r:id="rId4"/>
                </a:graphicData>
              </a:graphic>
            </p:graphicFrame>
          </p:grpSp>
          <p:sp>
            <p:nvSpPr>
              <p:cNvPr id="39" name="TextBox 38"/>
              <p:cNvSpPr txBox="1"/>
              <p:nvPr/>
            </p:nvSpPr>
            <p:spPr>
              <a:xfrm>
                <a:off x="6095061" y="813058"/>
                <a:ext cx="463261" cy="30008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 smtClean="0">
                    <a:latin typeface="Arial"/>
                    <a:cs typeface="Arial"/>
                  </a:rPr>
                  <a:t>*</a:t>
                </a:r>
                <a:endParaRPr lang="en-US" sz="2000" dirty="0">
                  <a:latin typeface="Arial"/>
                  <a:cs typeface="Arial"/>
                </a:endParaRPr>
              </a:p>
            </p:txBody>
          </p:sp>
          <p:sp>
            <p:nvSpPr>
              <p:cNvPr id="40" name="Freeform 39"/>
              <p:cNvSpPr/>
              <p:nvPr/>
            </p:nvSpPr>
            <p:spPr>
              <a:xfrm>
                <a:off x="5859868" y="1078550"/>
                <a:ext cx="936164" cy="45719"/>
              </a:xfrm>
              <a:custGeom>
                <a:avLst/>
                <a:gdLst>
                  <a:gd name="connsiteX0" fmla="*/ 0 w 2070100"/>
                  <a:gd name="connsiteY0" fmla="*/ 647700 h 647700"/>
                  <a:gd name="connsiteX1" fmla="*/ 0 w 2070100"/>
                  <a:gd name="connsiteY1" fmla="*/ 12700 h 647700"/>
                  <a:gd name="connsiteX2" fmla="*/ 2057400 w 2070100"/>
                  <a:gd name="connsiteY2" fmla="*/ 0 h 647700"/>
                  <a:gd name="connsiteX3" fmla="*/ 2070100 w 2070100"/>
                  <a:gd name="connsiteY3" fmla="*/ 609600 h 647700"/>
                  <a:gd name="connsiteX4" fmla="*/ 2070100 w 2070100"/>
                  <a:gd name="connsiteY4" fmla="*/ 622300 h 647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70100" h="647700">
                    <a:moveTo>
                      <a:pt x="0" y="647700"/>
                    </a:moveTo>
                    <a:lnTo>
                      <a:pt x="0" y="12700"/>
                    </a:lnTo>
                    <a:lnTo>
                      <a:pt x="2057400" y="0"/>
                    </a:lnTo>
                    <a:lnTo>
                      <a:pt x="2070100" y="609600"/>
                    </a:lnTo>
                    <a:lnTo>
                      <a:pt x="2070100" y="622300"/>
                    </a:lnTo>
                  </a:path>
                </a:pathLst>
              </a:custGeom>
              <a:ln w="19050" cmpd="sng">
                <a:solidFill>
                  <a:schemeClr val="tx1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Arial"/>
                  <a:cs typeface="Arial"/>
                </a:endParaRPr>
              </a:p>
            </p:txBody>
          </p:sp>
          <p:sp>
            <p:nvSpPr>
              <p:cNvPr id="41" name="TextBox 40"/>
              <p:cNvSpPr txBox="1"/>
              <p:nvPr/>
            </p:nvSpPr>
            <p:spPr>
              <a:xfrm>
                <a:off x="7206139" y="803840"/>
                <a:ext cx="463261" cy="30008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 smtClean="0">
                    <a:latin typeface="Arial"/>
                    <a:cs typeface="Arial"/>
                  </a:rPr>
                  <a:t>*</a:t>
                </a:r>
                <a:endParaRPr lang="en-US" sz="2000" dirty="0">
                  <a:latin typeface="Arial"/>
                  <a:cs typeface="Arial"/>
                </a:endParaRPr>
              </a:p>
            </p:txBody>
          </p:sp>
          <p:sp>
            <p:nvSpPr>
              <p:cNvPr id="42" name="Freeform 41"/>
              <p:cNvSpPr/>
              <p:nvPr/>
            </p:nvSpPr>
            <p:spPr>
              <a:xfrm>
                <a:off x="6911501" y="1047005"/>
                <a:ext cx="980367" cy="68046"/>
              </a:xfrm>
              <a:custGeom>
                <a:avLst/>
                <a:gdLst>
                  <a:gd name="connsiteX0" fmla="*/ 0 w 2070100"/>
                  <a:gd name="connsiteY0" fmla="*/ 647700 h 647700"/>
                  <a:gd name="connsiteX1" fmla="*/ 0 w 2070100"/>
                  <a:gd name="connsiteY1" fmla="*/ 12700 h 647700"/>
                  <a:gd name="connsiteX2" fmla="*/ 2057400 w 2070100"/>
                  <a:gd name="connsiteY2" fmla="*/ 0 h 647700"/>
                  <a:gd name="connsiteX3" fmla="*/ 2070100 w 2070100"/>
                  <a:gd name="connsiteY3" fmla="*/ 609600 h 647700"/>
                  <a:gd name="connsiteX4" fmla="*/ 2070100 w 2070100"/>
                  <a:gd name="connsiteY4" fmla="*/ 622300 h 647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70100" h="647700">
                    <a:moveTo>
                      <a:pt x="0" y="647700"/>
                    </a:moveTo>
                    <a:lnTo>
                      <a:pt x="0" y="12700"/>
                    </a:lnTo>
                    <a:lnTo>
                      <a:pt x="2057400" y="0"/>
                    </a:lnTo>
                    <a:lnTo>
                      <a:pt x="2070100" y="609600"/>
                    </a:lnTo>
                    <a:lnTo>
                      <a:pt x="2070100" y="622300"/>
                    </a:lnTo>
                  </a:path>
                </a:pathLst>
              </a:custGeom>
              <a:ln w="19050" cmpd="sng">
                <a:solidFill>
                  <a:schemeClr val="tx1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Arial"/>
                  <a:cs typeface="Arial"/>
                </a:endParaRPr>
              </a:p>
            </p:txBody>
          </p:sp>
        </p:grpSp>
        <p:sp>
          <p:nvSpPr>
            <p:cNvPr id="44" name="TextBox 43"/>
            <p:cNvSpPr txBox="1"/>
            <p:nvPr/>
          </p:nvSpPr>
          <p:spPr>
            <a:xfrm>
              <a:off x="5346619" y="3886644"/>
              <a:ext cx="1066802" cy="45783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182880" rtlCol="0">
              <a:spAutoFit/>
            </a:bodyPr>
            <a:lstStyle/>
            <a:p>
              <a:r>
                <a:rPr lang="en-US" sz="900" dirty="0" smtClean="0"/>
                <a:t>Pa03C</a:t>
              </a:r>
            </a:p>
            <a:p>
              <a:r>
                <a:rPr lang="en-US" sz="900" dirty="0" smtClean="0"/>
                <a:t>alone</a:t>
              </a:r>
              <a:endParaRPr lang="en-US" sz="900" dirty="0"/>
            </a:p>
          </p:txBody>
        </p:sp>
        <p:sp>
          <p:nvSpPr>
            <p:cNvPr id="45" name="TextBox 44"/>
            <p:cNvSpPr txBox="1"/>
            <p:nvPr/>
          </p:nvSpPr>
          <p:spPr>
            <a:xfrm>
              <a:off x="6276841" y="3886644"/>
              <a:ext cx="1049301" cy="45783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182880" rtlCol="0">
              <a:spAutoFit/>
            </a:bodyPr>
            <a:lstStyle/>
            <a:p>
              <a:r>
                <a:rPr lang="en-US" sz="900" dirty="0" smtClean="0"/>
                <a:t>Pa03C</a:t>
              </a:r>
            </a:p>
            <a:p>
              <a:r>
                <a:rPr lang="en-US" sz="900" dirty="0" smtClean="0"/>
                <a:t>+CAF</a:t>
              </a:r>
              <a:endParaRPr lang="en-US" sz="900" dirty="0"/>
            </a:p>
          </p:txBody>
        </p:sp>
        <p:sp>
          <p:nvSpPr>
            <p:cNvPr id="46" name="TextBox 45"/>
            <p:cNvSpPr txBox="1"/>
            <p:nvPr/>
          </p:nvSpPr>
          <p:spPr>
            <a:xfrm>
              <a:off x="7236206" y="3880731"/>
              <a:ext cx="1326554" cy="801203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182880" rtlCol="0">
              <a:spAutoFit/>
            </a:bodyPr>
            <a:lstStyle/>
            <a:p>
              <a:r>
                <a:rPr lang="en-US" sz="900" dirty="0" smtClean="0"/>
                <a:t>Pa03C</a:t>
              </a:r>
            </a:p>
            <a:p>
              <a:r>
                <a:rPr lang="en-US" sz="900" dirty="0" smtClean="0"/>
                <a:t>+CAF</a:t>
              </a:r>
            </a:p>
            <a:p>
              <a:r>
                <a:rPr lang="en-US" sz="900" dirty="0" smtClean="0"/>
                <a:t>+ AMD 3100</a:t>
              </a:r>
              <a:endParaRPr lang="en-US" sz="900" dirty="0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1727107" y="3088012"/>
            <a:ext cx="229499" cy="3195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atin typeface="Arial"/>
                <a:cs typeface="Arial"/>
              </a:rPr>
              <a:t>*</a:t>
            </a:r>
            <a:endParaRPr lang="en-US" sz="2000" dirty="0">
              <a:latin typeface="Arial"/>
              <a:cs typeface="Arial"/>
            </a:endParaRPr>
          </a:p>
        </p:txBody>
      </p:sp>
      <p:sp>
        <p:nvSpPr>
          <p:cNvPr id="27" name="Freeform 26"/>
          <p:cNvSpPr/>
          <p:nvPr/>
        </p:nvSpPr>
        <p:spPr>
          <a:xfrm>
            <a:off x="1532869" y="3346949"/>
            <a:ext cx="547527" cy="146720"/>
          </a:xfrm>
          <a:custGeom>
            <a:avLst/>
            <a:gdLst>
              <a:gd name="connsiteX0" fmla="*/ 0 w 2070100"/>
              <a:gd name="connsiteY0" fmla="*/ 647700 h 647700"/>
              <a:gd name="connsiteX1" fmla="*/ 0 w 2070100"/>
              <a:gd name="connsiteY1" fmla="*/ 12700 h 647700"/>
              <a:gd name="connsiteX2" fmla="*/ 2057400 w 2070100"/>
              <a:gd name="connsiteY2" fmla="*/ 0 h 647700"/>
              <a:gd name="connsiteX3" fmla="*/ 2070100 w 2070100"/>
              <a:gd name="connsiteY3" fmla="*/ 609600 h 647700"/>
              <a:gd name="connsiteX4" fmla="*/ 2070100 w 2070100"/>
              <a:gd name="connsiteY4" fmla="*/ 622300 h 647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70100" h="647700">
                <a:moveTo>
                  <a:pt x="0" y="647700"/>
                </a:moveTo>
                <a:lnTo>
                  <a:pt x="0" y="12700"/>
                </a:lnTo>
                <a:lnTo>
                  <a:pt x="2057400" y="0"/>
                </a:lnTo>
                <a:lnTo>
                  <a:pt x="2070100" y="609600"/>
                </a:lnTo>
                <a:lnTo>
                  <a:pt x="2070100" y="622300"/>
                </a:lnTo>
              </a:path>
            </a:pathLst>
          </a:custGeom>
          <a:ln w="1905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/>
              <a:cs typeface="Arial"/>
            </a:endParaRPr>
          </a:p>
        </p:txBody>
      </p:sp>
      <p:graphicFrame>
        <p:nvGraphicFramePr>
          <p:cNvPr id="28" name="Chart 2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19235762"/>
              </p:ext>
            </p:extLst>
          </p:nvPr>
        </p:nvGraphicFramePr>
        <p:xfrm>
          <a:off x="2548923" y="3420309"/>
          <a:ext cx="1801263" cy="33360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35" name="TextBox 34"/>
          <p:cNvSpPr txBox="1"/>
          <p:nvPr/>
        </p:nvSpPr>
        <p:spPr>
          <a:xfrm>
            <a:off x="3175564" y="3284036"/>
            <a:ext cx="251263" cy="2420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atin typeface="Arial"/>
                <a:cs typeface="Arial"/>
              </a:rPr>
              <a:t>*</a:t>
            </a:r>
            <a:endParaRPr lang="en-US" sz="2000" dirty="0">
              <a:latin typeface="Arial"/>
              <a:cs typeface="Arial"/>
            </a:endParaRPr>
          </a:p>
        </p:txBody>
      </p:sp>
      <p:sp>
        <p:nvSpPr>
          <p:cNvPr id="36" name="Freeform 35"/>
          <p:cNvSpPr/>
          <p:nvPr/>
        </p:nvSpPr>
        <p:spPr>
          <a:xfrm>
            <a:off x="3048000" y="3498208"/>
            <a:ext cx="507755" cy="36882"/>
          </a:xfrm>
          <a:custGeom>
            <a:avLst/>
            <a:gdLst>
              <a:gd name="connsiteX0" fmla="*/ 0 w 2070100"/>
              <a:gd name="connsiteY0" fmla="*/ 647700 h 647700"/>
              <a:gd name="connsiteX1" fmla="*/ 0 w 2070100"/>
              <a:gd name="connsiteY1" fmla="*/ 12700 h 647700"/>
              <a:gd name="connsiteX2" fmla="*/ 2057400 w 2070100"/>
              <a:gd name="connsiteY2" fmla="*/ 0 h 647700"/>
              <a:gd name="connsiteX3" fmla="*/ 2070100 w 2070100"/>
              <a:gd name="connsiteY3" fmla="*/ 609600 h 647700"/>
              <a:gd name="connsiteX4" fmla="*/ 2070100 w 2070100"/>
              <a:gd name="connsiteY4" fmla="*/ 622300 h 647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70100" h="647700">
                <a:moveTo>
                  <a:pt x="0" y="647700"/>
                </a:moveTo>
                <a:lnTo>
                  <a:pt x="0" y="12700"/>
                </a:lnTo>
                <a:lnTo>
                  <a:pt x="2057400" y="0"/>
                </a:lnTo>
                <a:lnTo>
                  <a:pt x="2070100" y="609600"/>
                </a:lnTo>
                <a:lnTo>
                  <a:pt x="2070100" y="622300"/>
                </a:lnTo>
              </a:path>
            </a:pathLst>
          </a:custGeom>
          <a:ln w="1905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/>
              <a:cs typeface="Arial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3778188" y="3276600"/>
            <a:ext cx="251263" cy="2420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atin typeface="Arial"/>
                <a:cs typeface="Arial"/>
              </a:rPr>
              <a:t>*</a:t>
            </a:r>
            <a:endParaRPr lang="en-US" sz="2000" dirty="0">
              <a:latin typeface="Arial"/>
              <a:cs typeface="Arial"/>
            </a:endParaRPr>
          </a:p>
        </p:txBody>
      </p:sp>
      <p:sp>
        <p:nvSpPr>
          <p:cNvPr id="48" name="Freeform 47"/>
          <p:cNvSpPr/>
          <p:nvPr/>
        </p:nvSpPr>
        <p:spPr>
          <a:xfrm>
            <a:off x="3618383" y="3472761"/>
            <a:ext cx="531730" cy="54893"/>
          </a:xfrm>
          <a:custGeom>
            <a:avLst/>
            <a:gdLst>
              <a:gd name="connsiteX0" fmla="*/ 0 w 2070100"/>
              <a:gd name="connsiteY0" fmla="*/ 647700 h 647700"/>
              <a:gd name="connsiteX1" fmla="*/ 0 w 2070100"/>
              <a:gd name="connsiteY1" fmla="*/ 12700 h 647700"/>
              <a:gd name="connsiteX2" fmla="*/ 2057400 w 2070100"/>
              <a:gd name="connsiteY2" fmla="*/ 0 h 647700"/>
              <a:gd name="connsiteX3" fmla="*/ 2070100 w 2070100"/>
              <a:gd name="connsiteY3" fmla="*/ 609600 h 647700"/>
              <a:gd name="connsiteX4" fmla="*/ 2070100 w 2070100"/>
              <a:gd name="connsiteY4" fmla="*/ 622300 h 647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70100" h="647700">
                <a:moveTo>
                  <a:pt x="0" y="647700"/>
                </a:moveTo>
                <a:lnTo>
                  <a:pt x="0" y="12700"/>
                </a:lnTo>
                <a:lnTo>
                  <a:pt x="2057400" y="0"/>
                </a:lnTo>
                <a:lnTo>
                  <a:pt x="2070100" y="609600"/>
                </a:lnTo>
                <a:lnTo>
                  <a:pt x="2070100" y="622300"/>
                </a:lnTo>
              </a:path>
            </a:pathLst>
          </a:custGeom>
          <a:ln w="1905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/>
              <a:cs typeface="Arial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282345" y="3994862"/>
            <a:ext cx="353943" cy="1227259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100" dirty="0" smtClean="0"/>
              <a:t>Invasion (% control)</a:t>
            </a:r>
            <a:endParaRPr lang="en-US" sz="1100" dirty="0"/>
          </a:p>
        </p:txBody>
      </p:sp>
      <p:sp>
        <p:nvSpPr>
          <p:cNvPr id="13" name="TextBox 12"/>
          <p:cNvSpPr txBox="1"/>
          <p:nvPr/>
        </p:nvSpPr>
        <p:spPr>
          <a:xfrm>
            <a:off x="67196" y="3054551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50" name="TextBox 49"/>
          <p:cNvSpPr txBox="1"/>
          <p:nvPr/>
        </p:nvSpPr>
        <p:spPr>
          <a:xfrm>
            <a:off x="2383827" y="3048742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51" name="TextBox 50"/>
          <p:cNvSpPr txBox="1"/>
          <p:nvPr/>
        </p:nvSpPr>
        <p:spPr>
          <a:xfrm>
            <a:off x="4318494" y="3049387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</a:t>
            </a:r>
          </a:p>
        </p:txBody>
      </p:sp>
      <p:pic>
        <p:nvPicPr>
          <p:cNvPr id="14" name="Picture 13"/>
          <p:cNvPicPr>
            <a:picLocks noChangeAspect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60366" y="1870822"/>
            <a:ext cx="2366461" cy="536723"/>
          </a:xfrm>
          <a:prstGeom prst="rect">
            <a:avLst/>
          </a:prstGeom>
        </p:spPr>
      </p:pic>
      <p:pic>
        <p:nvPicPr>
          <p:cNvPr id="15" name="Picture 14"/>
          <p:cNvPicPr>
            <a:picLocks noChangeAspect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67856" y="1313361"/>
            <a:ext cx="2358971" cy="389150"/>
          </a:xfrm>
          <a:prstGeom prst="rect">
            <a:avLst/>
          </a:prstGeom>
        </p:spPr>
      </p:pic>
      <p:sp>
        <p:nvSpPr>
          <p:cNvPr id="16" name="TextBox 15"/>
          <p:cNvSpPr txBox="1"/>
          <p:nvPr/>
        </p:nvSpPr>
        <p:spPr>
          <a:xfrm>
            <a:off x="3426827" y="1360556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CXCR4</a:t>
            </a:r>
            <a:endParaRPr lang="en-US" dirty="0"/>
          </a:p>
        </p:txBody>
      </p:sp>
      <p:sp>
        <p:nvSpPr>
          <p:cNvPr id="49" name="TextBox 48"/>
          <p:cNvSpPr txBox="1"/>
          <p:nvPr/>
        </p:nvSpPr>
        <p:spPr>
          <a:xfrm>
            <a:off x="3459862" y="1890605"/>
            <a:ext cx="6671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Actin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1194307" y="568480"/>
            <a:ext cx="369332" cy="717504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200" dirty="0" smtClean="0"/>
              <a:t>Ctrl siRNA</a:t>
            </a:r>
            <a:endParaRPr lang="en-US" sz="1200" dirty="0"/>
          </a:p>
        </p:txBody>
      </p:sp>
      <p:sp>
        <p:nvSpPr>
          <p:cNvPr id="52" name="TextBox 51"/>
          <p:cNvSpPr txBox="1"/>
          <p:nvPr/>
        </p:nvSpPr>
        <p:spPr>
          <a:xfrm>
            <a:off x="2005213" y="241318"/>
            <a:ext cx="369332" cy="1011367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200" dirty="0" smtClean="0"/>
              <a:t>CXCR4 siRNA 1</a:t>
            </a:r>
            <a:endParaRPr lang="en-US" sz="1200" dirty="0"/>
          </a:p>
        </p:txBody>
      </p:sp>
      <p:sp>
        <p:nvSpPr>
          <p:cNvPr id="53" name="TextBox 52"/>
          <p:cNvSpPr txBox="1"/>
          <p:nvPr/>
        </p:nvSpPr>
        <p:spPr>
          <a:xfrm>
            <a:off x="2759506" y="262692"/>
            <a:ext cx="369332" cy="1011367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200" dirty="0" smtClean="0"/>
              <a:t>CXCR4 siRNA 2</a:t>
            </a:r>
            <a:endParaRPr lang="en-US" sz="1200" dirty="0"/>
          </a:p>
        </p:txBody>
      </p:sp>
      <p:graphicFrame>
        <p:nvGraphicFramePr>
          <p:cNvPr id="54" name="Chart 5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76670442"/>
              </p:ext>
            </p:extLst>
          </p:nvPr>
        </p:nvGraphicFramePr>
        <p:xfrm>
          <a:off x="4494975" y="745341"/>
          <a:ext cx="1982026" cy="19919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8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4213527" y="804073"/>
            <a:ext cx="369332" cy="1621341"/>
          </a:xfrm>
          <a:prstGeom prst="rect">
            <a:avLst/>
          </a:prstGeom>
          <a:noFill/>
        </p:spPr>
        <p:txBody>
          <a:bodyPr vert="vert270" wrap="none" rtlCol="0">
            <a:spAutoFit/>
          </a:bodyPr>
          <a:lstStyle/>
          <a:p>
            <a:r>
              <a:rPr lang="en-US" sz="1200" dirty="0" smtClean="0"/>
              <a:t>Normalized CXCR4/Actin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30458592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135659</TotalTime>
  <Words>66</Words>
  <Application>Microsoft Office PowerPoint</Application>
  <PresentationFormat>On-screen Show (4:3)</PresentationFormat>
  <Paragraphs>36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Albert Einstein College of Medicine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Pancreatic Cancer</dc:title>
  <dc:creator>Amit Verma</dc:creator>
  <cp:lastModifiedBy>Amit Verma</cp:lastModifiedBy>
  <cp:revision>465</cp:revision>
  <dcterms:created xsi:type="dcterms:W3CDTF">2012-11-01T21:56:30Z</dcterms:created>
  <dcterms:modified xsi:type="dcterms:W3CDTF">2019-10-15T18:55:38Z</dcterms:modified>
</cp:coreProperties>
</file>