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94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nirban Maitra" initials="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19852"/>
    <a:srgbClr val="E0A9A8"/>
    <a:srgbClr val="DB9B99"/>
    <a:srgbClr val="E1AAA9"/>
    <a:srgbClr val="E8BFBE"/>
    <a:srgbClr val="B9CB8B"/>
    <a:srgbClr val="A8BF6F"/>
    <a:srgbClr val="9EB75F"/>
    <a:srgbClr val="9EBB5F"/>
    <a:srgbClr val="D4888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9685" autoAdjust="0"/>
  </p:normalViewPr>
  <p:slideViewPr>
    <p:cSldViewPr>
      <p:cViewPr varScale="1">
        <p:scale>
          <a:sx n="107" d="100"/>
          <a:sy n="107" d="100"/>
        </p:scale>
        <p:origin x="108" y="43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998BEA-C3EA-44EF-B610-451E3499E20F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B9A11A9-003D-4918-A5E6-6B5D3DD3615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02620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85800" rtl="0" eaLnBrk="1" latinLnBrk="0" hangingPunct="1"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7175" indent="-257175" algn="l" defTabSz="6858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defTabSz="685800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spcBef>
          <a:spcPct val="20000"/>
        </a:spcBef>
        <a:buFont typeface="Arial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spcBef>
          <a:spcPct val="20000"/>
        </a:spcBef>
        <a:buFont typeface="Arial" pitchFamily="34" charset="0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15250522"/>
              </p:ext>
            </p:extLst>
          </p:nvPr>
        </p:nvGraphicFramePr>
        <p:xfrm>
          <a:off x="111471" y="838200"/>
          <a:ext cx="6724650" cy="6853622"/>
        </p:xfrm>
        <a:graphic>
          <a:graphicData uri="http://schemas.openxmlformats.org/drawingml/2006/table">
            <a:tbl>
              <a:tblPr/>
              <a:tblGrid>
                <a:gridCol w="139130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956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46377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95497">
                <a:tc gridSpan="3">
                  <a:txBody>
                    <a:bodyPr/>
                    <a:lstStyle/>
                    <a:p>
                      <a:pPr algn="l" fontAlgn="b"/>
                      <a:r>
                        <a:rPr lang="en-US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Supplementary </a:t>
                      </a:r>
                      <a:r>
                        <a:rPr lang="en-US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File </a:t>
                      </a:r>
                      <a:r>
                        <a:rPr lang="en-US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 </a:t>
                      </a: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: </a:t>
                      </a:r>
                      <a:r>
                        <a:rPr lang="en-US" sz="11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Pathways </a:t>
                      </a: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that are overexpressed and </a:t>
                      </a:r>
                      <a:r>
                        <a:rPr lang="en-US" sz="1100" b="1" i="0" u="none" strike="noStrike" dirty="0" err="1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demethylated</a:t>
                      </a:r>
                      <a:r>
                        <a:rPr lang="en-US" sz="11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in pancreatic cancer associated fibroblasts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21412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Category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p-value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Molecules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76540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Cell Death and Survival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3.92E-04-4.73E-02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HH,BAD,MAPK3,SLC9A1,CCND1,SERPINB2,BNIP3,RHOG,DPP3,PACS2,MAP1S,HIPK2,NFKBIB,DNM2,LRFN1,AKT1S1,MICAL2,CDKN2D,CREB3,PDRG1,CDK6,YWHAZ,ULBP1,IGFBP5,GSN,TGM1,HDAC3,APLN,ULBP3,ULBP2,MAPK7,PML,CAMK2G,IL1A,PTK2B,GADD45G,CHCHD6,HSPB8,BCR,DUSP22,PSEN2,CCL5,PRKCZ,HAND2,JUN,SWI5,NOS2,ZNF512B,COL18A1,MICA,ATP13A2,RASSF1,CXCR4,GNA12,PRSS1,TUSC2,ISG15,CHFR,CBX4,PIN1,CDKN1B,BMP6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58163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Cell Cycle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4.45E-04-4.04E-02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IL1A,CD320,PTK2B,BAD,GADD45G,MAPK3,ESRRA,PSEN2,POLD4,GOLGA2,CCND1,PFDN1,MUC16,DUSP3,JUN,MAD2L1BP,MAP1S,TAOK2,COL18A1,HIPK2,ALDH3A1,RASSF1,GNA12,CDKN2D,CDK6,IGFBP5,TUSC2,FOXC1,FZR1,HDAC3,ZEB2,CHFR,LAS1L,PIN1,MAPK7,CDKN1B,CDC34,ALOX5,PML,BMP6,KCTD11,CAMK2G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94331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Cell-To-Cell Signaling and Interaction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5.95E-04-4.2E-02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IL1A,PTK2B,BAD,F2R,CXCR4,ULBP1,CCL5,ITGA3,JUN,ICAM3,ULBP3,PLA2G5,ULBP2,PLCB1,AFAP1,MAPK7,CCL26,PML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58163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Cellular Development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6.99E-04-4.61E-02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SHH,ADAMTS7,IL1A,PEMT,PTK2B,F2R,GADD45G,MAPK3,HSPB8,BCR,CCND1,PRKCZ,RHOG,JUN,AFAP1,COL18A1,PURA,NOS2,ZNF512B,HGS,AKT1S1,RASSF1,PLD3,FST,S1PR5,CXCR4,CDK6,IGFBP5,SMARCD3,FOLR1,PTGES,APLN,ZEB2,CDKN1B,ALOX5,PML,BMP6,BDKRB1,KCTD11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96221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Post-Translational Modification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9.33E-04-2.65E-02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ASPRV1,TGM1,APH1B,ECE1,PSEN2,PRKCZ,ISG15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83957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Protein Folding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9.33E-04-2.06E-03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TGM1,PRKCZ,ISG15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39788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Lipid Metabolism</a:t>
                      </a:r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1.37E-03-4.9E-02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ALOX12B,IL1A,PEMT,F2R,MAPK3,PSEN2,CCL5,PLA2G5,PLCB1,NOS2,ACOT8,LIPH,GNA12,PLA2G1B,PLA2G2E,GSN,ITGA3,PTGES,TGM1,MGST2,ACOT2,MLYCD,ALOX5,AGPAT6,BDKRB1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96221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Nucleic Acid Metabolism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1.37E-03-4.84E-02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PTK2B,F2R,S1PR5,CXCR4,MBP,GNA12,CCL5,CSGALNACT1,SLC35B2,CTPS1,FOLR1,ACOT2,SAG,MLYCD,AGPAT6,ACOT8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358163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Small Molecule Biochemistry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1.37E-03-4.9E-02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GAL3ST2,ALOX12B,IL1A,PEMT,PTK2B,F2R,MAPK3,MBP,PSEN2,CCL5,SLC35B2,PLA2G5,SAG,PLCB1,NOS2,ACOT8,LIPH,S1PR5,CXCR4,XYLT1,GNA12,PLA2G1B,PLA2G2E,CSGALNACT1,GSN,ITGA3,CTPS1,FOLR1,UROD,PTGES,UROC1,TGM1,ACOT2,MGST2,MLYCD,ALOX5,AGPAT6,BDKRB1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96221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Molecular Transport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1.46E-03-4.5E-02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IL1A,ATP6V0B,MAPK3,GNA12,PLA2G1B,PLA2G2E,PSEN2,CCL5,GSN,SLC9A1,SLC35B2,SLC24A6,C16orf7,UROD,PLA2G5,NOS2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39788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Cell Signaling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1.59E-03-4.84E-02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S1PR5,F2R,PTK2B,CXCR4,GNA12,MBP,PLA2G1B,PSEN2,CCL5,SLC35B2,BST2,EEF1D,DUSP3,HDAC3,TMEM101,SAG,PLCB1,HIPK2,TAOK2,NOS2,HGS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39788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Carbohydrate Metabolism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2.75E-03-4.4E-02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LIPH,GAL3ST2,IL1A,PEMT,F2R,XYLT1,GNA12,ESRRA,PLA2G1B,PSEN2,CSGALNACT1,GSN,TGM1,APLN,PLA2G5,PLCB1,AGPAT6,BDKRB1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83957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Cell Morphology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3.39E-03-3.28E-02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IL1A,SLC25A4,BAD,PTK2B,MAPK3,CCL5,GSN,BST2,PRKCZ,VPS4A,BNIP3,CCL26,ALOX5,HGS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39788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Cellular Assembly and Organization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3.39E-03-4.41E-02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FHOD1,IL1A,NMT1,F2R,PTK2B,BAD,MBP,CCL5,SLC9A1,PRKCZ,VPS4A,BNIP3,NEFM,PLCB1,HIPK2,COL18A1,HGS,DNM2,RASSF1,SLC25A4,S1PR5,GNA12,GSN,FZR1,LAS1L,CDC34,CCL26,PIN1,ALOX5,PML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196221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Amino Acid Metabolism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4.05E-03-2.65E-02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UROC1,TGM1,PEMT,NOS2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183957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Gene Expression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4.05E-03-2.65E-02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JUN,MRPL12,PML,BMP6,POLRMT,CCND1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358163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Cellular Movement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5.39E-03-4.85E-02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FHOD1,IL1A,ADAMTS7,PTK2B,F2R,MAPK3,ESRRA,BCR,CCL5,GOLGA2,SSH1,PRKCZ,RHOG,JUN,DGCR6L,FHL2,AIRE,FGD4,AFAP1,COL18A1,HIPK2,NOS2,DNM2,RASSF1,IGFBP6,CXCR4,GNA12,CREB3,IGFBP5,ITGA3,FZR1,ZEB2,CCL26,MAPK7,CDKN1B,BMP6,BDKRB1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358163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Cellular Growth and Proliferation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9.77E-03-4.61E-02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SHH,IL1A,MYCL1,PEMT,F2R,GADD45G,MAPK3,HSPB8,BCR,CCL5,SSH1,CCND1,PRKCZ,JUN,RHOG,AFAP1,COL18A1,PURA,NOS2,ZNF512B,ALDH3A1,HGS,AKT1S1,RASSF1,PLD3,FST,S1PR5,CXCR4,CDK6,IGFBP5,EGFL7,SMARCD3,FOLR1,PTGES,APLN,ZEB2,PIN1,CDKN1B,BMP6,BDKRB1,KCTD11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294331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DNA Replication, Recombination, and Repair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9.77E-03-4.5E-02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IL1A,BAD,GNA12,CDKN2D,CDK6,IGFBP5,CCL5,CCND1,FZR1,FOLR1,JUN,MAPK7,CDKN1B,BMP6,ALOX5,TAOK2,PML,HIPK2,ALDH3A1,MICA,RASSF1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196221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Cellular Compromise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1.5E-02-2.73E-02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BNIP3,JUN,COL18A1,PRKCZ,A1CF,VPS4A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196221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Cellular Function and Maintenance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2.22E-02-4.41E-02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BNIP3,SHH,BAD,PTK2B,CXCR4,HLA-B,CCL26,GSN,PML,DNM2,RASSF1,ZBTB38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183957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Drug Metabolism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2.65E-02-2.65E-02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IL1A,SLC24A6,FOLR1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298419"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Vitamin and Mineral Metabolism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2.65E-02-2.65E-02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PDXK,PSEN2</a:t>
                      </a:r>
                    </a:p>
                  </a:txBody>
                  <a:tcPr marL="2638" marR="2638" marT="2638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1731605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135653</TotalTime>
  <Words>131</Words>
  <Application>Microsoft Office PowerPoint</Application>
  <PresentationFormat>On-screen Show (4:3)</PresentationFormat>
  <Paragraphs>73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>Albert Einstein College of Medicine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Pancreatic Cancer</dc:title>
  <dc:creator>Amit Verma</dc:creator>
  <cp:lastModifiedBy>Amit Verma</cp:lastModifiedBy>
  <cp:revision>460</cp:revision>
  <dcterms:created xsi:type="dcterms:W3CDTF">2012-11-01T21:56:30Z</dcterms:created>
  <dcterms:modified xsi:type="dcterms:W3CDTF">2019-10-15T18:42:03Z</dcterms:modified>
</cp:coreProperties>
</file>