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
  </p:notesMasterIdLst>
  <p:handoutMasterIdLst>
    <p:handoutMasterId r:id="rId4"/>
  </p:handoutMasterIdLst>
  <p:sldIdLst>
    <p:sldId id="256" r:id="rId2"/>
  </p:sldIdLst>
  <p:sldSz cx="12192000" cy="6858000"/>
  <p:notesSz cx="9872663" cy="67421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CCCC0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6" autoAdjust="0"/>
    <p:restoredTop sz="89903" autoAdjust="0"/>
  </p:normalViewPr>
  <p:slideViewPr>
    <p:cSldViewPr snapToGrid="0">
      <p:cViewPr varScale="1">
        <p:scale>
          <a:sx n="60" d="100"/>
          <a:sy n="60" d="100"/>
        </p:scale>
        <p:origin x="372" y="5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1"/>
            <a:ext cx="4278154" cy="338277"/>
          </a:xfrm>
          <a:prstGeom prst="rect">
            <a:avLst/>
          </a:prstGeom>
        </p:spPr>
        <p:txBody>
          <a:bodyPr vert="horz" lIns="91427" tIns="45713" rIns="91427" bIns="45713" rtlCol="0"/>
          <a:lstStyle>
            <a:lvl1pPr algn="l">
              <a:defRPr sz="1200"/>
            </a:lvl1pPr>
          </a:lstStyle>
          <a:p>
            <a:endParaRPr lang="zh-TW" altLang="en-US"/>
          </a:p>
        </p:txBody>
      </p:sp>
      <p:sp>
        <p:nvSpPr>
          <p:cNvPr id="3" name="日期版面配置區 2"/>
          <p:cNvSpPr>
            <a:spLocks noGrp="1"/>
          </p:cNvSpPr>
          <p:nvPr>
            <p:ph type="dt" sz="quarter" idx="1"/>
          </p:nvPr>
        </p:nvSpPr>
        <p:spPr>
          <a:xfrm>
            <a:off x="5592224" y="1"/>
            <a:ext cx="4278154" cy="338277"/>
          </a:xfrm>
          <a:prstGeom prst="rect">
            <a:avLst/>
          </a:prstGeom>
        </p:spPr>
        <p:txBody>
          <a:bodyPr vert="horz" lIns="91427" tIns="45713" rIns="91427" bIns="45713" rtlCol="0"/>
          <a:lstStyle>
            <a:lvl1pPr algn="r">
              <a:defRPr sz="1200"/>
            </a:lvl1pPr>
          </a:lstStyle>
          <a:p>
            <a:fld id="{26352357-0CA9-4B04-B5DC-78E9B5A91422}" type="datetimeFigureOut">
              <a:rPr lang="zh-TW" altLang="en-US" smtClean="0"/>
              <a:t>2019/11/29</a:t>
            </a:fld>
            <a:endParaRPr lang="zh-TW" altLang="en-US"/>
          </a:p>
        </p:txBody>
      </p:sp>
      <p:sp>
        <p:nvSpPr>
          <p:cNvPr id="4" name="頁尾版面配置區 3"/>
          <p:cNvSpPr>
            <a:spLocks noGrp="1"/>
          </p:cNvSpPr>
          <p:nvPr>
            <p:ph type="ftr" sz="quarter" idx="2"/>
          </p:nvPr>
        </p:nvSpPr>
        <p:spPr>
          <a:xfrm>
            <a:off x="0" y="6403837"/>
            <a:ext cx="4278154" cy="338276"/>
          </a:xfrm>
          <a:prstGeom prst="rect">
            <a:avLst/>
          </a:prstGeom>
        </p:spPr>
        <p:txBody>
          <a:bodyPr vert="horz" lIns="91427" tIns="45713" rIns="91427" bIns="45713"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5592224" y="6403837"/>
            <a:ext cx="4278154" cy="338276"/>
          </a:xfrm>
          <a:prstGeom prst="rect">
            <a:avLst/>
          </a:prstGeom>
        </p:spPr>
        <p:txBody>
          <a:bodyPr vert="horz" lIns="91427" tIns="45713" rIns="91427" bIns="45713" rtlCol="0" anchor="b"/>
          <a:lstStyle>
            <a:lvl1pPr algn="r">
              <a:defRPr sz="1200"/>
            </a:lvl1pPr>
          </a:lstStyle>
          <a:p>
            <a:fld id="{32B6E3FF-4BAD-4526-8C23-DD609F2F18D9}" type="slidenum">
              <a:rPr lang="zh-TW" altLang="en-US" smtClean="0"/>
              <a:t>‹#›</a:t>
            </a:fld>
            <a:endParaRPr lang="zh-TW" altLang="en-US"/>
          </a:p>
        </p:txBody>
      </p:sp>
    </p:spTree>
    <p:extLst>
      <p:ext uri="{BB962C8B-B14F-4D97-AF65-F5344CB8AC3E}">
        <p14:creationId xmlns:p14="http://schemas.microsoft.com/office/powerpoint/2010/main" val="36203284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1"/>
            <a:ext cx="4278154" cy="338277"/>
          </a:xfrm>
          <a:prstGeom prst="rect">
            <a:avLst/>
          </a:prstGeom>
        </p:spPr>
        <p:txBody>
          <a:bodyPr vert="horz" lIns="91427" tIns="45713" rIns="91427" bIns="45713" rtlCol="0"/>
          <a:lstStyle>
            <a:lvl1pPr algn="l">
              <a:defRPr sz="1200"/>
            </a:lvl1pPr>
          </a:lstStyle>
          <a:p>
            <a:endParaRPr lang="zh-TW" altLang="en-US"/>
          </a:p>
        </p:txBody>
      </p:sp>
      <p:sp>
        <p:nvSpPr>
          <p:cNvPr id="3" name="日期版面配置區 2"/>
          <p:cNvSpPr>
            <a:spLocks noGrp="1"/>
          </p:cNvSpPr>
          <p:nvPr>
            <p:ph type="dt" idx="1"/>
          </p:nvPr>
        </p:nvSpPr>
        <p:spPr>
          <a:xfrm>
            <a:off x="5592224" y="1"/>
            <a:ext cx="4278154" cy="338277"/>
          </a:xfrm>
          <a:prstGeom prst="rect">
            <a:avLst/>
          </a:prstGeom>
        </p:spPr>
        <p:txBody>
          <a:bodyPr vert="horz" lIns="91427" tIns="45713" rIns="91427" bIns="45713" rtlCol="0"/>
          <a:lstStyle>
            <a:lvl1pPr algn="r">
              <a:defRPr sz="1200"/>
            </a:lvl1pPr>
          </a:lstStyle>
          <a:p>
            <a:fld id="{6BFE73A2-03C7-44A9-A908-CFCBED337FB6}" type="datetimeFigureOut">
              <a:rPr lang="zh-TW" altLang="en-US" smtClean="0"/>
              <a:t>2019/11/29</a:t>
            </a:fld>
            <a:endParaRPr lang="zh-TW" altLang="en-US"/>
          </a:p>
        </p:txBody>
      </p:sp>
      <p:sp>
        <p:nvSpPr>
          <p:cNvPr id="4" name="投影片圖像版面配置區 3"/>
          <p:cNvSpPr>
            <a:spLocks noGrp="1" noRot="1" noChangeAspect="1"/>
          </p:cNvSpPr>
          <p:nvPr>
            <p:ph type="sldImg" idx="2"/>
          </p:nvPr>
        </p:nvSpPr>
        <p:spPr>
          <a:xfrm>
            <a:off x="2914650" y="842963"/>
            <a:ext cx="4043363" cy="2274887"/>
          </a:xfrm>
          <a:prstGeom prst="rect">
            <a:avLst/>
          </a:prstGeom>
          <a:noFill/>
          <a:ln w="12700">
            <a:solidFill>
              <a:prstClr val="black"/>
            </a:solidFill>
          </a:ln>
        </p:spPr>
        <p:txBody>
          <a:bodyPr vert="horz" lIns="91427" tIns="45713" rIns="91427" bIns="45713" rtlCol="0" anchor="ctr"/>
          <a:lstStyle/>
          <a:p>
            <a:endParaRPr lang="zh-TW" altLang="en-US"/>
          </a:p>
        </p:txBody>
      </p:sp>
      <p:sp>
        <p:nvSpPr>
          <p:cNvPr id="5" name="備忘稿版面配置區 4"/>
          <p:cNvSpPr>
            <a:spLocks noGrp="1"/>
          </p:cNvSpPr>
          <p:nvPr>
            <p:ph type="body" sz="quarter" idx="3"/>
          </p:nvPr>
        </p:nvSpPr>
        <p:spPr>
          <a:xfrm>
            <a:off x="987267" y="3244643"/>
            <a:ext cx="7898130" cy="2654707"/>
          </a:xfrm>
          <a:prstGeom prst="rect">
            <a:avLst/>
          </a:prstGeom>
        </p:spPr>
        <p:txBody>
          <a:bodyPr vert="horz" lIns="91427" tIns="45713" rIns="91427" bIns="45713" rtlCol="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6403837"/>
            <a:ext cx="4278154" cy="338276"/>
          </a:xfrm>
          <a:prstGeom prst="rect">
            <a:avLst/>
          </a:prstGeom>
        </p:spPr>
        <p:txBody>
          <a:bodyPr vert="horz" lIns="91427" tIns="45713" rIns="91427" bIns="45713"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5592224" y="6403837"/>
            <a:ext cx="4278154" cy="338276"/>
          </a:xfrm>
          <a:prstGeom prst="rect">
            <a:avLst/>
          </a:prstGeom>
        </p:spPr>
        <p:txBody>
          <a:bodyPr vert="horz" lIns="91427" tIns="45713" rIns="91427" bIns="45713" rtlCol="0" anchor="b"/>
          <a:lstStyle>
            <a:lvl1pPr algn="r">
              <a:defRPr sz="1200"/>
            </a:lvl1pPr>
          </a:lstStyle>
          <a:p>
            <a:fld id="{55B982B5-07D1-4ACB-A907-4E8FA7431969}" type="slidenum">
              <a:rPr lang="zh-TW" altLang="en-US" smtClean="0"/>
              <a:t>‹#›</a:t>
            </a:fld>
            <a:endParaRPr lang="zh-TW" altLang="en-US"/>
          </a:p>
        </p:txBody>
      </p:sp>
    </p:spTree>
    <p:extLst>
      <p:ext uri="{BB962C8B-B14F-4D97-AF65-F5344CB8AC3E}">
        <p14:creationId xmlns:p14="http://schemas.microsoft.com/office/powerpoint/2010/main" val="4136054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2925763" y="849313"/>
            <a:ext cx="4075112" cy="2293937"/>
          </a:xfrm>
        </p:spPr>
      </p:sp>
      <p:sp>
        <p:nvSpPr>
          <p:cNvPr id="3" name="備忘稿版面配置區 2"/>
          <p:cNvSpPr>
            <a:spLocks noGrp="1"/>
          </p:cNvSpPr>
          <p:nvPr>
            <p:ph type="body" idx="1"/>
          </p:nvPr>
        </p:nvSpPr>
        <p:spPr/>
        <p:txBody>
          <a:bodyPr/>
          <a:lstStyle/>
          <a:p>
            <a:r>
              <a:rPr lang="en-US" altLang="zh-TW" b="1" dirty="0"/>
              <a:t>Supplementary Fig. S1 Sequences of the promoter region of human Cdc7 gene and deletion introduced by CRISPR-Cas9.</a:t>
            </a:r>
            <a:endParaRPr lang="zh-TW" altLang="zh-TW" dirty="0"/>
          </a:p>
          <a:p>
            <a:r>
              <a:rPr lang="en-US" altLang="zh-TW" dirty="0"/>
              <a:t>The upper drawing shows the exon (white boxes) and intron (bars) organization of the Cdc7 gene. The bent arrows indicate two transcription initiation sites. The exons and introns are in red and black in the sequences, respectively. Representative </a:t>
            </a:r>
            <a:r>
              <a:rPr lang="en-US" altLang="zh-TW" dirty="0" err="1"/>
              <a:t>GenBank</a:t>
            </a:r>
            <a:r>
              <a:rPr lang="en-US" altLang="zh-TW" dirty="0"/>
              <a:t> accession numbers for mRNA isoforms (alternatively spliced forms) are presented. The putative E2F binding sequences and Sp1 sites are indicated by blue boxes and green letters, respectively. The ATG start codon for Cdc7 is indicated. The deleted 12 </a:t>
            </a:r>
            <a:r>
              <a:rPr lang="en-US" altLang="zh-TW" dirty="0" err="1"/>
              <a:t>bp</a:t>
            </a:r>
            <a:r>
              <a:rPr lang="en-US" altLang="zh-TW" dirty="0"/>
              <a:t> sequences are shown by bold, light blue letters. The underlined CR1-4 indicate the locations of gRNA targets designed. All the gRNA constructs were used to generate mutant cell lines, and the Cdc7 expression level was examined for each clone. The HCT116-323 showed significant reduction of Cdc7 expression, and was used for this study.</a:t>
            </a:r>
            <a:endParaRPr lang="en-US" altLang="ja-JP" dirty="0"/>
          </a:p>
        </p:txBody>
      </p:sp>
      <p:sp>
        <p:nvSpPr>
          <p:cNvPr id="4" name="投影片編號版面配置區 3"/>
          <p:cNvSpPr>
            <a:spLocks noGrp="1"/>
          </p:cNvSpPr>
          <p:nvPr>
            <p:ph type="sldNum" sz="quarter" idx="10"/>
          </p:nvPr>
        </p:nvSpPr>
        <p:spPr/>
        <p:txBody>
          <a:bodyPr/>
          <a:lstStyle/>
          <a:p>
            <a:fld id="{55B982B5-07D1-4ACB-A907-4E8FA7431969}" type="slidenum">
              <a:rPr lang="zh-TW" altLang="en-US" smtClean="0"/>
              <a:t>1</a:t>
            </a:fld>
            <a:endParaRPr lang="zh-TW" altLang="en-US"/>
          </a:p>
        </p:txBody>
      </p:sp>
    </p:spTree>
    <p:extLst>
      <p:ext uri="{BB962C8B-B14F-4D97-AF65-F5344CB8AC3E}">
        <p14:creationId xmlns:p14="http://schemas.microsoft.com/office/powerpoint/2010/main" val="3036853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476050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1290702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1618745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417625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4" name="Date Placeholder 3"/>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2784755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4015679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Content Placeholder 3"/>
          <p:cNvSpPr>
            <a:spLocks noGrp="1"/>
          </p:cNvSpPr>
          <p:nvPr>
            <p:ph sz="half" idx="2"/>
          </p:nvPr>
        </p:nvSpPr>
        <p:spPr>
          <a:xfrm>
            <a:off x="839788" y="2505075"/>
            <a:ext cx="5157787"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Content Placeholder 5"/>
          <p:cNvSpPr>
            <a:spLocks noGrp="1"/>
          </p:cNvSpPr>
          <p:nvPr>
            <p:ph sz="quarter" idx="4"/>
          </p:nvPr>
        </p:nvSpPr>
        <p:spPr>
          <a:xfrm>
            <a:off x="6172200" y="2505075"/>
            <a:ext cx="5183188"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282928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2536606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2830137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Date Placeholder 4"/>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1334322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Date Placeholder 4"/>
          <p:cNvSpPr>
            <a:spLocks noGrp="1"/>
          </p:cNvSpPr>
          <p:nvPr>
            <p:ph type="dt" sz="half" idx="10"/>
          </p:nvPr>
        </p:nvSpPr>
        <p:spPr/>
        <p:txBody>
          <a:bodyPr/>
          <a:lstStyle/>
          <a:p>
            <a:fld id="{4C9A7D73-8C03-4951-A86A-A0A63E950D2C}" type="datetimeFigureOut">
              <a:rPr lang="zh-TW" altLang="en-US" smtClean="0"/>
              <a:t>2019/11/29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2491411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9A7D73-8C03-4951-A86A-A0A63E950D2C}" type="datetimeFigureOut">
              <a:rPr lang="zh-TW" altLang="en-US" smtClean="0"/>
              <a:t>2019/11/29</a:t>
            </a:fld>
            <a:endParaRPr lang="zh-TW"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FC33A6-5299-4AFA-A675-9962C7E585B9}" type="slidenum">
              <a:rPr lang="zh-TW" altLang="en-US" smtClean="0"/>
              <a:t>‹#›</a:t>
            </a:fld>
            <a:endParaRPr lang="zh-TW" altLang="en-US"/>
          </a:p>
        </p:txBody>
      </p:sp>
    </p:spTree>
    <p:extLst>
      <p:ext uri="{BB962C8B-B14F-4D97-AF65-F5344CB8AC3E}">
        <p14:creationId xmlns:p14="http://schemas.microsoft.com/office/powerpoint/2010/main" val="4512699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p:nvPr/>
        </p:nvSpPr>
        <p:spPr>
          <a:xfrm>
            <a:off x="4603603" y="1820727"/>
            <a:ext cx="561975" cy="88106"/>
          </a:xfrm>
          <a:custGeom>
            <a:avLst/>
            <a:gdLst/>
            <a:ahLst/>
            <a:cxnLst/>
            <a:rect l="l" t="t" r="r" b="b"/>
            <a:pathLst>
              <a:path w="749300" h="117475">
                <a:moveTo>
                  <a:pt x="749147" y="117475"/>
                </a:moveTo>
                <a:lnTo>
                  <a:pt x="0" y="117475"/>
                </a:lnTo>
                <a:lnTo>
                  <a:pt x="0" y="0"/>
                </a:lnTo>
                <a:lnTo>
                  <a:pt x="749147" y="0"/>
                </a:lnTo>
                <a:lnTo>
                  <a:pt x="749147" y="117475"/>
                </a:lnTo>
                <a:close/>
              </a:path>
            </a:pathLst>
          </a:custGeom>
          <a:ln w="12700">
            <a:solidFill>
              <a:srgbClr val="231F20"/>
            </a:solidFill>
          </a:ln>
        </p:spPr>
        <p:txBody>
          <a:bodyPr wrap="square" lIns="0" tIns="0" rIns="0" bIns="0" rtlCol="0"/>
          <a:lstStyle/>
          <a:p>
            <a:endParaRPr sz="1350"/>
          </a:p>
        </p:txBody>
      </p:sp>
      <p:sp>
        <p:nvSpPr>
          <p:cNvPr id="5" name="object 3"/>
          <p:cNvSpPr/>
          <p:nvPr/>
        </p:nvSpPr>
        <p:spPr>
          <a:xfrm>
            <a:off x="7823052" y="1820727"/>
            <a:ext cx="949166" cy="95250"/>
          </a:xfrm>
          <a:custGeom>
            <a:avLst/>
            <a:gdLst/>
            <a:ahLst/>
            <a:cxnLst/>
            <a:rect l="l" t="t" r="r" b="b"/>
            <a:pathLst>
              <a:path w="1265554" h="127000">
                <a:moveTo>
                  <a:pt x="1265491" y="127000"/>
                </a:moveTo>
                <a:lnTo>
                  <a:pt x="0" y="127000"/>
                </a:lnTo>
                <a:lnTo>
                  <a:pt x="0" y="0"/>
                </a:lnTo>
                <a:lnTo>
                  <a:pt x="1265491" y="0"/>
                </a:lnTo>
                <a:lnTo>
                  <a:pt x="1265491" y="127000"/>
                </a:lnTo>
                <a:close/>
              </a:path>
            </a:pathLst>
          </a:custGeom>
          <a:ln w="12700">
            <a:solidFill>
              <a:srgbClr val="231F20"/>
            </a:solidFill>
          </a:ln>
        </p:spPr>
        <p:txBody>
          <a:bodyPr wrap="square" lIns="0" tIns="0" rIns="0" bIns="0" rtlCol="0"/>
          <a:lstStyle/>
          <a:p>
            <a:endParaRPr sz="1350"/>
          </a:p>
        </p:txBody>
      </p:sp>
      <p:sp>
        <p:nvSpPr>
          <p:cNvPr id="6" name="object 4"/>
          <p:cNvSpPr/>
          <p:nvPr/>
        </p:nvSpPr>
        <p:spPr>
          <a:xfrm>
            <a:off x="6079976" y="1820727"/>
            <a:ext cx="1004888" cy="95250"/>
          </a:xfrm>
          <a:custGeom>
            <a:avLst/>
            <a:gdLst/>
            <a:ahLst/>
            <a:cxnLst/>
            <a:rect l="l" t="t" r="r" b="b"/>
            <a:pathLst>
              <a:path w="1339850" h="127000">
                <a:moveTo>
                  <a:pt x="1339405" y="127000"/>
                </a:moveTo>
                <a:lnTo>
                  <a:pt x="0" y="127000"/>
                </a:lnTo>
                <a:lnTo>
                  <a:pt x="0" y="0"/>
                </a:lnTo>
                <a:lnTo>
                  <a:pt x="1339405" y="0"/>
                </a:lnTo>
                <a:lnTo>
                  <a:pt x="1339405" y="127000"/>
                </a:lnTo>
                <a:close/>
              </a:path>
            </a:pathLst>
          </a:custGeom>
          <a:ln w="12700">
            <a:solidFill>
              <a:srgbClr val="231F20"/>
            </a:solidFill>
          </a:ln>
        </p:spPr>
        <p:txBody>
          <a:bodyPr wrap="square" lIns="0" tIns="0" rIns="0" bIns="0" rtlCol="0"/>
          <a:lstStyle/>
          <a:p>
            <a:endParaRPr sz="1350"/>
          </a:p>
        </p:txBody>
      </p:sp>
      <p:sp>
        <p:nvSpPr>
          <p:cNvPr id="7" name="object 5"/>
          <p:cNvSpPr/>
          <p:nvPr/>
        </p:nvSpPr>
        <p:spPr>
          <a:xfrm>
            <a:off x="5165462" y="1868352"/>
            <a:ext cx="914876" cy="0"/>
          </a:xfrm>
          <a:custGeom>
            <a:avLst/>
            <a:gdLst/>
            <a:ahLst/>
            <a:cxnLst/>
            <a:rect l="l" t="t" r="r" b="b"/>
            <a:pathLst>
              <a:path w="1219835">
                <a:moveTo>
                  <a:pt x="0" y="0"/>
                </a:moveTo>
                <a:lnTo>
                  <a:pt x="1219352" y="0"/>
                </a:lnTo>
              </a:path>
            </a:pathLst>
          </a:custGeom>
          <a:ln w="12700">
            <a:solidFill>
              <a:srgbClr val="231F20"/>
            </a:solidFill>
          </a:ln>
        </p:spPr>
        <p:txBody>
          <a:bodyPr wrap="square" lIns="0" tIns="0" rIns="0" bIns="0" rtlCol="0"/>
          <a:lstStyle/>
          <a:p>
            <a:endParaRPr sz="1350"/>
          </a:p>
        </p:txBody>
      </p:sp>
      <p:sp>
        <p:nvSpPr>
          <p:cNvPr id="8" name="object 6"/>
          <p:cNvSpPr/>
          <p:nvPr/>
        </p:nvSpPr>
        <p:spPr>
          <a:xfrm>
            <a:off x="7084531" y="1868352"/>
            <a:ext cx="738664" cy="0"/>
          </a:xfrm>
          <a:custGeom>
            <a:avLst/>
            <a:gdLst/>
            <a:ahLst/>
            <a:cxnLst/>
            <a:rect l="l" t="t" r="r" b="b"/>
            <a:pathLst>
              <a:path w="984885">
                <a:moveTo>
                  <a:pt x="0" y="0"/>
                </a:moveTo>
                <a:lnTo>
                  <a:pt x="984694" y="0"/>
                </a:lnTo>
              </a:path>
            </a:pathLst>
          </a:custGeom>
          <a:ln w="12700">
            <a:solidFill>
              <a:srgbClr val="231F20"/>
            </a:solidFill>
          </a:ln>
        </p:spPr>
        <p:txBody>
          <a:bodyPr wrap="square" lIns="0" tIns="0" rIns="0" bIns="0" rtlCol="0"/>
          <a:lstStyle/>
          <a:p>
            <a:endParaRPr sz="1350"/>
          </a:p>
        </p:txBody>
      </p:sp>
      <p:sp>
        <p:nvSpPr>
          <p:cNvPr id="9" name="object 7"/>
          <p:cNvSpPr txBox="1"/>
          <p:nvPr/>
        </p:nvSpPr>
        <p:spPr>
          <a:xfrm>
            <a:off x="5594202" y="1201602"/>
            <a:ext cx="557213" cy="194284"/>
          </a:xfrm>
          <a:prstGeom prst="rect">
            <a:avLst/>
          </a:prstGeom>
        </p:spPr>
        <p:txBody>
          <a:bodyPr vert="horz" wrap="square" lIns="0" tIns="9525" rIns="0" bIns="0" rtlCol="0">
            <a:spAutoFit/>
          </a:bodyPr>
          <a:lstStyle/>
          <a:p>
            <a:pPr marL="9525" marR="3810">
              <a:spcBef>
                <a:spcPts val="75"/>
              </a:spcBef>
            </a:pPr>
            <a:r>
              <a:rPr sz="600" dirty="0">
                <a:solidFill>
                  <a:srgbClr val="231F20"/>
                </a:solidFill>
                <a:latin typeface="Arial"/>
                <a:cs typeface="Arial"/>
              </a:rPr>
              <a:t>XM_017002425  XM_005271241</a:t>
            </a:r>
            <a:endParaRPr sz="600">
              <a:latin typeface="Arial"/>
              <a:cs typeface="Arial"/>
            </a:endParaRPr>
          </a:p>
        </p:txBody>
      </p:sp>
      <p:sp>
        <p:nvSpPr>
          <p:cNvPr id="10" name="object 8"/>
          <p:cNvSpPr/>
          <p:nvPr/>
        </p:nvSpPr>
        <p:spPr>
          <a:xfrm>
            <a:off x="4822677" y="1827871"/>
            <a:ext cx="0" cy="80963"/>
          </a:xfrm>
          <a:custGeom>
            <a:avLst/>
            <a:gdLst/>
            <a:ahLst/>
            <a:cxnLst/>
            <a:rect l="l" t="t" r="r" b="b"/>
            <a:pathLst>
              <a:path h="107950">
                <a:moveTo>
                  <a:pt x="0" y="0"/>
                </a:moveTo>
                <a:lnTo>
                  <a:pt x="0" y="107950"/>
                </a:lnTo>
              </a:path>
            </a:pathLst>
          </a:custGeom>
          <a:ln w="12700">
            <a:solidFill>
              <a:srgbClr val="231F20"/>
            </a:solidFill>
          </a:ln>
        </p:spPr>
        <p:txBody>
          <a:bodyPr wrap="square" lIns="0" tIns="0" rIns="0" bIns="0" rtlCol="0"/>
          <a:lstStyle/>
          <a:p>
            <a:endParaRPr sz="1350"/>
          </a:p>
        </p:txBody>
      </p:sp>
      <p:sp>
        <p:nvSpPr>
          <p:cNvPr id="11" name="object 9"/>
          <p:cNvSpPr/>
          <p:nvPr/>
        </p:nvSpPr>
        <p:spPr>
          <a:xfrm>
            <a:off x="4822678" y="1258753"/>
            <a:ext cx="1819275" cy="569119"/>
          </a:xfrm>
          <a:custGeom>
            <a:avLst/>
            <a:gdLst/>
            <a:ahLst/>
            <a:cxnLst/>
            <a:rect l="l" t="t" r="r" b="b"/>
            <a:pathLst>
              <a:path w="2425700" h="758825">
                <a:moveTo>
                  <a:pt x="0" y="758825"/>
                </a:moveTo>
                <a:lnTo>
                  <a:pt x="2425700" y="0"/>
                </a:lnTo>
              </a:path>
            </a:pathLst>
          </a:custGeom>
          <a:ln w="12700">
            <a:solidFill>
              <a:srgbClr val="231F20"/>
            </a:solidFill>
          </a:ln>
        </p:spPr>
        <p:txBody>
          <a:bodyPr wrap="square" lIns="0" tIns="0" rIns="0" bIns="0" rtlCol="0"/>
          <a:lstStyle/>
          <a:p>
            <a:endParaRPr sz="1350"/>
          </a:p>
        </p:txBody>
      </p:sp>
      <p:sp>
        <p:nvSpPr>
          <p:cNvPr id="12" name="object 10"/>
          <p:cNvSpPr/>
          <p:nvPr/>
        </p:nvSpPr>
        <p:spPr>
          <a:xfrm>
            <a:off x="6641952" y="1258753"/>
            <a:ext cx="1181100" cy="561975"/>
          </a:xfrm>
          <a:custGeom>
            <a:avLst/>
            <a:gdLst/>
            <a:ahLst/>
            <a:cxnLst/>
            <a:rect l="l" t="t" r="r" b="b"/>
            <a:pathLst>
              <a:path w="1574800" h="749300">
                <a:moveTo>
                  <a:pt x="0" y="0"/>
                </a:moveTo>
                <a:lnTo>
                  <a:pt x="1574800" y="749300"/>
                </a:lnTo>
              </a:path>
            </a:pathLst>
          </a:custGeom>
          <a:ln w="12700">
            <a:solidFill>
              <a:srgbClr val="231F20"/>
            </a:solidFill>
          </a:ln>
        </p:spPr>
        <p:txBody>
          <a:bodyPr wrap="square" lIns="0" tIns="0" rIns="0" bIns="0" rtlCol="0"/>
          <a:lstStyle/>
          <a:p>
            <a:endParaRPr sz="1350"/>
          </a:p>
        </p:txBody>
      </p:sp>
      <p:sp>
        <p:nvSpPr>
          <p:cNvPr id="13" name="object 11"/>
          <p:cNvSpPr/>
          <p:nvPr/>
        </p:nvSpPr>
        <p:spPr>
          <a:xfrm>
            <a:off x="7232502" y="1618398"/>
            <a:ext cx="610552" cy="199073"/>
          </a:xfrm>
          <a:custGeom>
            <a:avLst/>
            <a:gdLst/>
            <a:ahLst/>
            <a:cxnLst/>
            <a:rect l="l" t="t" r="r" b="b"/>
            <a:pathLst>
              <a:path w="814070" h="265430">
                <a:moveTo>
                  <a:pt x="0" y="0"/>
                </a:moveTo>
                <a:lnTo>
                  <a:pt x="814006" y="264896"/>
                </a:lnTo>
              </a:path>
            </a:pathLst>
          </a:custGeom>
          <a:ln w="12700">
            <a:solidFill>
              <a:srgbClr val="231F20"/>
            </a:solidFill>
          </a:ln>
        </p:spPr>
        <p:txBody>
          <a:bodyPr wrap="square" lIns="0" tIns="0" rIns="0" bIns="0" rtlCol="0"/>
          <a:lstStyle/>
          <a:p>
            <a:endParaRPr sz="1350"/>
          </a:p>
        </p:txBody>
      </p:sp>
      <p:sp>
        <p:nvSpPr>
          <p:cNvPr id="14" name="object 12"/>
          <p:cNvSpPr txBox="1"/>
          <p:nvPr/>
        </p:nvSpPr>
        <p:spPr>
          <a:xfrm>
            <a:off x="6572724" y="1633839"/>
            <a:ext cx="555784" cy="101951"/>
          </a:xfrm>
          <a:prstGeom prst="rect">
            <a:avLst/>
          </a:prstGeom>
        </p:spPr>
        <p:txBody>
          <a:bodyPr vert="horz" wrap="square" lIns="0" tIns="9525" rIns="0" bIns="0" rtlCol="0">
            <a:spAutoFit/>
          </a:bodyPr>
          <a:lstStyle/>
          <a:p>
            <a:pPr marL="9525">
              <a:spcBef>
                <a:spcPts val="75"/>
              </a:spcBef>
            </a:pPr>
            <a:r>
              <a:rPr sz="600" spc="-8" dirty="0">
                <a:solidFill>
                  <a:srgbClr val="231F20"/>
                </a:solidFill>
                <a:latin typeface="Arial"/>
                <a:cs typeface="Arial"/>
              </a:rPr>
              <a:t>NM_001134420</a:t>
            </a:r>
            <a:endParaRPr sz="600">
              <a:latin typeface="Arial"/>
              <a:cs typeface="Arial"/>
            </a:endParaRPr>
          </a:p>
        </p:txBody>
      </p:sp>
      <p:sp>
        <p:nvSpPr>
          <p:cNvPr id="15" name="object 13"/>
          <p:cNvSpPr/>
          <p:nvPr/>
        </p:nvSpPr>
        <p:spPr>
          <a:xfrm>
            <a:off x="6076692" y="1654744"/>
            <a:ext cx="180641" cy="158372"/>
          </a:xfrm>
          <a:prstGeom prst="rect">
            <a:avLst/>
          </a:prstGeom>
          <a:blipFill>
            <a:blip r:embed="rId3" cstate="print"/>
            <a:stretch>
              <a:fillRect/>
            </a:stretch>
          </a:blipFill>
        </p:spPr>
        <p:txBody>
          <a:bodyPr wrap="square" lIns="0" tIns="0" rIns="0" bIns="0" rtlCol="0"/>
          <a:lstStyle/>
          <a:p>
            <a:endParaRPr sz="1350"/>
          </a:p>
        </p:txBody>
      </p:sp>
      <p:sp>
        <p:nvSpPr>
          <p:cNvPr id="16" name="object 14"/>
          <p:cNvSpPr/>
          <p:nvPr/>
        </p:nvSpPr>
        <p:spPr>
          <a:xfrm>
            <a:off x="4598841" y="1654744"/>
            <a:ext cx="180641" cy="158372"/>
          </a:xfrm>
          <a:prstGeom prst="rect">
            <a:avLst/>
          </a:prstGeom>
          <a:blipFill>
            <a:blip r:embed="rId4" cstate="print"/>
            <a:stretch>
              <a:fillRect/>
            </a:stretch>
          </a:blipFill>
        </p:spPr>
        <p:txBody>
          <a:bodyPr wrap="square" lIns="0" tIns="0" rIns="0" bIns="0" rtlCol="0"/>
          <a:lstStyle/>
          <a:p>
            <a:endParaRPr sz="1350"/>
          </a:p>
        </p:txBody>
      </p:sp>
      <p:sp>
        <p:nvSpPr>
          <p:cNvPr id="17" name="object 15"/>
          <p:cNvSpPr/>
          <p:nvPr/>
        </p:nvSpPr>
        <p:spPr>
          <a:xfrm>
            <a:off x="7084531" y="1618398"/>
            <a:ext cx="148114" cy="202406"/>
          </a:xfrm>
          <a:custGeom>
            <a:avLst/>
            <a:gdLst/>
            <a:ahLst/>
            <a:cxnLst/>
            <a:rect l="l" t="t" r="r" b="b"/>
            <a:pathLst>
              <a:path w="197485" h="269875">
                <a:moveTo>
                  <a:pt x="0" y="269773"/>
                </a:moveTo>
                <a:lnTo>
                  <a:pt x="197294" y="0"/>
                </a:lnTo>
              </a:path>
            </a:pathLst>
          </a:custGeom>
          <a:ln w="12700">
            <a:solidFill>
              <a:srgbClr val="231F20"/>
            </a:solidFill>
          </a:ln>
        </p:spPr>
        <p:txBody>
          <a:bodyPr wrap="square" lIns="0" tIns="0" rIns="0" bIns="0" rtlCol="0"/>
          <a:lstStyle/>
          <a:p>
            <a:endParaRPr sz="1350"/>
          </a:p>
        </p:txBody>
      </p:sp>
      <p:sp>
        <p:nvSpPr>
          <p:cNvPr id="18" name="object 16"/>
          <p:cNvSpPr/>
          <p:nvPr/>
        </p:nvSpPr>
        <p:spPr>
          <a:xfrm>
            <a:off x="5165463" y="1258753"/>
            <a:ext cx="1476851" cy="561975"/>
          </a:xfrm>
          <a:custGeom>
            <a:avLst/>
            <a:gdLst/>
            <a:ahLst/>
            <a:cxnLst/>
            <a:rect l="l" t="t" r="r" b="b"/>
            <a:pathLst>
              <a:path w="1969135" h="749300">
                <a:moveTo>
                  <a:pt x="0" y="749300"/>
                </a:moveTo>
                <a:lnTo>
                  <a:pt x="1968652" y="0"/>
                </a:lnTo>
              </a:path>
            </a:pathLst>
          </a:custGeom>
          <a:ln w="12700">
            <a:solidFill>
              <a:srgbClr val="231F20"/>
            </a:solidFill>
          </a:ln>
        </p:spPr>
        <p:txBody>
          <a:bodyPr wrap="square" lIns="0" tIns="0" rIns="0" bIns="0" rtlCol="0"/>
          <a:lstStyle/>
          <a:p>
            <a:endParaRPr sz="1350"/>
          </a:p>
        </p:txBody>
      </p:sp>
      <p:sp>
        <p:nvSpPr>
          <p:cNvPr id="19" name="object 17"/>
          <p:cNvSpPr txBox="1"/>
          <p:nvPr/>
        </p:nvSpPr>
        <p:spPr>
          <a:xfrm>
            <a:off x="5530879" y="1665480"/>
            <a:ext cx="434340" cy="101951"/>
          </a:xfrm>
          <a:prstGeom prst="rect">
            <a:avLst/>
          </a:prstGeom>
        </p:spPr>
        <p:txBody>
          <a:bodyPr vert="horz" wrap="square" lIns="0" tIns="9525" rIns="0" bIns="0" rtlCol="0">
            <a:spAutoFit/>
          </a:bodyPr>
          <a:lstStyle/>
          <a:p>
            <a:pPr marL="9525">
              <a:spcBef>
                <a:spcPts val="75"/>
              </a:spcBef>
            </a:pPr>
            <a:r>
              <a:rPr sz="600" spc="-4" dirty="0">
                <a:solidFill>
                  <a:srgbClr val="231F20"/>
                </a:solidFill>
                <a:latin typeface="Arial"/>
                <a:cs typeface="Arial"/>
              </a:rPr>
              <a:t>NM_003503</a:t>
            </a:r>
            <a:endParaRPr sz="600">
              <a:latin typeface="Arial"/>
              <a:cs typeface="Arial"/>
            </a:endParaRPr>
          </a:p>
        </p:txBody>
      </p:sp>
      <p:sp>
        <p:nvSpPr>
          <p:cNvPr id="20" name="object 18"/>
          <p:cNvSpPr/>
          <p:nvPr/>
        </p:nvSpPr>
        <p:spPr>
          <a:xfrm>
            <a:off x="6976804" y="1916940"/>
            <a:ext cx="360521" cy="264319"/>
          </a:xfrm>
          <a:custGeom>
            <a:avLst/>
            <a:gdLst/>
            <a:ahLst/>
            <a:cxnLst/>
            <a:rect l="l" t="t" r="r" b="b"/>
            <a:pathLst>
              <a:path w="480695" h="352425">
                <a:moveTo>
                  <a:pt x="0" y="0"/>
                </a:moveTo>
                <a:lnTo>
                  <a:pt x="480631" y="352425"/>
                </a:lnTo>
              </a:path>
            </a:pathLst>
          </a:custGeom>
          <a:ln w="12700">
            <a:solidFill>
              <a:srgbClr val="231F20"/>
            </a:solidFill>
          </a:ln>
        </p:spPr>
        <p:txBody>
          <a:bodyPr wrap="square" lIns="0" tIns="0" rIns="0" bIns="0" rtlCol="0"/>
          <a:lstStyle/>
          <a:p>
            <a:endParaRPr sz="1350"/>
          </a:p>
        </p:txBody>
      </p:sp>
      <p:sp>
        <p:nvSpPr>
          <p:cNvPr id="21" name="object 19"/>
          <p:cNvSpPr/>
          <p:nvPr/>
        </p:nvSpPr>
        <p:spPr>
          <a:xfrm>
            <a:off x="7337278" y="1915977"/>
            <a:ext cx="485775" cy="265748"/>
          </a:xfrm>
          <a:custGeom>
            <a:avLst/>
            <a:gdLst/>
            <a:ahLst/>
            <a:cxnLst/>
            <a:rect l="l" t="t" r="r" b="b"/>
            <a:pathLst>
              <a:path w="647700" h="354330">
                <a:moveTo>
                  <a:pt x="647700" y="0"/>
                </a:moveTo>
                <a:lnTo>
                  <a:pt x="0" y="353707"/>
                </a:lnTo>
              </a:path>
            </a:pathLst>
          </a:custGeom>
          <a:ln w="12700">
            <a:solidFill>
              <a:srgbClr val="231F20"/>
            </a:solidFill>
          </a:ln>
        </p:spPr>
        <p:txBody>
          <a:bodyPr wrap="square" lIns="0" tIns="0" rIns="0" bIns="0" rtlCol="0"/>
          <a:lstStyle/>
          <a:p>
            <a:endParaRPr sz="1350"/>
          </a:p>
        </p:txBody>
      </p:sp>
      <p:sp>
        <p:nvSpPr>
          <p:cNvPr id="22" name="object 20"/>
          <p:cNvSpPr txBox="1"/>
          <p:nvPr/>
        </p:nvSpPr>
        <p:spPr>
          <a:xfrm>
            <a:off x="7604825" y="2025497"/>
            <a:ext cx="557213" cy="101951"/>
          </a:xfrm>
          <a:prstGeom prst="rect">
            <a:avLst/>
          </a:prstGeom>
        </p:spPr>
        <p:txBody>
          <a:bodyPr vert="horz" wrap="square" lIns="0" tIns="9525" rIns="0" bIns="0" rtlCol="0">
            <a:spAutoFit/>
          </a:bodyPr>
          <a:lstStyle/>
          <a:p>
            <a:pPr marL="9525">
              <a:spcBef>
                <a:spcPts val="75"/>
              </a:spcBef>
            </a:pPr>
            <a:r>
              <a:rPr sz="600" dirty="0">
                <a:solidFill>
                  <a:srgbClr val="231F20"/>
                </a:solidFill>
                <a:latin typeface="Arial"/>
                <a:cs typeface="Arial"/>
              </a:rPr>
              <a:t>XM_024450090</a:t>
            </a:r>
            <a:endParaRPr sz="600">
              <a:latin typeface="Arial"/>
              <a:cs typeface="Arial"/>
            </a:endParaRPr>
          </a:p>
        </p:txBody>
      </p:sp>
      <p:sp>
        <p:nvSpPr>
          <p:cNvPr id="23" name="object 21"/>
          <p:cNvSpPr txBox="1"/>
          <p:nvPr/>
        </p:nvSpPr>
        <p:spPr>
          <a:xfrm>
            <a:off x="8198119" y="1696923"/>
            <a:ext cx="170497" cy="101951"/>
          </a:xfrm>
          <a:prstGeom prst="rect">
            <a:avLst/>
          </a:prstGeom>
        </p:spPr>
        <p:txBody>
          <a:bodyPr vert="horz" wrap="square" lIns="0" tIns="9525" rIns="0" bIns="0" rtlCol="0">
            <a:spAutoFit/>
          </a:bodyPr>
          <a:lstStyle/>
          <a:p>
            <a:pPr marL="9525">
              <a:spcBef>
                <a:spcPts val="75"/>
              </a:spcBef>
            </a:pPr>
            <a:r>
              <a:rPr sz="600" spc="-45" dirty="0">
                <a:solidFill>
                  <a:srgbClr val="231F20"/>
                </a:solidFill>
                <a:latin typeface="Arial"/>
                <a:cs typeface="Arial"/>
              </a:rPr>
              <a:t>A</a:t>
            </a:r>
            <a:r>
              <a:rPr sz="600" spc="-4" dirty="0">
                <a:solidFill>
                  <a:srgbClr val="231F20"/>
                </a:solidFill>
                <a:latin typeface="Arial"/>
                <a:cs typeface="Arial"/>
              </a:rPr>
              <a:t>T</a:t>
            </a:r>
            <a:r>
              <a:rPr sz="600" dirty="0">
                <a:solidFill>
                  <a:srgbClr val="231F20"/>
                </a:solidFill>
                <a:latin typeface="Arial"/>
                <a:cs typeface="Arial"/>
              </a:rPr>
              <a:t>G</a:t>
            </a:r>
            <a:endParaRPr sz="600">
              <a:latin typeface="Arial"/>
              <a:cs typeface="Arial"/>
            </a:endParaRPr>
          </a:p>
        </p:txBody>
      </p:sp>
      <p:sp>
        <p:nvSpPr>
          <p:cNvPr id="24" name="object 22"/>
          <p:cNvSpPr/>
          <p:nvPr/>
        </p:nvSpPr>
        <p:spPr>
          <a:xfrm>
            <a:off x="4009880" y="1864780"/>
            <a:ext cx="593884" cy="0"/>
          </a:xfrm>
          <a:custGeom>
            <a:avLst/>
            <a:gdLst/>
            <a:ahLst/>
            <a:cxnLst/>
            <a:rect l="l" t="t" r="r" b="b"/>
            <a:pathLst>
              <a:path w="791844">
                <a:moveTo>
                  <a:pt x="791629" y="0"/>
                </a:moveTo>
                <a:lnTo>
                  <a:pt x="0" y="0"/>
                </a:lnTo>
              </a:path>
            </a:pathLst>
          </a:custGeom>
          <a:ln w="12700">
            <a:solidFill>
              <a:srgbClr val="231F20"/>
            </a:solidFill>
          </a:ln>
        </p:spPr>
        <p:txBody>
          <a:bodyPr wrap="square" lIns="0" tIns="0" rIns="0" bIns="0" rtlCol="0"/>
          <a:lstStyle/>
          <a:p>
            <a:endParaRPr sz="1350"/>
          </a:p>
        </p:txBody>
      </p:sp>
      <p:sp>
        <p:nvSpPr>
          <p:cNvPr id="25" name="object 23"/>
          <p:cNvSpPr txBox="1"/>
          <p:nvPr/>
        </p:nvSpPr>
        <p:spPr>
          <a:xfrm>
            <a:off x="3679567" y="1787866"/>
            <a:ext cx="276701" cy="125034"/>
          </a:xfrm>
          <a:prstGeom prst="rect">
            <a:avLst/>
          </a:prstGeom>
        </p:spPr>
        <p:txBody>
          <a:bodyPr vert="horz" wrap="square" lIns="0" tIns="9525" rIns="0" bIns="0" rtlCol="0">
            <a:spAutoFit/>
          </a:bodyPr>
          <a:lstStyle/>
          <a:p>
            <a:pPr marL="9525">
              <a:spcBef>
                <a:spcPts val="75"/>
              </a:spcBef>
            </a:pPr>
            <a:r>
              <a:rPr sz="750" i="1" spc="-4" dirty="0">
                <a:solidFill>
                  <a:srgbClr val="231F20"/>
                </a:solidFill>
                <a:latin typeface="Arial"/>
                <a:cs typeface="Arial"/>
              </a:rPr>
              <a:t>CDC7</a:t>
            </a:r>
            <a:endParaRPr sz="750">
              <a:latin typeface="Arial"/>
              <a:cs typeface="Arial"/>
            </a:endParaRPr>
          </a:p>
        </p:txBody>
      </p:sp>
      <p:sp>
        <p:nvSpPr>
          <p:cNvPr id="26" name="object 24"/>
          <p:cNvSpPr txBox="1"/>
          <p:nvPr/>
        </p:nvSpPr>
        <p:spPr>
          <a:xfrm>
            <a:off x="4176121" y="1711244"/>
            <a:ext cx="340519" cy="225607"/>
          </a:xfrm>
          <a:prstGeom prst="rect">
            <a:avLst/>
          </a:prstGeom>
        </p:spPr>
        <p:txBody>
          <a:bodyPr vert="horz" wrap="square" lIns="0" tIns="476" rIns="0" bIns="0" rtlCol="0">
            <a:spAutoFit/>
          </a:bodyPr>
          <a:lstStyle/>
          <a:p>
            <a:pPr>
              <a:spcBef>
                <a:spcPts val="4"/>
              </a:spcBef>
            </a:pPr>
            <a:endParaRPr sz="713" b="1" dirty="0">
              <a:latin typeface="Times New Roman"/>
              <a:cs typeface="Times New Roman"/>
            </a:endParaRPr>
          </a:p>
          <a:p>
            <a:pPr marL="9525">
              <a:tabLst>
                <a:tab pos="133826" algn="l"/>
                <a:tab pos="330518" algn="l"/>
              </a:tabLst>
            </a:pPr>
            <a:r>
              <a:rPr sz="750" b="1" i="1" u="sng" dirty="0">
                <a:solidFill>
                  <a:srgbClr val="231F20"/>
                </a:solidFill>
                <a:uFill>
                  <a:solidFill>
                    <a:srgbClr val="231F20"/>
                  </a:solidFill>
                </a:uFill>
                <a:latin typeface="Arial"/>
                <a:cs typeface="Arial"/>
              </a:rPr>
              <a:t> 	</a:t>
            </a:r>
            <a:r>
              <a:rPr sz="750" b="1" i="1" dirty="0">
                <a:solidFill>
                  <a:srgbClr val="231F20"/>
                </a:solidFill>
                <a:latin typeface="Arial"/>
                <a:cs typeface="Arial"/>
              </a:rPr>
              <a:t>  </a:t>
            </a:r>
            <a:r>
              <a:rPr sz="750" b="1" i="1" spc="-60" dirty="0">
                <a:solidFill>
                  <a:srgbClr val="231F20"/>
                </a:solidFill>
                <a:latin typeface="Arial"/>
                <a:cs typeface="Arial"/>
              </a:rPr>
              <a:t> </a:t>
            </a:r>
            <a:r>
              <a:rPr sz="750" b="1" i="1" u="sng" dirty="0">
                <a:solidFill>
                  <a:srgbClr val="231F20"/>
                </a:solidFill>
                <a:uFill>
                  <a:solidFill>
                    <a:srgbClr val="231F20"/>
                  </a:solidFill>
                </a:uFill>
                <a:latin typeface="Arial"/>
                <a:cs typeface="Arial"/>
              </a:rPr>
              <a:t> 	</a:t>
            </a:r>
            <a:endParaRPr sz="750" b="1" dirty="0">
              <a:latin typeface="Arial"/>
              <a:cs typeface="Arial"/>
            </a:endParaRPr>
          </a:p>
        </p:txBody>
      </p:sp>
      <p:sp>
        <p:nvSpPr>
          <p:cNvPr id="27" name="object 25"/>
          <p:cNvSpPr txBox="1"/>
          <p:nvPr/>
        </p:nvSpPr>
        <p:spPr>
          <a:xfrm>
            <a:off x="4474538" y="2337945"/>
            <a:ext cx="3105626" cy="2710357"/>
          </a:xfrm>
          <a:prstGeom prst="rect">
            <a:avLst/>
          </a:prstGeom>
        </p:spPr>
        <p:txBody>
          <a:bodyPr vert="horz" wrap="square" lIns="0" tIns="9525" rIns="0" bIns="0" rtlCol="0">
            <a:spAutoFit/>
          </a:bodyPr>
          <a:lstStyle/>
          <a:p>
            <a:pPr marL="9525">
              <a:spcBef>
                <a:spcPts val="75"/>
              </a:spcBef>
            </a:pPr>
            <a:r>
              <a:rPr sz="675" spc="-4" dirty="0">
                <a:solidFill>
                  <a:srgbClr val="231F20"/>
                </a:solidFill>
                <a:latin typeface="Courier New"/>
                <a:cs typeface="Courier New"/>
              </a:rPr>
              <a:t>AAATCATGCTGGGCCCTTAGCCTTATGGTTCACCCTGTTTTTTAAGATCATCCACGGGCT</a:t>
            </a:r>
            <a:endParaRPr sz="675" dirty="0">
              <a:latin typeface="Courier New"/>
              <a:cs typeface="Courier New"/>
            </a:endParaRPr>
          </a:p>
          <a:p>
            <a:pPr marL="9525" marR="3810" algn="ctr"/>
            <a:r>
              <a:rPr sz="675" spc="-4" dirty="0">
                <a:solidFill>
                  <a:srgbClr val="231F20"/>
                </a:solidFill>
                <a:latin typeface="Courier New"/>
                <a:cs typeface="Courier New"/>
              </a:rPr>
              <a:t>TCATTCCCGTAACCGC</a:t>
            </a:r>
            <a:r>
              <a:rPr sz="675" u="sng" spc="-4" dirty="0">
                <a:solidFill>
                  <a:srgbClr val="231F20"/>
                </a:solidFill>
                <a:uFill>
                  <a:solidFill>
                    <a:srgbClr val="231F20"/>
                  </a:solidFill>
                </a:uFill>
                <a:latin typeface="Courier New"/>
                <a:cs typeface="Courier New"/>
              </a:rPr>
              <a:t>TCTTCTAGCTGGCCAAGGCGGC</a:t>
            </a:r>
            <a:r>
              <a:rPr sz="675" spc="-4" dirty="0">
                <a:solidFill>
                  <a:srgbClr val="231F20"/>
                </a:solidFill>
                <a:latin typeface="Courier New"/>
                <a:cs typeface="Courier New"/>
              </a:rPr>
              <a:t>GGGAAGAAACCCCACCC</a:t>
            </a:r>
            <a:r>
              <a:rPr sz="675" u="sng" spc="-4" dirty="0">
                <a:solidFill>
                  <a:srgbClr val="231F20"/>
                </a:solidFill>
                <a:uFill>
                  <a:solidFill>
                    <a:srgbClr val="231F20"/>
                  </a:solidFill>
                </a:uFill>
                <a:latin typeface="Courier New"/>
                <a:cs typeface="Courier New"/>
              </a:rPr>
              <a:t>TCTTG</a:t>
            </a:r>
            <a:r>
              <a:rPr sz="675" spc="-4" dirty="0">
                <a:solidFill>
                  <a:srgbClr val="231F20"/>
                </a:solidFill>
                <a:uFill>
                  <a:solidFill>
                    <a:srgbClr val="231F20"/>
                  </a:solidFill>
                </a:uFill>
                <a:latin typeface="Courier New"/>
                <a:cs typeface="Courier New"/>
              </a:rPr>
              <a:t> </a:t>
            </a:r>
            <a:r>
              <a:rPr sz="675" spc="-4" dirty="0">
                <a:solidFill>
                  <a:srgbClr val="231F20"/>
                </a:solidFill>
                <a:latin typeface="Courier New"/>
                <a:cs typeface="Courier New"/>
              </a:rPr>
              <a:t> </a:t>
            </a:r>
            <a:r>
              <a:rPr sz="675" b="1" spc="-4" dirty="0">
                <a:solidFill>
                  <a:srgbClr val="231F20"/>
                </a:solidFill>
                <a:latin typeface="Courier New"/>
                <a:cs typeface="Courier New"/>
              </a:rPr>
              <a:t>CR1                           </a:t>
            </a:r>
            <a:r>
              <a:rPr sz="675" u="sng" spc="-4" dirty="0">
                <a:solidFill>
                  <a:srgbClr val="231F20"/>
                </a:solidFill>
                <a:uFill>
                  <a:solidFill>
                    <a:srgbClr val="231F20"/>
                  </a:solidFill>
                </a:uFill>
                <a:latin typeface="Courier New"/>
                <a:cs typeface="Courier New"/>
              </a:rPr>
              <a:t>CGCAAACGCCCAGTA</a:t>
            </a:r>
            <a:r>
              <a:rPr sz="675" spc="-4" dirty="0">
                <a:solidFill>
                  <a:srgbClr val="231F20"/>
                </a:solidFill>
                <a:latin typeface="Courier New"/>
                <a:cs typeface="Courier New"/>
              </a:rPr>
              <a:t>GCGGAATCCGCGGGGTCGAGGGCTTT</a:t>
            </a:r>
            <a:r>
              <a:rPr sz="675" b="1" spc="-4" dirty="0">
                <a:solidFill>
                  <a:srgbClr val="ED1C24"/>
                </a:solidFill>
                <a:latin typeface="Courier New"/>
                <a:cs typeface="Courier New"/>
              </a:rPr>
              <a:t>AGTGTGCGCATGTGCAACC</a:t>
            </a:r>
            <a:endParaRPr sz="675" dirty="0">
              <a:latin typeface="Courier New"/>
              <a:cs typeface="Courier New"/>
            </a:endParaRPr>
          </a:p>
          <a:p>
            <a:pPr marL="9525" marR="3810" indent="205740"/>
            <a:r>
              <a:rPr sz="675" b="1" spc="-4" dirty="0">
                <a:solidFill>
                  <a:srgbClr val="231F20"/>
                </a:solidFill>
                <a:latin typeface="Courier New"/>
                <a:cs typeface="Courier New"/>
              </a:rPr>
              <a:t>CR2  </a:t>
            </a:r>
            <a:r>
              <a:rPr sz="675" b="1" spc="-4" dirty="0">
                <a:solidFill>
                  <a:srgbClr val="ED1C24"/>
                </a:solidFill>
                <a:latin typeface="Courier New"/>
                <a:cs typeface="Courier New"/>
              </a:rPr>
              <a:t>AGAGCGGCGGCGGGAAGTGTTGCGCAGGCGCATCCGATCGACTCGGTAGGTGGGGATCTC  TTGGAGACGGCGACCCAGGCATCTGGGGAGCCACAGAAGTCGTACTCCCTTAAACC</a:t>
            </a:r>
            <a:r>
              <a:rPr sz="675" spc="-4" dirty="0">
                <a:solidFill>
                  <a:srgbClr val="231F20"/>
                </a:solidFill>
                <a:latin typeface="Courier New"/>
                <a:cs typeface="Courier New"/>
              </a:rPr>
              <a:t>GTGA  GTTTCCGACGGTTTGTTCCAT</a:t>
            </a:r>
            <a:r>
              <a:rPr sz="675" spc="-4" dirty="0">
                <a:solidFill>
                  <a:srgbClr val="00B050"/>
                </a:solidFill>
                <a:latin typeface="Courier New"/>
                <a:cs typeface="Courier New"/>
              </a:rPr>
              <a:t>GGCGCGGGAT</a:t>
            </a:r>
            <a:r>
              <a:rPr sz="675" spc="-4" dirty="0">
                <a:solidFill>
                  <a:srgbClr val="231F20"/>
                </a:solidFill>
                <a:latin typeface="Courier New"/>
                <a:cs typeface="Courier New"/>
              </a:rPr>
              <a:t>TGTGAGGGATTAGGAACGAATTCTGGATC</a:t>
            </a:r>
            <a:endParaRPr lang="en-US" sz="675" spc="-4" dirty="0">
              <a:solidFill>
                <a:srgbClr val="231F20"/>
              </a:solidFill>
              <a:latin typeface="Courier New"/>
              <a:cs typeface="Courier New"/>
            </a:endParaRPr>
          </a:p>
          <a:p>
            <a:pPr marL="9525" marR="3810" indent="205740"/>
            <a:r>
              <a:rPr lang="en-US" sz="675" dirty="0">
                <a:latin typeface="Courier New"/>
                <a:cs typeface="Courier New"/>
              </a:rPr>
              <a:t>                </a:t>
            </a:r>
            <a:r>
              <a:rPr lang="en-US" sz="675" b="1" dirty="0">
                <a:solidFill>
                  <a:srgbClr val="0000FF"/>
                </a:solidFill>
                <a:latin typeface="Courier New"/>
                <a:cs typeface="Courier New"/>
              </a:rPr>
              <a:t>E2F</a:t>
            </a:r>
            <a:r>
              <a:rPr lang="en-US" sz="675" b="1" dirty="0">
                <a:latin typeface="Courier New"/>
                <a:cs typeface="Courier New"/>
              </a:rPr>
              <a:t>  </a:t>
            </a:r>
            <a:r>
              <a:rPr lang="en-US" sz="675" b="1" dirty="0">
                <a:solidFill>
                  <a:srgbClr val="00B050"/>
                </a:solidFill>
                <a:latin typeface="Courier New"/>
                <a:cs typeface="Courier New"/>
              </a:rPr>
              <a:t>Sp1</a:t>
            </a:r>
            <a:endParaRPr sz="675" b="1" dirty="0">
              <a:solidFill>
                <a:srgbClr val="00B050"/>
              </a:solidFill>
              <a:latin typeface="Courier New"/>
              <a:cs typeface="Courier New"/>
            </a:endParaRPr>
          </a:p>
          <a:p>
            <a:pPr marL="9525"/>
            <a:r>
              <a:rPr sz="675" spc="-4" dirty="0">
                <a:solidFill>
                  <a:srgbClr val="231F20"/>
                </a:solidFill>
                <a:latin typeface="Courier New"/>
                <a:cs typeface="Courier New"/>
              </a:rPr>
              <a:t>GTGACTTCGGTTTTCTCGCCGTGCAGTTCCTTTT</a:t>
            </a:r>
            <a:r>
              <a:rPr sz="675" spc="-4" dirty="0">
                <a:solidFill>
                  <a:srgbClr val="00B050"/>
                </a:solidFill>
                <a:latin typeface="Courier New"/>
                <a:cs typeface="Courier New"/>
              </a:rPr>
              <a:t>CCCGCC</a:t>
            </a:r>
            <a:r>
              <a:rPr sz="675" spc="-4" dirty="0">
                <a:solidFill>
                  <a:srgbClr val="231F20"/>
                </a:solidFill>
                <a:latin typeface="Courier New"/>
                <a:cs typeface="Courier New"/>
              </a:rPr>
              <a:t>C</a:t>
            </a:r>
            <a:r>
              <a:rPr sz="675" u="sng" spc="-4" dirty="0">
                <a:solidFill>
                  <a:srgbClr val="231F20"/>
                </a:solidFill>
                <a:uFill>
                  <a:solidFill>
                    <a:srgbClr val="231F20"/>
                  </a:solidFill>
                </a:uFill>
                <a:latin typeface="Courier New"/>
                <a:cs typeface="Courier New"/>
              </a:rPr>
              <a:t>C</a:t>
            </a:r>
            <a:r>
              <a:rPr sz="675" b="1" i="1" u="sng" spc="-4" dirty="0">
                <a:solidFill>
                  <a:srgbClr val="00AEEF"/>
                </a:solidFill>
                <a:uFill>
                  <a:solidFill>
                    <a:srgbClr val="231F20"/>
                  </a:solidFill>
                </a:uFill>
                <a:latin typeface="Courier New"/>
                <a:cs typeface="Courier New"/>
              </a:rPr>
              <a:t>CCTTCGGATCCC</a:t>
            </a:r>
            <a:r>
              <a:rPr sz="675" i="1" u="sng" spc="-4" dirty="0">
                <a:solidFill>
                  <a:srgbClr val="231F20"/>
                </a:solidFill>
                <a:uFill>
                  <a:solidFill>
                    <a:srgbClr val="231F20"/>
                  </a:solidFill>
                </a:uFill>
                <a:latin typeface="Courier New"/>
                <a:cs typeface="Courier New"/>
              </a:rPr>
              <a:t>TCCGAC</a:t>
            </a:r>
            <a:endParaRPr lang="en-US" sz="675" i="1" u="sng" spc="-4" dirty="0">
              <a:solidFill>
                <a:srgbClr val="231F20"/>
              </a:solidFill>
              <a:uFill>
                <a:solidFill>
                  <a:srgbClr val="231F20"/>
                </a:solidFill>
              </a:uFill>
              <a:latin typeface="Courier New"/>
              <a:cs typeface="Courier New"/>
            </a:endParaRPr>
          </a:p>
          <a:p>
            <a:pPr marL="9525"/>
            <a:r>
              <a:rPr lang="en-US" sz="675" dirty="0">
                <a:latin typeface="Courier New"/>
                <a:cs typeface="Courier New"/>
              </a:rPr>
              <a:t>                              </a:t>
            </a:r>
            <a:r>
              <a:rPr lang="en-US" sz="675" b="1" dirty="0">
                <a:solidFill>
                  <a:srgbClr val="0000FF"/>
                </a:solidFill>
                <a:latin typeface="Courier New"/>
                <a:cs typeface="Courier New"/>
              </a:rPr>
              <a:t>E2F</a:t>
            </a:r>
            <a:r>
              <a:rPr lang="en-US" sz="675" b="1" dirty="0">
                <a:latin typeface="Courier New"/>
                <a:cs typeface="Courier New"/>
              </a:rPr>
              <a:t>    </a:t>
            </a:r>
            <a:r>
              <a:rPr lang="en-US" sz="675" b="1" dirty="0">
                <a:solidFill>
                  <a:srgbClr val="00B050"/>
                </a:solidFill>
                <a:latin typeface="Courier New"/>
                <a:cs typeface="Courier New"/>
              </a:rPr>
              <a:t>Sp1</a:t>
            </a:r>
            <a:r>
              <a:rPr lang="en-US" sz="675" b="1" dirty="0">
                <a:latin typeface="Courier New"/>
                <a:cs typeface="Courier New"/>
              </a:rPr>
              <a:t>   CR3     CR4 </a:t>
            </a:r>
            <a:endParaRPr sz="675" b="1" dirty="0">
              <a:latin typeface="Courier New"/>
              <a:cs typeface="Courier New"/>
            </a:endParaRPr>
          </a:p>
          <a:p>
            <a:pPr marL="9525"/>
            <a:r>
              <a:rPr sz="675" i="1" u="sng" spc="-4" dirty="0">
                <a:solidFill>
                  <a:srgbClr val="231F20"/>
                </a:solidFill>
                <a:uFill>
                  <a:solidFill>
                    <a:srgbClr val="231F20"/>
                  </a:solidFill>
                </a:uFill>
                <a:latin typeface="Courier New"/>
                <a:cs typeface="Courier New"/>
              </a:rPr>
              <a:t>C</a:t>
            </a:r>
            <a:r>
              <a:rPr sz="675" i="1" spc="-4" dirty="0">
                <a:solidFill>
                  <a:srgbClr val="231F20"/>
                </a:solidFill>
                <a:latin typeface="Courier New"/>
                <a:cs typeface="Courier New"/>
              </a:rPr>
              <a:t>TGCGGC</a:t>
            </a:r>
            <a:r>
              <a:rPr sz="675" spc="-4" dirty="0">
                <a:solidFill>
                  <a:srgbClr val="231F20"/>
                </a:solidFill>
                <a:latin typeface="Courier New"/>
                <a:cs typeface="Courier New"/>
              </a:rPr>
              <a:t>GGGAAAGTCGCGCGCCTGCGCACTAAGC</a:t>
            </a:r>
            <a:r>
              <a:rPr sz="675" b="1" spc="-4" dirty="0">
                <a:solidFill>
                  <a:srgbClr val="ED1C24"/>
                </a:solidFill>
                <a:latin typeface="Courier New"/>
                <a:cs typeface="Courier New"/>
              </a:rPr>
              <a:t>ATCTGGTTCGGTCTCTGGCCCGAGG</a:t>
            </a:r>
            <a:endParaRPr lang="en-US" sz="675" b="1" spc="-4" dirty="0">
              <a:solidFill>
                <a:srgbClr val="ED1C24"/>
              </a:solidFill>
              <a:latin typeface="Courier New"/>
              <a:cs typeface="Courier New"/>
            </a:endParaRPr>
          </a:p>
          <a:p>
            <a:pPr marL="9525"/>
            <a:r>
              <a:rPr lang="en-US" sz="675" dirty="0">
                <a:latin typeface="Times New Roman"/>
                <a:cs typeface="Times New Roman"/>
              </a:rPr>
              <a:t>                                </a:t>
            </a:r>
            <a:r>
              <a:rPr lang="en-US" sz="675" b="1" dirty="0">
                <a:solidFill>
                  <a:srgbClr val="0000FF"/>
                </a:solidFill>
                <a:latin typeface="Courier New" panose="02070309020205020404" pitchFamily="49" charset="0"/>
                <a:cs typeface="Courier New" panose="02070309020205020404" pitchFamily="49" charset="0"/>
              </a:rPr>
              <a:t>E2F</a:t>
            </a:r>
            <a:endParaRPr sz="675" b="1" dirty="0">
              <a:solidFill>
                <a:srgbClr val="0000FF"/>
              </a:solidFill>
              <a:latin typeface="Courier New" panose="02070309020205020404" pitchFamily="49" charset="0"/>
              <a:cs typeface="Courier New" panose="02070309020205020404" pitchFamily="49" charset="0"/>
            </a:endParaRPr>
          </a:p>
          <a:p>
            <a:pPr marL="9525" marR="3810" algn="just"/>
            <a:r>
              <a:rPr sz="675" b="1" spc="-4" dirty="0">
                <a:solidFill>
                  <a:srgbClr val="ED1C24"/>
                </a:solidFill>
                <a:latin typeface="Courier New"/>
                <a:cs typeface="Courier New"/>
              </a:rPr>
              <a:t>GAAGCCGGTCCTTCCCGGCTGAGCTCGCGGCCAGCGCTGGCCGGCGGATTCCCATTCATT  CACCCTTCTCCTCCTCCGCCCAGTACTCGTGGCCAGGGTCGTATCAGTTCTCCGTCAACT  TGCTTGGGGCCTTGGACGAGCCTCCTGGCGCTTCCTGTCAGTGGCGAAAAG</a:t>
            </a:r>
            <a:r>
              <a:rPr sz="675" spc="-4" dirty="0">
                <a:solidFill>
                  <a:srgbClr val="231F20"/>
                </a:solidFill>
                <a:latin typeface="Courier New"/>
                <a:cs typeface="Courier New"/>
              </a:rPr>
              <a:t>GTTTTCTCC  CTCAGTTCTTTTCCTGACTTCAAACCGCCCCCGGCGCTCGGCCCCTCCCCCACGCGGTCC  CGCTGGCTGTGCCGGACTGGCAGCCTCGCCGTTTCCCACTGCGCCTGCTGCTGCGCGGGT  GCCCAAGCCGGGAAATTCTCCCTGCAGCCCCCTGCCGGTGTTTCTGATAGGTGAAAATAA  AGCACATGGAATTCCTTAGACAAGGCCACAGTATGCCCTACTGTGGAGGTTTGGACACAT  CGTGCGTTTGAAAATGTTTGCCCCTTTGGGGGGCAGTAGCATGTTTTTAGTGCGTGGTTT  AGCGAGTGATCTAAATTTCTCTAGTGTTCTAATTTTCACAG</a:t>
            </a:r>
            <a:r>
              <a:rPr sz="675" b="1" spc="-4" dirty="0">
                <a:solidFill>
                  <a:srgbClr val="ED1C24"/>
                </a:solidFill>
                <a:latin typeface="Courier New"/>
                <a:cs typeface="Courier New"/>
              </a:rPr>
              <a:t>CTGCTTTGCTCCCCCTGTG  GATGTAACCCCTTAGCTGGCATTTTGCATCTCAATTGGCTTGTG</a:t>
            </a:r>
            <a:r>
              <a:rPr sz="675" b="1" u="sng" spc="-4" dirty="0">
                <a:solidFill>
                  <a:srgbClr val="ED1C24"/>
                </a:solidFill>
                <a:latin typeface="Courier New"/>
                <a:cs typeface="Courier New"/>
              </a:rPr>
              <a:t>ATG</a:t>
            </a:r>
            <a:r>
              <a:rPr sz="675" b="1" spc="-4" dirty="0">
                <a:solidFill>
                  <a:srgbClr val="ED1C24"/>
                </a:solidFill>
                <a:latin typeface="Courier New"/>
                <a:cs typeface="Courier New"/>
              </a:rPr>
              <a:t>GAGGCGTCTTTGG</a:t>
            </a:r>
            <a:endParaRPr lang="en-US" sz="675" b="1" spc="-4" dirty="0">
              <a:solidFill>
                <a:srgbClr val="ED1C24"/>
              </a:solidFill>
              <a:latin typeface="Courier New"/>
              <a:cs typeface="Courier New"/>
            </a:endParaRPr>
          </a:p>
          <a:p>
            <a:pPr marL="9525" marR="3810"/>
            <a:r>
              <a:rPr lang="en-US" sz="675" b="1" spc="-4" dirty="0">
                <a:solidFill>
                  <a:srgbClr val="ED1C24"/>
                </a:solidFill>
                <a:latin typeface="Courier New"/>
                <a:cs typeface="Courier New"/>
              </a:rPr>
              <a:t>                                            Start codon</a:t>
            </a:r>
            <a:r>
              <a:rPr sz="675" b="1" spc="-4" dirty="0">
                <a:solidFill>
                  <a:srgbClr val="ED1C24"/>
                </a:solidFill>
                <a:latin typeface="Courier New"/>
                <a:cs typeface="Courier New"/>
              </a:rPr>
              <a:t>  GGATTCAGATGGATGAGCCAATGGCTTTTTCTCCCCAGCGTGACCGGTTTCAGGCTGAAG  GCTCTTTAAAAAAAAACGAGCAGAATTTTAAACTTGCAG</a:t>
            </a:r>
            <a:endParaRPr sz="675" dirty="0">
              <a:latin typeface="Courier New"/>
              <a:cs typeface="Courier New"/>
            </a:endParaRPr>
          </a:p>
        </p:txBody>
      </p:sp>
      <p:sp>
        <p:nvSpPr>
          <p:cNvPr id="28" name="object 26"/>
          <p:cNvSpPr/>
          <p:nvPr/>
        </p:nvSpPr>
        <p:spPr>
          <a:xfrm>
            <a:off x="5732314" y="1949314"/>
            <a:ext cx="124778" cy="0"/>
          </a:xfrm>
          <a:custGeom>
            <a:avLst/>
            <a:gdLst/>
            <a:ahLst/>
            <a:cxnLst/>
            <a:rect l="l" t="t" r="r" b="b"/>
            <a:pathLst>
              <a:path w="166370">
                <a:moveTo>
                  <a:pt x="0" y="0"/>
                </a:moveTo>
                <a:lnTo>
                  <a:pt x="166090" y="0"/>
                </a:lnTo>
              </a:path>
            </a:pathLst>
          </a:custGeom>
          <a:ln w="12700">
            <a:solidFill>
              <a:srgbClr val="231F20"/>
            </a:solidFill>
          </a:ln>
        </p:spPr>
        <p:txBody>
          <a:bodyPr wrap="square" lIns="0" tIns="0" rIns="0" bIns="0" rtlCol="0"/>
          <a:lstStyle/>
          <a:p>
            <a:endParaRPr sz="1350"/>
          </a:p>
        </p:txBody>
      </p:sp>
      <p:sp>
        <p:nvSpPr>
          <p:cNvPr id="29" name="object 27"/>
          <p:cNvSpPr/>
          <p:nvPr/>
        </p:nvSpPr>
        <p:spPr>
          <a:xfrm>
            <a:off x="5670029" y="1908833"/>
            <a:ext cx="124778" cy="0"/>
          </a:xfrm>
          <a:custGeom>
            <a:avLst/>
            <a:gdLst/>
            <a:ahLst/>
            <a:cxnLst/>
            <a:rect l="l" t="t" r="r" b="b"/>
            <a:pathLst>
              <a:path w="166370">
                <a:moveTo>
                  <a:pt x="0" y="0"/>
                </a:moveTo>
                <a:lnTo>
                  <a:pt x="166090" y="0"/>
                </a:lnTo>
              </a:path>
            </a:pathLst>
          </a:custGeom>
          <a:ln w="12700">
            <a:solidFill>
              <a:srgbClr val="231F20"/>
            </a:solidFill>
          </a:ln>
        </p:spPr>
        <p:txBody>
          <a:bodyPr wrap="square" lIns="0" tIns="0" rIns="0" bIns="0" rtlCol="0"/>
          <a:lstStyle/>
          <a:p>
            <a:endParaRPr sz="1350"/>
          </a:p>
        </p:txBody>
      </p:sp>
      <p:sp>
        <p:nvSpPr>
          <p:cNvPr id="30" name="object 28"/>
          <p:cNvSpPr txBox="1"/>
          <p:nvPr/>
        </p:nvSpPr>
        <p:spPr>
          <a:xfrm>
            <a:off x="4154686" y="1950669"/>
            <a:ext cx="383857" cy="113493"/>
          </a:xfrm>
          <a:prstGeom prst="rect">
            <a:avLst/>
          </a:prstGeom>
        </p:spPr>
        <p:txBody>
          <a:bodyPr vert="horz" wrap="square" lIns="0" tIns="9525" rIns="0" bIns="0" rtlCol="0">
            <a:spAutoFit/>
          </a:bodyPr>
          <a:lstStyle/>
          <a:p>
            <a:pPr marL="9525">
              <a:spcBef>
                <a:spcPts val="75"/>
              </a:spcBef>
            </a:pPr>
            <a:r>
              <a:rPr sz="675" b="1" spc="-4" dirty="0">
                <a:solidFill>
                  <a:srgbClr val="231F20"/>
                </a:solidFill>
                <a:latin typeface="Courier New"/>
                <a:cs typeface="Courier New"/>
              </a:rPr>
              <a:t>CR1</a:t>
            </a:r>
            <a:r>
              <a:rPr sz="675" b="1" spc="-26" dirty="0">
                <a:solidFill>
                  <a:srgbClr val="231F20"/>
                </a:solidFill>
                <a:latin typeface="Courier New"/>
                <a:cs typeface="Courier New"/>
              </a:rPr>
              <a:t> </a:t>
            </a:r>
            <a:r>
              <a:rPr sz="675" b="1" spc="-4" dirty="0">
                <a:solidFill>
                  <a:srgbClr val="231F20"/>
                </a:solidFill>
                <a:latin typeface="Courier New"/>
                <a:cs typeface="Courier New"/>
              </a:rPr>
              <a:t>CR2</a:t>
            </a:r>
            <a:endParaRPr sz="675" dirty="0">
              <a:latin typeface="Courier New"/>
              <a:cs typeface="Courier New"/>
            </a:endParaRPr>
          </a:p>
        </p:txBody>
      </p:sp>
      <p:sp>
        <p:nvSpPr>
          <p:cNvPr id="31" name="object 29"/>
          <p:cNvSpPr txBox="1"/>
          <p:nvPr/>
        </p:nvSpPr>
        <p:spPr>
          <a:xfrm>
            <a:off x="5520125" y="1912864"/>
            <a:ext cx="173355" cy="113493"/>
          </a:xfrm>
          <a:prstGeom prst="rect">
            <a:avLst/>
          </a:prstGeom>
        </p:spPr>
        <p:txBody>
          <a:bodyPr vert="horz" wrap="square" lIns="0" tIns="9525" rIns="0" bIns="0" rtlCol="0">
            <a:spAutoFit/>
          </a:bodyPr>
          <a:lstStyle/>
          <a:p>
            <a:pPr marL="9525">
              <a:spcBef>
                <a:spcPts val="75"/>
              </a:spcBef>
            </a:pPr>
            <a:r>
              <a:rPr sz="675" b="1" spc="-4" dirty="0">
                <a:solidFill>
                  <a:srgbClr val="231F20"/>
                </a:solidFill>
                <a:latin typeface="Courier New"/>
                <a:cs typeface="Courier New"/>
              </a:rPr>
              <a:t>CR3</a:t>
            </a:r>
            <a:endParaRPr sz="675" dirty="0">
              <a:latin typeface="Courier New"/>
              <a:cs typeface="Courier New"/>
            </a:endParaRPr>
          </a:p>
        </p:txBody>
      </p:sp>
      <p:sp>
        <p:nvSpPr>
          <p:cNvPr id="32" name="object 30"/>
          <p:cNvSpPr txBox="1"/>
          <p:nvPr/>
        </p:nvSpPr>
        <p:spPr>
          <a:xfrm>
            <a:off x="5847424" y="1950669"/>
            <a:ext cx="173355" cy="113493"/>
          </a:xfrm>
          <a:prstGeom prst="rect">
            <a:avLst/>
          </a:prstGeom>
        </p:spPr>
        <p:txBody>
          <a:bodyPr vert="horz" wrap="square" lIns="0" tIns="9525" rIns="0" bIns="0" rtlCol="0">
            <a:spAutoFit/>
          </a:bodyPr>
          <a:lstStyle/>
          <a:p>
            <a:pPr marL="9525">
              <a:spcBef>
                <a:spcPts val="75"/>
              </a:spcBef>
            </a:pPr>
            <a:r>
              <a:rPr sz="675" b="1" spc="-4" dirty="0">
                <a:solidFill>
                  <a:srgbClr val="231F20"/>
                </a:solidFill>
                <a:latin typeface="Courier New"/>
                <a:cs typeface="Courier New"/>
              </a:rPr>
              <a:t>CR4</a:t>
            </a:r>
            <a:endParaRPr sz="675">
              <a:latin typeface="Courier New"/>
              <a:cs typeface="Courier New"/>
            </a:endParaRPr>
          </a:p>
        </p:txBody>
      </p:sp>
      <p:sp>
        <p:nvSpPr>
          <p:cNvPr id="34" name="文字方塊 54"/>
          <p:cNvSpPr txBox="1"/>
          <p:nvPr/>
        </p:nvSpPr>
        <p:spPr>
          <a:xfrm>
            <a:off x="7892168" y="114240"/>
            <a:ext cx="3238502" cy="300082"/>
          </a:xfrm>
          <a:prstGeom prst="rect">
            <a:avLst/>
          </a:prstGeom>
          <a:noFill/>
        </p:spPr>
        <p:txBody>
          <a:bodyPr wrap="square" rtlCol="0">
            <a:spAutoFit/>
          </a:bodyPr>
          <a:lstStyle/>
          <a:p>
            <a:r>
              <a:rPr lang="en-US" altLang="zh-TW" sz="1350" b="1" dirty="0">
                <a:latin typeface="Helvetica" panose="020B0604020202020204" pitchFamily="34" charset="0"/>
                <a:cs typeface="Helvetica" panose="020B0604020202020204" pitchFamily="34" charset="0"/>
              </a:rPr>
              <a:t>Figure 1-figure supplement 2</a:t>
            </a:r>
            <a:endParaRPr lang="zh-TW" altLang="en-US" sz="1350" b="1" dirty="0">
              <a:latin typeface="Helvetica" panose="020B0604020202020204" pitchFamily="34" charset="0"/>
              <a:cs typeface="Helvetica" panose="020B0604020202020204" pitchFamily="34" charset="0"/>
            </a:endParaRPr>
          </a:p>
        </p:txBody>
      </p:sp>
      <p:sp>
        <p:nvSpPr>
          <p:cNvPr id="2" name="正方形/長方形 1"/>
          <p:cNvSpPr/>
          <p:nvPr/>
        </p:nvSpPr>
        <p:spPr>
          <a:xfrm>
            <a:off x="5099009" y="3478363"/>
            <a:ext cx="414338" cy="111918"/>
          </a:xfrm>
          <a:prstGeom prst="rect">
            <a:avLst/>
          </a:prstGeom>
          <a:noFill/>
          <a:ln w="1270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350"/>
          </a:p>
        </p:txBody>
      </p:sp>
      <p:sp>
        <p:nvSpPr>
          <p:cNvPr id="33" name="正方形/長方形 32"/>
          <p:cNvSpPr/>
          <p:nvPr/>
        </p:nvSpPr>
        <p:spPr>
          <a:xfrm>
            <a:off x="6075321" y="3274369"/>
            <a:ext cx="414338" cy="102394"/>
          </a:xfrm>
          <a:prstGeom prst="rect">
            <a:avLst/>
          </a:prstGeom>
          <a:noFill/>
          <a:ln w="1270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350"/>
          </a:p>
        </p:txBody>
      </p:sp>
      <p:sp>
        <p:nvSpPr>
          <p:cNvPr id="35" name="正方形/長方形 34"/>
          <p:cNvSpPr/>
          <p:nvPr/>
        </p:nvSpPr>
        <p:spPr>
          <a:xfrm>
            <a:off x="5410159" y="3066407"/>
            <a:ext cx="414338" cy="100806"/>
          </a:xfrm>
          <a:prstGeom prst="rect">
            <a:avLst/>
          </a:prstGeom>
          <a:noFill/>
          <a:ln w="12700" cmpd="sng">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350"/>
          </a:p>
        </p:txBody>
      </p:sp>
      <p:cxnSp>
        <p:nvCxnSpPr>
          <p:cNvPr id="36" name="直線單箭頭接點 35"/>
          <p:cNvCxnSpPr/>
          <p:nvPr/>
        </p:nvCxnSpPr>
        <p:spPr>
          <a:xfrm>
            <a:off x="5728232" y="1911895"/>
            <a:ext cx="0" cy="2114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object 29"/>
          <p:cNvSpPr txBox="1"/>
          <p:nvPr/>
        </p:nvSpPr>
        <p:spPr>
          <a:xfrm>
            <a:off x="5400338" y="2117235"/>
            <a:ext cx="759418" cy="113493"/>
          </a:xfrm>
          <a:prstGeom prst="rect">
            <a:avLst/>
          </a:prstGeom>
        </p:spPr>
        <p:txBody>
          <a:bodyPr vert="horz" wrap="square" lIns="0" tIns="9525" rIns="0" bIns="0" rtlCol="0">
            <a:spAutoFit/>
          </a:bodyPr>
          <a:lstStyle/>
          <a:p>
            <a:pPr marL="9525">
              <a:spcBef>
                <a:spcPts val="75"/>
              </a:spcBef>
            </a:pPr>
            <a:r>
              <a:rPr lang="en-US" sz="675" b="1" spc="-4" dirty="0">
                <a:solidFill>
                  <a:srgbClr val="FF0000"/>
                </a:solidFill>
                <a:latin typeface="Courier New"/>
                <a:cs typeface="Courier New"/>
              </a:rPr>
              <a:t>12 </a:t>
            </a:r>
            <a:r>
              <a:rPr lang="en-US" sz="675" b="1" spc="-4" dirty="0" err="1">
                <a:solidFill>
                  <a:srgbClr val="FF0000"/>
                </a:solidFill>
                <a:latin typeface="Courier New"/>
                <a:cs typeface="Courier New"/>
              </a:rPr>
              <a:t>bp</a:t>
            </a:r>
            <a:r>
              <a:rPr lang="en-US" sz="675" b="1" spc="-4" dirty="0">
                <a:solidFill>
                  <a:srgbClr val="FF0000"/>
                </a:solidFill>
                <a:latin typeface="Courier New"/>
                <a:cs typeface="Courier New"/>
              </a:rPr>
              <a:t> deletion</a:t>
            </a:r>
            <a:endParaRPr sz="675" dirty="0">
              <a:solidFill>
                <a:srgbClr val="FF0000"/>
              </a:solidFill>
              <a:latin typeface="Courier New"/>
              <a:cs typeface="Courier New"/>
            </a:endParaRPr>
          </a:p>
        </p:txBody>
      </p:sp>
      <p:sp>
        <p:nvSpPr>
          <p:cNvPr id="38" name="object 2"/>
          <p:cNvSpPr/>
          <p:nvPr/>
        </p:nvSpPr>
        <p:spPr>
          <a:xfrm>
            <a:off x="5701465" y="1817552"/>
            <a:ext cx="54662" cy="88106"/>
          </a:xfrm>
          <a:custGeom>
            <a:avLst/>
            <a:gdLst/>
            <a:ahLst/>
            <a:cxnLst/>
            <a:rect l="l" t="t" r="r" b="b"/>
            <a:pathLst>
              <a:path w="749300" h="117475">
                <a:moveTo>
                  <a:pt x="749147" y="117475"/>
                </a:moveTo>
                <a:lnTo>
                  <a:pt x="0" y="117475"/>
                </a:lnTo>
                <a:lnTo>
                  <a:pt x="0" y="0"/>
                </a:lnTo>
                <a:lnTo>
                  <a:pt x="749147" y="0"/>
                </a:lnTo>
                <a:lnTo>
                  <a:pt x="749147" y="117475"/>
                </a:lnTo>
                <a:close/>
              </a:path>
            </a:pathLst>
          </a:custGeom>
          <a:solidFill>
            <a:srgbClr val="FF0000"/>
          </a:solidFill>
          <a:ln w="12700">
            <a:noFill/>
          </a:ln>
        </p:spPr>
        <p:txBody>
          <a:bodyPr wrap="square" lIns="0" tIns="0" rIns="0" bIns="0" rtlCol="0"/>
          <a:lstStyle/>
          <a:p>
            <a:endParaRPr sz="1350"/>
          </a:p>
        </p:txBody>
      </p:sp>
    </p:spTree>
    <p:extLst>
      <p:ext uri="{BB962C8B-B14F-4D97-AF65-F5344CB8AC3E}">
        <p14:creationId xmlns:p14="http://schemas.microsoft.com/office/powerpoint/2010/main" val="3736872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11706</TotalTime>
  <Words>226</Words>
  <Application>Microsoft Office PowerPoint</Application>
  <PresentationFormat>寬螢幕</PresentationFormat>
  <Paragraphs>26</Paragraphs>
  <Slides>1</Slides>
  <Notes>1</Notes>
  <HiddenSlides>0</HiddenSlides>
  <MMClips>0</MMClips>
  <ScaleCrop>false</ScaleCrop>
  <HeadingPairs>
    <vt:vector size="6" baseType="variant">
      <vt:variant>
        <vt:lpstr>使用字型</vt:lpstr>
      </vt:variant>
      <vt:variant>
        <vt:i4>8</vt:i4>
      </vt:variant>
      <vt:variant>
        <vt:lpstr>佈景主題</vt:lpstr>
      </vt:variant>
      <vt:variant>
        <vt:i4>1</vt:i4>
      </vt:variant>
      <vt:variant>
        <vt:lpstr>投影片標題</vt:lpstr>
      </vt:variant>
      <vt:variant>
        <vt:i4>1</vt:i4>
      </vt:variant>
    </vt:vector>
  </HeadingPairs>
  <TitlesOfParts>
    <vt:vector size="10" baseType="lpstr">
      <vt:lpstr>游ゴシック</vt:lpstr>
      <vt:lpstr>新細明體</vt:lpstr>
      <vt:lpstr>Arial</vt:lpstr>
      <vt:lpstr>Calibri</vt:lpstr>
      <vt:lpstr>Calibri Light</vt:lpstr>
      <vt:lpstr>Courier New</vt:lpstr>
      <vt:lpstr>Helvetica</vt:lpstr>
      <vt:lpstr>Times New Roman</vt:lpstr>
      <vt:lpstr>Office 佈景主題</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楊其駿</dc:creator>
  <cp:lastModifiedBy>其駿 楊</cp:lastModifiedBy>
  <cp:revision>358</cp:revision>
  <cp:lastPrinted>2018-10-24T02:13:50Z</cp:lastPrinted>
  <dcterms:created xsi:type="dcterms:W3CDTF">2017-03-02T06:29:48Z</dcterms:created>
  <dcterms:modified xsi:type="dcterms:W3CDTF">2019-11-29T10:37:38Z</dcterms:modified>
</cp:coreProperties>
</file>