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3"/>
  </p:notesMasterIdLst>
  <p:handoutMasterIdLst>
    <p:handoutMasterId r:id="rId4"/>
  </p:handoutMasterIdLst>
  <p:sldIdLst>
    <p:sldId id="372" r:id="rId2"/>
  </p:sldIdLst>
  <p:sldSz cx="12192000" cy="6858000"/>
  <p:notesSz cx="9872663" cy="67421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CCCC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6" autoAdjust="0"/>
    <p:restoredTop sz="89903" autoAdjust="0"/>
  </p:normalViewPr>
  <p:slideViewPr>
    <p:cSldViewPr snapToGrid="0">
      <p:cViewPr varScale="1">
        <p:scale>
          <a:sx n="60" d="100"/>
          <a:sy n="60" d="100"/>
        </p:scale>
        <p:origin x="372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5592224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26352357-0CA9-4B04-B5DC-78E9B5A91422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5592224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32B6E3FF-4BAD-4526-8C23-DD609F2F18D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0328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5592224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6BFE73A2-03C7-44A9-A908-CFCBED337FB6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914650" y="842963"/>
            <a:ext cx="4043363" cy="22748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3" rIns="91427" bIns="45713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987267" y="3244643"/>
            <a:ext cx="7898130" cy="2654707"/>
          </a:xfrm>
          <a:prstGeom prst="rect">
            <a:avLst/>
          </a:prstGeom>
        </p:spPr>
        <p:txBody>
          <a:bodyPr vert="horz" lIns="91427" tIns="45713" rIns="91427" bIns="45713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5592224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55B982B5-07D1-4ACB-A907-4E8FA743196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6054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2925763" y="849313"/>
            <a:ext cx="4075112" cy="229393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b="1" dirty="0"/>
              <a:t>Supplementary Fig. S2 Pull down assays with biotinylated CKBD </a:t>
            </a:r>
            <a:r>
              <a:rPr lang="en-US" altLang="zh-TW" b="1" dirty="0" err="1"/>
              <a:t>phospho</a:t>
            </a:r>
            <a:r>
              <a:rPr lang="en-US" altLang="zh-TW" b="1" dirty="0"/>
              <a:t>-oligopeptides </a:t>
            </a:r>
            <a:endParaRPr lang="zh-TW" altLang="zh-TW" dirty="0"/>
          </a:p>
          <a:p>
            <a:r>
              <a:rPr lang="en-US" altLang="zh-TW" dirty="0"/>
              <a:t>Biotinylated peptides, as shown, were mixed with cell lysates (</a:t>
            </a:r>
            <a:r>
              <a:rPr lang="en-US" altLang="zh-TW" b="1" dirty="0"/>
              <a:t>A</a:t>
            </a:r>
            <a:r>
              <a:rPr lang="en-US" altLang="zh-TW" dirty="0"/>
              <a:t>) or purified Chk1 protein (</a:t>
            </a:r>
            <a:r>
              <a:rPr lang="en-US" altLang="zh-TW" b="1" dirty="0"/>
              <a:t>B</a:t>
            </a:r>
            <a:r>
              <a:rPr lang="en-US" altLang="zh-TW" dirty="0"/>
              <a:t> and </a:t>
            </a:r>
            <a:r>
              <a:rPr lang="en-US" altLang="zh-TW" b="1" dirty="0"/>
              <a:t>C</a:t>
            </a:r>
            <a:r>
              <a:rPr lang="en-US" altLang="zh-TW" dirty="0"/>
              <a:t>) and pulled down by </a:t>
            </a:r>
            <a:r>
              <a:rPr lang="en-US" altLang="zh-TW" dirty="0" err="1"/>
              <a:t>streptoavidin</a:t>
            </a:r>
            <a:r>
              <a:rPr lang="en-US" altLang="zh-TW" dirty="0"/>
              <a:t> beads, and were analyzed by western blotting using anti-Chk1 antibody. In </a:t>
            </a:r>
            <a:r>
              <a:rPr lang="en-US" altLang="zh-TW" b="1" dirty="0"/>
              <a:t>A</a:t>
            </a:r>
            <a:r>
              <a:rPr lang="en-US" altLang="zh-TW" dirty="0"/>
              <a:t> and </a:t>
            </a:r>
            <a:r>
              <a:rPr lang="en-US" altLang="zh-TW" b="1" dirty="0"/>
              <a:t>C </a:t>
            </a:r>
            <a:r>
              <a:rPr lang="en-US" altLang="zh-TW" dirty="0"/>
              <a:t>where indicated, the biotinylated peptide was pretreated with </a:t>
            </a:r>
            <a:r>
              <a:rPr lang="en-US" altLang="zh-TW" dirty="0" err="1"/>
              <a:t>lPPase</a:t>
            </a:r>
            <a:r>
              <a:rPr lang="en-US" altLang="zh-TW" dirty="0"/>
              <a:t> and washed before incubation with extracts or the protein. In </a:t>
            </a:r>
            <a:r>
              <a:rPr lang="en-US" altLang="zh-TW" b="1" dirty="0"/>
              <a:t>C,</a:t>
            </a:r>
            <a:r>
              <a:rPr lang="en-US" altLang="zh-TW" dirty="0"/>
              <a:t> where indicated, Cdc7 kinase and ATP were also included when incubated with Chk1. </a:t>
            </a:r>
            <a:r>
              <a:rPr lang="en-US" altLang="zh-TW" b="1" dirty="0"/>
              <a:t>D</a:t>
            </a:r>
            <a:r>
              <a:rPr lang="en-US" altLang="zh-TW" dirty="0"/>
              <a:t>. Sequences of biotinylated peptides used.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982B5-07D1-4ACB-A907-4E8FA7431969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5198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77993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8361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912609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11/29/2019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1720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2972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53155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44937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2131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16245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146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76518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85305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0170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object 29"/>
          <p:cNvSpPr txBox="1"/>
          <p:nvPr/>
        </p:nvSpPr>
        <p:spPr>
          <a:xfrm>
            <a:off x="1718585" y="166268"/>
            <a:ext cx="306740" cy="238136"/>
          </a:xfrm>
          <a:prstGeom prst="rect">
            <a:avLst/>
          </a:prstGeom>
        </p:spPr>
        <p:txBody>
          <a:bodyPr vert="horz" wrap="square" lIns="0" tIns="7233" rIns="0" bIns="0" rtlCol="0">
            <a:spAutoFit/>
          </a:bodyPr>
          <a:lstStyle/>
          <a:p>
            <a:pPr marL="5358" algn="ctr">
              <a:spcBef>
                <a:spcPts val="57"/>
              </a:spcBef>
            </a:pPr>
            <a:r>
              <a:rPr lang="en-US" sz="1500" b="1" spc="8" dirty="0"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endParaRPr sz="15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8" name="object 29"/>
          <p:cNvSpPr txBox="1"/>
          <p:nvPr/>
        </p:nvSpPr>
        <p:spPr>
          <a:xfrm>
            <a:off x="6156187" y="166268"/>
            <a:ext cx="306740" cy="238136"/>
          </a:xfrm>
          <a:prstGeom prst="rect">
            <a:avLst/>
          </a:prstGeom>
        </p:spPr>
        <p:txBody>
          <a:bodyPr vert="horz" wrap="square" lIns="0" tIns="7233" rIns="0" bIns="0" rtlCol="0">
            <a:spAutoFit/>
          </a:bodyPr>
          <a:lstStyle/>
          <a:p>
            <a:pPr marL="5358" algn="ctr">
              <a:spcBef>
                <a:spcPts val="57"/>
              </a:spcBef>
            </a:pPr>
            <a:r>
              <a:rPr lang="en-US" sz="1500" b="1" dirty="0"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  <a:endParaRPr sz="15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8" name="object 29"/>
          <p:cNvSpPr txBox="1"/>
          <p:nvPr/>
        </p:nvSpPr>
        <p:spPr>
          <a:xfrm>
            <a:off x="1714133" y="3539570"/>
            <a:ext cx="220331" cy="238136"/>
          </a:xfrm>
          <a:prstGeom prst="rect">
            <a:avLst/>
          </a:prstGeom>
        </p:spPr>
        <p:txBody>
          <a:bodyPr vert="horz" wrap="square" lIns="0" tIns="7233" rIns="0" bIns="0" rtlCol="0">
            <a:spAutoFit/>
          </a:bodyPr>
          <a:lstStyle/>
          <a:p>
            <a:pPr marL="5358" algn="ctr">
              <a:spcBef>
                <a:spcPts val="57"/>
              </a:spcBef>
            </a:pPr>
            <a:r>
              <a:rPr lang="en-US" sz="1500" b="1" dirty="0"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  <a:endParaRPr sz="15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9" name="object 29"/>
          <p:cNvSpPr txBox="1"/>
          <p:nvPr/>
        </p:nvSpPr>
        <p:spPr>
          <a:xfrm>
            <a:off x="6355037" y="3503982"/>
            <a:ext cx="306740" cy="238136"/>
          </a:xfrm>
          <a:prstGeom prst="rect">
            <a:avLst/>
          </a:prstGeom>
        </p:spPr>
        <p:txBody>
          <a:bodyPr vert="horz" wrap="square" lIns="0" tIns="7233" rIns="0" bIns="0" rtlCol="0">
            <a:spAutoFit/>
          </a:bodyPr>
          <a:lstStyle/>
          <a:p>
            <a:pPr marL="5358" algn="ctr">
              <a:spcBef>
                <a:spcPts val="57"/>
              </a:spcBef>
            </a:pPr>
            <a:r>
              <a:rPr lang="en-US" altLang="ja-JP" sz="1500" b="1" dirty="0">
                <a:latin typeface="Helvetica" panose="020B0604020202020204" pitchFamily="34" charset="0"/>
                <a:cs typeface="Helvetica" panose="020B0604020202020204" pitchFamily="34" charset="0"/>
              </a:rPr>
              <a:t>D</a:t>
            </a:r>
            <a:endParaRPr sz="15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文字方塊 54"/>
          <p:cNvSpPr txBox="1"/>
          <p:nvPr/>
        </p:nvSpPr>
        <p:spPr>
          <a:xfrm>
            <a:off x="8117134" y="0"/>
            <a:ext cx="323850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0" b="1" dirty="0">
                <a:latin typeface="Helvetica" panose="020B0604020202020204" pitchFamily="34" charset="0"/>
                <a:cs typeface="Helvetica" panose="020B0604020202020204" pitchFamily="34" charset="0"/>
              </a:rPr>
              <a:t>Figure 2-figure supplement 1</a:t>
            </a:r>
            <a:endParaRPr lang="zh-TW" altLang="en-US" sz="13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" name="文字方塊 172"/>
          <p:cNvSpPr txBox="1"/>
          <p:nvPr/>
        </p:nvSpPr>
        <p:spPr>
          <a:xfrm>
            <a:off x="6247108" y="4558711"/>
            <a:ext cx="49948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b="1" dirty="0">
                <a:latin typeface="Courier"/>
                <a:cs typeface="Courier"/>
              </a:rPr>
              <a:t>NC</a:t>
            </a:r>
            <a:endParaRPr lang="zh-TW" altLang="en-US" sz="700" b="1" dirty="0">
              <a:latin typeface="Courier"/>
              <a:cs typeface="Courier"/>
            </a:endParaRPr>
          </a:p>
        </p:txBody>
      </p:sp>
      <p:sp>
        <p:nvSpPr>
          <p:cNvPr id="13" name="文字方塊 173"/>
          <p:cNvSpPr txBox="1"/>
          <p:nvPr/>
        </p:nvSpPr>
        <p:spPr>
          <a:xfrm>
            <a:off x="6247108" y="4757783"/>
            <a:ext cx="50962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Courier"/>
                <a:cs typeface="Courier"/>
              </a:rPr>
              <a:t>N</a:t>
            </a:r>
            <a:endParaRPr lang="zh-TW" altLang="en-US" sz="700" b="1" dirty="0">
              <a:latin typeface="Courier"/>
              <a:cs typeface="Courier"/>
            </a:endParaRPr>
          </a:p>
        </p:txBody>
      </p:sp>
      <p:sp>
        <p:nvSpPr>
          <p:cNvPr id="14" name="文字方塊 174"/>
          <p:cNvSpPr txBox="1"/>
          <p:nvPr/>
        </p:nvSpPr>
        <p:spPr>
          <a:xfrm>
            <a:off x="6247108" y="4964066"/>
            <a:ext cx="50962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Courier"/>
                <a:cs typeface="Courier"/>
              </a:rPr>
              <a:t>C</a:t>
            </a:r>
            <a:endParaRPr lang="zh-TW" altLang="en-US" sz="700" b="1" dirty="0">
              <a:latin typeface="Courier"/>
              <a:cs typeface="Courier"/>
            </a:endParaRPr>
          </a:p>
        </p:txBody>
      </p:sp>
      <p:sp>
        <p:nvSpPr>
          <p:cNvPr id="15" name="文字方塊 177"/>
          <p:cNvSpPr txBox="1"/>
          <p:nvPr/>
        </p:nvSpPr>
        <p:spPr>
          <a:xfrm>
            <a:off x="6478900" y="4559546"/>
            <a:ext cx="42661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Courier"/>
                <a:cs typeface="Courier"/>
              </a:rPr>
              <a:t>[Biotin]ENAMDANMDELLDLC[</a:t>
            </a:r>
            <a:r>
              <a:rPr lang="en-US" altLang="zh-TW" sz="700" b="1" dirty="0" err="1">
                <a:latin typeface="Courier"/>
                <a:cs typeface="Courier"/>
              </a:rPr>
              <a:t>pT</a:t>
            </a:r>
            <a:r>
              <a:rPr lang="en-US" altLang="zh-TW" sz="700" b="1" dirty="0">
                <a:latin typeface="Courier"/>
                <a:cs typeface="Courier"/>
              </a:rPr>
              <a:t>]GKFTSQAEKHLPRKSDKKENMEELLNLC[</a:t>
            </a:r>
            <a:r>
              <a:rPr lang="en-US" altLang="zh-TW" sz="700" b="1" dirty="0" err="1">
                <a:latin typeface="Courier"/>
                <a:cs typeface="Courier"/>
              </a:rPr>
              <a:t>pS</a:t>
            </a:r>
            <a:r>
              <a:rPr lang="en-US" altLang="zh-TW" sz="700" b="1" dirty="0">
                <a:latin typeface="Courier"/>
                <a:cs typeface="Courier"/>
              </a:rPr>
              <a:t>]GKFTSQDAST[COOH]</a:t>
            </a:r>
            <a:endParaRPr lang="zh-TW" altLang="en-US" sz="700" b="1" dirty="0">
              <a:latin typeface="Courier"/>
              <a:cs typeface="Courier"/>
            </a:endParaRPr>
          </a:p>
        </p:txBody>
      </p:sp>
      <p:sp>
        <p:nvSpPr>
          <p:cNvPr id="16" name="文字方塊 178"/>
          <p:cNvSpPr txBox="1"/>
          <p:nvPr/>
        </p:nvSpPr>
        <p:spPr>
          <a:xfrm>
            <a:off x="6497107" y="4781366"/>
            <a:ext cx="388213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Courier"/>
                <a:cs typeface="Courier"/>
              </a:rPr>
              <a:t>[Biotin]DANMDELLDLC[</a:t>
            </a:r>
            <a:r>
              <a:rPr lang="en-US" altLang="zh-TW" sz="700" b="1" dirty="0" err="1">
                <a:latin typeface="Courier"/>
                <a:cs typeface="Courier"/>
              </a:rPr>
              <a:t>pT</a:t>
            </a:r>
            <a:r>
              <a:rPr lang="en-US" altLang="zh-TW" sz="700" b="1" dirty="0">
                <a:latin typeface="Courier"/>
                <a:cs typeface="Courier"/>
              </a:rPr>
              <a:t>]GKFTSQAEK[COOH]</a:t>
            </a:r>
            <a:endParaRPr lang="zh-TW" altLang="en-US" sz="700" b="1" dirty="0">
              <a:latin typeface="Courier"/>
              <a:cs typeface="Courier"/>
            </a:endParaRPr>
          </a:p>
        </p:txBody>
      </p:sp>
      <p:sp>
        <p:nvSpPr>
          <p:cNvPr id="17" name="文字方塊 179"/>
          <p:cNvSpPr txBox="1"/>
          <p:nvPr/>
        </p:nvSpPr>
        <p:spPr>
          <a:xfrm>
            <a:off x="8451638" y="4957838"/>
            <a:ext cx="238961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Courier"/>
                <a:cs typeface="Courier"/>
              </a:rPr>
              <a:t>[Biotin]KENMEELLNLC[</a:t>
            </a:r>
            <a:r>
              <a:rPr lang="en-US" altLang="zh-TW" sz="700" b="1" dirty="0" err="1">
                <a:latin typeface="Courier"/>
                <a:cs typeface="Courier"/>
              </a:rPr>
              <a:t>pS</a:t>
            </a:r>
            <a:r>
              <a:rPr lang="en-US" altLang="zh-TW" sz="700" b="1" dirty="0">
                <a:latin typeface="Courier"/>
                <a:cs typeface="Courier"/>
              </a:rPr>
              <a:t>]GKFTSQDAS[COOH]</a:t>
            </a:r>
            <a:endParaRPr lang="zh-TW" altLang="en-US" sz="700" b="1" dirty="0">
              <a:latin typeface="Courier"/>
              <a:cs typeface="Courier"/>
            </a:endParaRPr>
          </a:p>
        </p:txBody>
      </p:sp>
      <p:sp>
        <p:nvSpPr>
          <p:cNvPr id="19" name="object 9"/>
          <p:cNvSpPr/>
          <p:nvPr/>
        </p:nvSpPr>
        <p:spPr>
          <a:xfrm>
            <a:off x="3025692" y="827302"/>
            <a:ext cx="315383" cy="0"/>
          </a:xfrm>
          <a:custGeom>
            <a:avLst/>
            <a:gdLst/>
            <a:ahLst/>
            <a:cxnLst/>
            <a:rect l="l" t="t" r="r" b="b"/>
            <a:pathLst>
              <a:path w="464184">
                <a:moveTo>
                  <a:pt x="0" y="0"/>
                </a:moveTo>
                <a:lnTo>
                  <a:pt x="463567" y="0"/>
                </a:lnTo>
              </a:path>
            </a:pathLst>
          </a:custGeom>
          <a:ln w="13126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pPr algn="ctr"/>
            <a:endParaRPr sz="76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" name="object 13"/>
          <p:cNvSpPr txBox="1"/>
          <p:nvPr/>
        </p:nvSpPr>
        <p:spPr>
          <a:xfrm>
            <a:off x="2988499" y="482961"/>
            <a:ext cx="428357" cy="281868"/>
          </a:xfrm>
          <a:prstGeom prst="rect">
            <a:avLst/>
          </a:prstGeom>
        </p:spPr>
        <p:txBody>
          <a:bodyPr vert="horz" wrap="square" lIns="0" tIns="4822" rIns="0" bIns="0" rtlCol="0">
            <a:spAutoFit/>
          </a:bodyPr>
          <a:lstStyle/>
          <a:p>
            <a:pPr marL="5358" algn="ctr">
              <a:spcBef>
                <a:spcPts val="38"/>
              </a:spcBef>
              <a:tabLst>
                <a:tab pos="134481" algn="l"/>
                <a:tab pos="278606" algn="l"/>
              </a:tabLst>
            </a:pPr>
            <a:r>
              <a:rPr lang="en-US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No peptide</a:t>
            </a:r>
            <a:endParaRPr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1" name="object 14"/>
          <p:cNvSpPr txBox="1"/>
          <p:nvPr/>
        </p:nvSpPr>
        <p:spPr>
          <a:xfrm>
            <a:off x="3364513" y="611865"/>
            <a:ext cx="441067" cy="143369"/>
          </a:xfrm>
          <a:prstGeom prst="rect">
            <a:avLst/>
          </a:prstGeom>
        </p:spPr>
        <p:txBody>
          <a:bodyPr vert="horz" wrap="square" lIns="0" tIns="4822" rIns="0" bIns="0" rtlCol="0">
            <a:spAutoFit/>
          </a:bodyPr>
          <a:lstStyle/>
          <a:p>
            <a:pPr marL="5358" algn="ctr">
              <a:spcBef>
                <a:spcPts val="38"/>
              </a:spcBef>
            </a:pPr>
            <a:r>
              <a:rPr sz="900" b="1" spc="-5" dirty="0">
                <a:solidFill>
                  <a:srgbClr val="231F2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+NC</a:t>
            </a:r>
            <a:endParaRPr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2" name="object 15"/>
          <p:cNvSpPr txBox="1"/>
          <p:nvPr/>
        </p:nvSpPr>
        <p:spPr>
          <a:xfrm>
            <a:off x="3780060" y="611833"/>
            <a:ext cx="327428" cy="143369"/>
          </a:xfrm>
          <a:prstGeom prst="rect">
            <a:avLst/>
          </a:prstGeom>
        </p:spPr>
        <p:txBody>
          <a:bodyPr vert="horz" wrap="square" lIns="0" tIns="4822" rIns="0" bIns="0" rtlCol="0">
            <a:spAutoFit/>
          </a:bodyPr>
          <a:lstStyle/>
          <a:p>
            <a:pPr marL="5358" algn="ctr">
              <a:spcBef>
                <a:spcPts val="38"/>
              </a:spcBef>
            </a:pPr>
            <a:r>
              <a:rPr sz="900" b="1" spc="-5" dirty="0">
                <a:solidFill>
                  <a:srgbClr val="231F2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+N</a:t>
            </a:r>
            <a:endParaRPr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" name="object 16"/>
          <p:cNvSpPr txBox="1"/>
          <p:nvPr/>
        </p:nvSpPr>
        <p:spPr>
          <a:xfrm>
            <a:off x="4197405" y="613871"/>
            <a:ext cx="290468" cy="143369"/>
          </a:xfrm>
          <a:prstGeom prst="rect">
            <a:avLst/>
          </a:prstGeom>
        </p:spPr>
        <p:txBody>
          <a:bodyPr vert="horz" wrap="square" lIns="0" tIns="4822" rIns="0" bIns="0" rtlCol="0">
            <a:spAutoFit/>
          </a:bodyPr>
          <a:lstStyle/>
          <a:p>
            <a:pPr marL="5358" algn="ctr">
              <a:spcBef>
                <a:spcPts val="38"/>
              </a:spcBef>
            </a:pPr>
            <a:r>
              <a:rPr sz="900" b="1" spc="-5" dirty="0">
                <a:solidFill>
                  <a:srgbClr val="231F2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+C</a:t>
            </a:r>
            <a:endParaRPr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4" name="object 27"/>
          <p:cNvSpPr txBox="1"/>
          <p:nvPr/>
        </p:nvSpPr>
        <p:spPr>
          <a:xfrm>
            <a:off x="3800816" y="755028"/>
            <a:ext cx="41791" cy="72258"/>
          </a:xfrm>
          <a:prstGeom prst="rect">
            <a:avLst/>
          </a:prstGeom>
        </p:spPr>
        <p:txBody>
          <a:bodyPr vert="horz" wrap="square" lIns="0" tIns="7233" rIns="0" bIns="0" rtlCol="0">
            <a:spAutoFit/>
          </a:bodyPr>
          <a:lstStyle/>
          <a:p>
            <a:pPr marL="5358" algn="ctr">
              <a:spcBef>
                <a:spcPts val="57"/>
              </a:spcBef>
            </a:pPr>
            <a:r>
              <a:rPr sz="422" spc="6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sz="422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5" name="object 30"/>
          <p:cNvSpPr txBox="1"/>
          <p:nvPr/>
        </p:nvSpPr>
        <p:spPr>
          <a:xfrm>
            <a:off x="2030718" y="857734"/>
            <a:ext cx="975206" cy="145803"/>
          </a:xfrm>
          <a:prstGeom prst="rect">
            <a:avLst/>
          </a:prstGeom>
        </p:spPr>
        <p:txBody>
          <a:bodyPr vert="horz" wrap="square" lIns="0" tIns="7233" rIns="0" bIns="0" rtlCol="0">
            <a:spAutoFit/>
          </a:bodyPr>
          <a:lstStyle/>
          <a:p>
            <a:pPr marL="5358" algn="ctr">
              <a:spcBef>
                <a:spcPts val="713"/>
              </a:spcBef>
            </a:pPr>
            <a:r>
              <a:rPr sz="900" b="1" spc="-2" dirty="0" smtClean="0">
                <a:solidFill>
                  <a:srgbClr val="231F20"/>
                </a:solidFill>
                <a:latin typeface="Symbol" panose="05050102010706020507" pitchFamily="18" charset="2"/>
                <a:cs typeface="Helvetica" panose="020B0604020202020204" pitchFamily="34" charset="0"/>
              </a:rPr>
              <a:t></a:t>
            </a:r>
            <a:r>
              <a:rPr lang="en-US" altLang="ja-JP" sz="900" b="1" spc="-2" dirty="0" smtClean="0">
                <a:solidFill>
                  <a:srgbClr val="231F20"/>
                </a:solidFill>
                <a:latin typeface="Symbol" panose="05050102010706020507" pitchFamily="18" charset="2"/>
                <a:cs typeface="Helvetica" panose="020B0604020202020204" pitchFamily="34" charset="0"/>
              </a:rPr>
              <a:t>-</a:t>
            </a:r>
            <a:r>
              <a:rPr lang="en-US" sz="900" b="1" spc="-5" dirty="0" smtClean="0">
                <a:solidFill>
                  <a:srgbClr val="231F2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PPase</a:t>
            </a:r>
            <a:endParaRPr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6" name="文字方塊 25"/>
          <p:cNvSpPr txBox="1"/>
          <p:nvPr/>
        </p:nvSpPr>
        <p:spPr>
          <a:xfrm>
            <a:off x="2771760" y="1020081"/>
            <a:ext cx="2257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7" name="文字方塊 26"/>
          <p:cNvSpPr txBox="1"/>
          <p:nvPr/>
        </p:nvSpPr>
        <p:spPr>
          <a:xfrm>
            <a:off x="2958575" y="1020081"/>
            <a:ext cx="2257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" name="文字方塊 27"/>
          <p:cNvSpPr txBox="1"/>
          <p:nvPr/>
        </p:nvSpPr>
        <p:spPr>
          <a:xfrm>
            <a:off x="3125277" y="1020081"/>
            <a:ext cx="2257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" name="文字方塊 28"/>
          <p:cNvSpPr txBox="1"/>
          <p:nvPr/>
        </p:nvSpPr>
        <p:spPr>
          <a:xfrm>
            <a:off x="3324153" y="1020081"/>
            <a:ext cx="2257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4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" name="文字方塊 29"/>
          <p:cNvSpPr txBox="1"/>
          <p:nvPr/>
        </p:nvSpPr>
        <p:spPr>
          <a:xfrm>
            <a:off x="3513928" y="1020081"/>
            <a:ext cx="2257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5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" name="文字方塊 30"/>
          <p:cNvSpPr txBox="1"/>
          <p:nvPr/>
        </p:nvSpPr>
        <p:spPr>
          <a:xfrm>
            <a:off x="3714094" y="1020081"/>
            <a:ext cx="2257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6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" name="文字方塊 31"/>
          <p:cNvSpPr txBox="1"/>
          <p:nvPr/>
        </p:nvSpPr>
        <p:spPr>
          <a:xfrm>
            <a:off x="3908373" y="1020081"/>
            <a:ext cx="2257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7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" name="文字方塊 32"/>
          <p:cNvSpPr txBox="1"/>
          <p:nvPr/>
        </p:nvSpPr>
        <p:spPr>
          <a:xfrm>
            <a:off x="4083928" y="1020081"/>
            <a:ext cx="2257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8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" name="文字方塊 33"/>
          <p:cNvSpPr txBox="1"/>
          <p:nvPr/>
        </p:nvSpPr>
        <p:spPr>
          <a:xfrm>
            <a:off x="4274857" y="1024531"/>
            <a:ext cx="2257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9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" name="文字方塊 34"/>
          <p:cNvSpPr txBox="1"/>
          <p:nvPr/>
        </p:nvSpPr>
        <p:spPr>
          <a:xfrm rot="16200000">
            <a:off x="2488598" y="642477"/>
            <a:ext cx="7865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Input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6" name="文字方塊 35"/>
          <p:cNvSpPr txBox="1"/>
          <p:nvPr/>
        </p:nvSpPr>
        <p:spPr>
          <a:xfrm>
            <a:off x="2942727" y="883671"/>
            <a:ext cx="2535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7" name="文字方塊 36"/>
          <p:cNvSpPr txBox="1"/>
          <p:nvPr/>
        </p:nvSpPr>
        <p:spPr>
          <a:xfrm>
            <a:off x="3118871" y="883671"/>
            <a:ext cx="2535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8" name="文字方塊 37"/>
          <p:cNvSpPr txBox="1"/>
          <p:nvPr/>
        </p:nvSpPr>
        <p:spPr>
          <a:xfrm>
            <a:off x="3310379" y="883671"/>
            <a:ext cx="2535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9" name="文字方塊 38"/>
          <p:cNvSpPr txBox="1"/>
          <p:nvPr/>
        </p:nvSpPr>
        <p:spPr>
          <a:xfrm>
            <a:off x="3498797" y="883671"/>
            <a:ext cx="2535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0" name="文字方塊 39"/>
          <p:cNvSpPr txBox="1"/>
          <p:nvPr/>
        </p:nvSpPr>
        <p:spPr>
          <a:xfrm>
            <a:off x="3702030" y="883671"/>
            <a:ext cx="2535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1" name="文字方塊 40"/>
          <p:cNvSpPr txBox="1"/>
          <p:nvPr/>
        </p:nvSpPr>
        <p:spPr>
          <a:xfrm>
            <a:off x="3896585" y="883671"/>
            <a:ext cx="2535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2" name="文字方塊 41"/>
          <p:cNvSpPr txBox="1"/>
          <p:nvPr/>
        </p:nvSpPr>
        <p:spPr>
          <a:xfrm>
            <a:off x="4081261" y="883671"/>
            <a:ext cx="2535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3" name="文字方塊 42"/>
          <p:cNvSpPr txBox="1"/>
          <p:nvPr/>
        </p:nvSpPr>
        <p:spPr>
          <a:xfrm>
            <a:off x="4263542" y="883671"/>
            <a:ext cx="2535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4" name="object 9"/>
          <p:cNvSpPr/>
          <p:nvPr/>
        </p:nvSpPr>
        <p:spPr>
          <a:xfrm>
            <a:off x="3402967" y="827302"/>
            <a:ext cx="315383" cy="0"/>
          </a:xfrm>
          <a:custGeom>
            <a:avLst/>
            <a:gdLst/>
            <a:ahLst/>
            <a:cxnLst/>
            <a:rect l="l" t="t" r="r" b="b"/>
            <a:pathLst>
              <a:path w="464184">
                <a:moveTo>
                  <a:pt x="0" y="0"/>
                </a:moveTo>
                <a:lnTo>
                  <a:pt x="463567" y="0"/>
                </a:lnTo>
              </a:path>
            </a:pathLst>
          </a:custGeom>
          <a:ln w="13126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pPr algn="ctr"/>
            <a:endParaRPr sz="76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5" name="object 9"/>
          <p:cNvSpPr/>
          <p:nvPr/>
        </p:nvSpPr>
        <p:spPr>
          <a:xfrm>
            <a:off x="3799493" y="827302"/>
            <a:ext cx="315383" cy="0"/>
          </a:xfrm>
          <a:custGeom>
            <a:avLst/>
            <a:gdLst/>
            <a:ahLst/>
            <a:cxnLst/>
            <a:rect l="l" t="t" r="r" b="b"/>
            <a:pathLst>
              <a:path w="464184">
                <a:moveTo>
                  <a:pt x="0" y="0"/>
                </a:moveTo>
                <a:lnTo>
                  <a:pt x="463567" y="0"/>
                </a:lnTo>
              </a:path>
            </a:pathLst>
          </a:custGeom>
          <a:ln w="13126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pPr algn="ctr"/>
            <a:endParaRPr sz="76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6" name="object 9"/>
          <p:cNvSpPr/>
          <p:nvPr/>
        </p:nvSpPr>
        <p:spPr>
          <a:xfrm>
            <a:off x="4171325" y="827302"/>
            <a:ext cx="315383" cy="0"/>
          </a:xfrm>
          <a:custGeom>
            <a:avLst/>
            <a:gdLst/>
            <a:ahLst/>
            <a:cxnLst/>
            <a:rect l="l" t="t" r="r" b="b"/>
            <a:pathLst>
              <a:path w="464184">
                <a:moveTo>
                  <a:pt x="0" y="0"/>
                </a:moveTo>
                <a:lnTo>
                  <a:pt x="463567" y="0"/>
                </a:lnTo>
              </a:path>
            </a:pathLst>
          </a:custGeom>
          <a:ln w="13126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pPr algn="ctr"/>
            <a:endParaRPr sz="76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7" name="文字方塊 46"/>
          <p:cNvSpPr txBox="1"/>
          <p:nvPr/>
        </p:nvSpPr>
        <p:spPr>
          <a:xfrm>
            <a:off x="2248998" y="1151168"/>
            <a:ext cx="5066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lang="en-US" altLang="zh-TW" sz="9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kDa</a:t>
            </a:r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49" name="圖片 48"/>
          <p:cNvPicPr>
            <a:picLocks noChangeAspect="1"/>
          </p:cNvPicPr>
          <p:nvPr/>
        </p:nvPicPr>
        <p:blipFill rotWithShape="1">
          <a:blip r:embed="rId3"/>
          <a:srcRect l="8153" r="9925"/>
          <a:stretch/>
        </p:blipFill>
        <p:spPr>
          <a:xfrm>
            <a:off x="2774678" y="1255326"/>
            <a:ext cx="1800000" cy="1363048"/>
          </a:xfrm>
          <a:prstGeom prst="rect">
            <a:avLst/>
          </a:prstGeom>
        </p:spPr>
      </p:pic>
      <p:sp>
        <p:nvSpPr>
          <p:cNvPr id="50" name="文字方塊 49"/>
          <p:cNvSpPr txBox="1"/>
          <p:nvPr/>
        </p:nvSpPr>
        <p:spPr>
          <a:xfrm>
            <a:off x="2335602" y="1915740"/>
            <a:ext cx="3110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50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1" name="文字方塊 62"/>
          <p:cNvSpPr txBox="1"/>
          <p:nvPr/>
        </p:nvSpPr>
        <p:spPr>
          <a:xfrm>
            <a:off x="2310040" y="1516443"/>
            <a:ext cx="3582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75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2" name="object 7"/>
          <p:cNvSpPr/>
          <p:nvPr/>
        </p:nvSpPr>
        <p:spPr>
          <a:xfrm flipV="1">
            <a:off x="2622255" y="1989825"/>
            <a:ext cx="156175" cy="34289"/>
          </a:xfrm>
          <a:custGeom>
            <a:avLst/>
            <a:gdLst/>
            <a:ahLst/>
            <a:cxnLst/>
            <a:rect l="l" t="t" r="r" b="b"/>
            <a:pathLst>
              <a:path w="278129">
                <a:moveTo>
                  <a:pt x="0" y="0"/>
                </a:moveTo>
                <a:lnTo>
                  <a:pt x="278135" y="0"/>
                </a:lnTo>
              </a:path>
            </a:pathLst>
          </a:custGeom>
          <a:ln w="13126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pPr algn="ctr"/>
            <a:endParaRPr sz="76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3" name="object 7"/>
          <p:cNvSpPr/>
          <p:nvPr/>
        </p:nvSpPr>
        <p:spPr>
          <a:xfrm>
            <a:off x="2615207" y="1581613"/>
            <a:ext cx="156175" cy="0"/>
          </a:xfrm>
          <a:custGeom>
            <a:avLst/>
            <a:gdLst/>
            <a:ahLst/>
            <a:cxnLst/>
            <a:rect l="l" t="t" r="r" b="b"/>
            <a:pathLst>
              <a:path w="278129">
                <a:moveTo>
                  <a:pt x="0" y="0"/>
                </a:moveTo>
                <a:lnTo>
                  <a:pt x="278135" y="0"/>
                </a:lnTo>
              </a:path>
            </a:pathLst>
          </a:custGeom>
          <a:ln w="13126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pPr algn="ctr"/>
            <a:endParaRPr sz="76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898151" y="1764471"/>
            <a:ext cx="5500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358" algn="ctr">
              <a:spcBef>
                <a:spcPts val="47"/>
              </a:spcBef>
            </a:pPr>
            <a:r>
              <a:rPr lang="en-US" altLang="zh-TW" sz="1200" b="1" spc="-29" dirty="0">
                <a:latin typeface="Helvetica" panose="020B0604020202020204" pitchFamily="34" charset="0"/>
                <a:cs typeface="Helvetica" panose="020B0604020202020204" pitchFamily="34" charset="0"/>
              </a:rPr>
              <a:t>Chk1</a:t>
            </a:r>
            <a:endParaRPr lang="en-US" altLang="zh-TW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5" name="文字方塊 167"/>
          <p:cNvSpPr txBox="1"/>
          <p:nvPr/>
        </p:nvSpPr>
        <p:spPr>
          <a:xfrm>
            <a:off x="1720146" y="2693366"/>
            <a:ext cx="109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Peptide-Biotin</a:t>
            </a:r>
          </a:p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+/- </a:t>
            </a:r>
            <a:r>
              <a:rPr lang="en-US" altLang="zh-TW" sz="800" b="1" dirty="0" smtClean="0">
                <a:latin typeface="Symbol" charset="2"/>
                <a:cs typeface="Symbol" charset="2"/>
              </a:rPr>
              <a:t>l-</a:t>
            </a:r>
            <a:r>
              <a:rPr lang="en-US" altLang="zh-TW" sz="800" b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PPase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6" name="文字方塊 209"/>
          <p:cNvSpPr txBox="1"/>
          <p:nvPr/>
        </p:nvSpPr>
        <p:spPr>
          <a:xfrm>
            <a:off x="4793314" y="2754921"/>
            <a:ext cx="1170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Chk1 detection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57" name="直線單箭頭接點 315"/>
          <p:cNvCxnSpPr/>
          <p:nvPr/>
        </p:nvCxnSpPr>
        <p:spPr>
          <a:xfrm>
            <a:off x="2542287" y="2862643"/>
            <a:ext cx="30415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正方形/長方形 3"/>
          <p:cNvSpPr/>
          <p:nvPr/>
        </p:nvSpPr>
        <p:spPr>
          <a:xfrm>
            <a:off x="2792145" y="2693366"/>
            <a:ext cx="8292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800" b="1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Mix with cell lysates</a:t>
            </a:r>
            <a:endParaRPr lang="zh-TW" altLang="en-US" sz="800" b="1" dirty="0">
              <a:solidFill>
                <a:prstClr val="black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59" name="直線單箭頭接點 210"/>
          <p:cNvCxnSpPr/>
          <p:nvPr/>
        </p:nvCxnSpPr>
        <p:spPr>
          <a:xfrm>
            <a:off x="3496138" y="2862643"/>
            <a:ext cx="30415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文字方塊 317"/>
          <p:cNvSpPr txBox="1"/>
          <p:nvPr/>
        </p:nvSpPr>
        <p:spPr>
          <a:xfrm>
            <a:off x="3771703" y="2693366"/>
            <a:ext cx="1246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Streptavidin</a:t>
            </a:r>
          </a:p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beads/ wash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61" name="直線單箭頭接點 210"/>
          <p:cNvCxnSpPr/>
          <p:nvPr/>
        </p:nvCxnSpPr>
        <p:spPr>
          <a:xfrm>
            <a:off x="4547552" y="2862643"/>
            <a:ext cx="30415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文字方塊 167"/>
          <p:cNvSpPr txBox="1"/>
          <p:nvPr/>
        </p:nvSpPr>
        <p:spPr>
          <a:xfrm>
            <a:off x="6039010" y="2260333"/>
            <a:ext cx="1092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Peptide-Biotin</a:t>
            </a:r>
          </a:p>
        </p:txBody>
      </p:sp>
      <p:sp>
        <p:nvSpPr>
          <p:cNvPr id="134" name="文字方塊 209"/>
          <p:cNvSpPr txBox="1"/>
          <p:nvPr/>
        </p:nvSpPr>
        <p:spPr>
          <a:xfrm>
            <a:off x="9021901" y="2260333"/>
            <a:ext cx="1170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Chk1 detection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35" name="直線單箭頭接點 210"/>
          <p:cNvCxnSpPr/>
          <p:nvPr/>
        </p:nvCxnSpPr>
        <p:spPr>
          <a:xfrm>
            <a:off x="6875664" y="2368055"/>
            <a:ext cx="207742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線單箭頭接點 315"/>
          <p:cNvCxnSpPr/>
          <p:nvPr/>
        </p:nvCxnSpPr>
        <p:spPr>
          <a:xfrm>
            <a:off x="8001912" y="2368055"/>
            <a:ext cx="207742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正方形/長方形 94"/>
          <p:cNvSpPr/>
          <p:nvPr/>
        </p:nvSpPr>
        <p:spPr>
          <a:xfrm>
            <a:off x="7042151" y="2198778"/>
            <a:ext cx="10234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800" b="1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Mix with purified Chk1 protein</a:t>
            </a:r>
            <a:endParaRPr lang="zh-TW" altLang="en-US" sz="800" b="1" dirty="0">
              <a:solidFill>
                <a:prstClr val="black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8" name="文字方塊 317"/>
          <p:cNvSpPr txBox="1"/>
          <p:nvPr/>
        </p:nvSpPr>
        <p:spPr>
          <a:xfrm>
            <a:off x="8198207" y="2198778"/>
            <a:ext cx="1148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Streptavidin </a:t>
            </a:r>
          </a:p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beads/ wash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39" name="直線單箭頭接點 210"/>
          <p:cNvCxnSpPr/>
          <p:nvPr/>
        </p:nvCxnSpPr>
        <p:spPr>
          <a:xfrm>
            <a:off x="8888677" y="2368055"/>
            <a:ext cx="207742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文字方塊 139"/>
          <p:cNvSpPr txBox="1"/>
          <p:nvPr/>
        </p:nvSpPr>
        <p:spPr>
          <a:xfrm>
            <a:off x="5519515" y="1787553"/>
            <a:ext cx="6775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Chk1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41" name="圖片 1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6835" y="1782103"/>
            <a:ext cx="1980000" cy="23663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42" name="圖片 141"/>
          <p:cNvPicPr>
            <a:picLocks noChangeAspect="1"/>
          </p:cNvPicPr>
          <p:nvPr/>
        </p:nvPicPr>
        <p:blipFill rotWithShape="1">
          <a:blip r:embed="rId5"/>
          <a:srcRect t="9360" b="3574"/>
          <a:stretch/>
        </p:blipFill>
        <p:spPr>
          <a:xfrm>
            <a:off x="5955124" y="1781986"/>
            <a:ext cx="1980000" cy="23677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43" name="文字方塊 142"/>
          <p:cNvSpPr txBox="1"/>
          <p:nvPr/>
        </p:nvSpPr>
        <p:spPr>
          <a:xfrm>
            <a:off x="5168040" y="1470799"/>
            <a:ext cx="122610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Chk1 (1,2,4 </a:t>
            </a:r>
            <a:r>
              <a:rPr lang="en-US" altLang="zh-TW" sz="6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pmol</a:t>
            </a:r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4" name="文字方塊 143"/>
          <p:cNvSpPr txBox="1"/>
          <p:nvPr/>
        </p:nvSpPr>
        <p:spPr>
          <a:xfrm>
            <a:off x="4986489" y="1313949"/>
            <a:ext cx="148385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Biotin-peptide (2 </a:t>
            </a:r>
            <a:r>
              <a:rPr lang="en-US" altLang="zh-TW" sz="6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pmol</a:t>
            </a:r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5" name="文字方塊 144"/>
          <p:cNvSpPr txBox="1"/>
          <p:nvPr/>
        </p:nvSpPr>
        <p:spPr>
          <a:xfrm>
            <a:off x="8356169" y="1014966"/>
            <a:ext cx="18351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Streptavidin-IP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46" name="直線接點 145"/>
          <p:cNvCxnSpPr/>
          <p:nvPr/>
        </p:nvCxnSpPr>
        <p:spPr>
          <a:xfrm>
            <a:off x="6011407" y="1243880"/>
            <a:ext cx="189132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文字方塊 146"/>
          <p:cNvSpPr txBox="1"/>
          <p:nvPr/>
        </p:nvSpPr>
        <p:spPr>
          <a:xfrm>
            <a:off x="6584170" y="1016893"/>
            <a:ext cx="7341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Input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48" name="直線接點 147"/>
          <p:cNvCxnSpPr/>
          <p:nvPr/>
        </p:nvCxnSpPr>
        <p:spPr>
          <a:xfrm>
            <a:off x="8307367" y="1245446"/>
            <a:ext cx="189132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線接點 148"/>
          <p:cNvCxnSpPr/>
          <p:nvPr/>
        </p:nvCxnSpPr>
        <p:spPr>
          <a:xfrm>
            <a:off x="6195889" y="1463909"/>
            <a:ext cx="3741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直線接點 149"/>
          <p:cNvCxnSpPr/>
          <p:nvPr/>
        </p:nvCxnSpPr>
        <p:spPr>
          <a:xfrm>
            <a:off x="6646060" y="1463909"/>
            <a:ext cx="3741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線接點 150"/>
          <p:cNvCxnSpPr/>
          <p:nvPr/>
        </p:nvCxnSpPr>
        <p:spPr>
          <a:xfrm>
            <a:off x="7083086" y="1463909"/>
            <a:ext cx="3741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線接點 152"/>
          <p:cNvCxnSpPr/>
          <p:nvPr/>
        </p:nvCxnSpPr>
        <p:spPr>
          <a:xfrm>
            <a:off x="7505732" y="1463909"/>
            <a:ext cx="3741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線接點 153"/>
          <p:cNvCxnSpPr/>
          <p:nvPr/>
        </p:nvCxnSpPr>
        <p:spPr>
          <a:xfrm>
            <a:off x="5980984" y="1463909"/>
            <a:ext cx="17456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線接點 154"/>
          <p:cNvCxnSpPr/>
          <p:nvPr/>
        </p:nvCxnSpPr>
        <p:spPr>
          <a:xfrm>
            <a:off x="8488045" y="1457123"/>
            <a:ext cx="3741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直線接點 155"/>
          <p:cNvCxnSpPr/>
          <p:nvPr/>
        </p:nvCxnSpPr>
        <p:spPr>
          <a:xfrm>
            <a:off x="8938216" y="1457123"/>
            <a:ext cx="3741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線接點 156"/>
          <p:cNvCxnSpPr/>
          <p:nvPr/>
        </p:nvCxnSpPr>
        <p:spPr>
          <a:xfrm>
            <a:off x="9375242" y="1457123"/>
            <a:ext cx="3741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線接點 159"/>
          <p:cNvCxnSpPr/>
          <p:nvPr/>
        </p:nvCxnSpPr>
        <p:spPr>
          <a:xfrm>
            <a:off x="9797888" y="1457123"/>
            <a:ext cx="3741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直線接點 160"/>
          <p:cNvCxnSpPr/>
          <p:nvPr/>
        </p:nvCxnSpPr>
        <p:spPr>
          <a:xfrm>
            <a:off x="8273140" y="1457123"/>
            <a:ext cx="17456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文字方塊 161"/>
          <p:cNvSpPr txBox="1"/>
          <p:nvPr/>
        </p:nvSpPr>
        <p:spPr>
          <a:xfrm>
            <a:off x="6144488" y="1301210"/>
            <a:ext cx="49948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NC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3" name="文字方塊 162"/>
          <p:cNvSpPr txBox="1"/>
          <p:nvPr/>
        </p:nvSpPr>
        <p:spPr>
          <a:xfrm>
            <a:off x="6603206" y="1297528"/>
            <a:ext cx="50962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N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4" name="文字方塊 163"/>
          <p:cNvSpPr txBox="1"/>
          <p:nvPr/>
        </p:nvSpPr>
        <p:spPr>
          <a:xfrm>
            <a:off x="7588489" y="1276895"/>
            <a:ext cx="26407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5" name="文字方塊 164"/>
          <p:cNvSpPr txBox="1"/>
          <p:nvPr/>
        </p:nvSpPr>
        <p:spPr>
          <a:xfrm>
            <a:off x="7025522" y="1294178"/>
            <a:ext cx="50962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6" name="文字方塊 165"/>
          <p:cNvSpPr txBox="1"/>
          <p:nvPr/>
        </p:nvSpPr>
        <p:spPr>
          <a:xfrm>
            <a:off x="6007061" y="1286975"/>
            <a:ext cx="26407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7" name="文字方塊 166"/>
          <p:cNvSpPr txBox="1"/>
          <p:nvPr/>
        </p:nvSpPr>
        <p:spPr>
          <a:xfrm>
            <a:off x="8399624" y="1305530"/>
            <a:ext cx="49948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NC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8" name="文字方塊 167"/>
          <p:cNvSpPr txBox="1"/>
          <p:nvPr/>
        </p:nvSpPr>
        <p:spPr>
          <a:xfrm>
            <a:off x="8895362" y="1301848"/>
            <a:ext cx="50962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N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9" name="文字方塊 168"/>
          <p:cNvSpPr txBox="1"/>
          <p:nvPr/>
        </p:nvSpPr>
        <p:spPr>
          <a:xfrm>
            <a:off x="9906559" y="1281215"/>
            <a:ext cx="26407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0" name="文字方塊 169"/>
          <p:cNvSpPr txBox="1"/>
          <p:nvPr/>
        </p:nvSpPr>
        <p:spPr>
          <a:xfrm>
            <a:off x="9339890" y="1298498"/>
            <a:ext cx="50962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1" name="文字方塊 170"/>
          <p:cNvSpPr txBox="1"/>
          <p:nvPr/>
        </p:nvSpPr>
        <p:spPr>
          <a:xfrm>
            <a:off x="8262197" y="1291295"/>
            <a:ext cx="26407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2" name="文字方塊 171"/>
          <p:cNvSpPr txBox="1"/>
          <p:nvPr/>
        </p:nvSpPr>
        <p:spPr>
          <a:xfrm>
            <a:off x="6011381" y="1472693"/>
            <a:ext cx="26407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3" name="文字方塊 172"/>
          <p:cNvSpPr txBox="1"/>
          <p:nvPr/>
        </p:nvSpPr>
        <p:spPr>
          <a:xfrm>
            <a:off x="8266517" y="1477013"/>
            <a:ext cx="26407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4" name="流程圖: 人工輸入 173"/>
          <p:cNvSpPr/>
          <p:nvPr/>
        </p:nvSpPr>
        <p:spPr>
          <a:xfrm>
            <a:off x="6205575" y="1513812"/>
            <a:ext cx="360000" cy="72000"/>
          </a:xfrm>
          <a:prstGeom prst="flowChartManualIn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175" name="流程圖: 人工輸入 174"/>
          <p:cNvSpPr/>
          <p:nvPr/>
        </p:nvSpPr>
        <p:spPr>
          <a:xfrm>
            <a:off x="6662017" y="1513812"/>
            <a:ext cx="360000" cy="72000"/>
          </a:xfrm>
          <a:prstGeom prst="flowChartManualIn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176" name="流程圖: 人工輸入 175"/>
          <p:cNvSpPr/>
          <p:nvPr/>
        </p:nvSpPr>
        <p:spPr>
          <a:xfrm>
            <a:off x="7106622" y="1513812"/>
            <a:ext cx="360000" cy="72000"/>
          </a:xfrm>
          <a:prstGeom prst="flowChartManualIn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177" name="流程圖: 人工輸入 176"/>
          <p:cNvSpPr/>
          <p:nvPr/>
        </p:nvSpPr>
        <p:spPr>
          <a:xfrm>
            <a:off x="7535782" y="1513812"/>
            <a:ext cx="360000" cy="72000"/>
          </a:xfrm>
          <a:prstGeom prst="flowChartManualIn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178" name="流程圖: 人工輸入 177"/>
          <p:cNvSpPr/>
          <p:nvPr/>
        </p:nvSpPr>
        <p:spPr>
          <a:xfrm>
            <a:off x="8497731" y="1514430"/>
            <a:ext cx="360000" cy="72000"/>
          </a:xfrm>
          <a:prstGeom prst="flowChartManualIn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179" name="流程圖: 人工輸入 178"/>
          <p:cNvSpPr/>
          <p:nvPr/>
        </p:nvSpPr>
        <p:spPr>
          <a:xfrm>
            <a:off x="8954173" y="1514430"/>
            <a:ext cx="360000" cy="72000"/>
          </a:xfrm>
          <a:prstGeom prst="flowChartManualIn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180" name="流程圖: 人工輸入 179"/>
          <p:cNvSpPr/>
          <p:nvPr/>
        </p:nvSpPr>
        <p:spPr>
          <a:xfrm>
            <a:off x="9398778" y="1514430"/>
            <a:ext cx="360000" cy="72000"/>
          </a:xfrm>
          <a:prstGeom prst="flowChartManualIn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181" name="流程圖: 人工輸入 180"/>
          <p:cNvSpPr/>
          <p:nvPr/>
        </p:nvSpPr>
        <p:spPr>
          <a:xfrm>
            <a:off x="9827938" y="1514430"/>
            <a:ext cx="360000" cy="72000"/>
          </a:xfrm>
          <a:prstGeom prst="flowChartManualIn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182" name="文字方塊 181"/>
          <p:cNvSpPr txBox="1"/>
          <p:nvPr/>
        </p:nvSpPr>
        <p:spPr>
          <a:xfrm>
            <a:off x="5996831" y="1611186"/>
            <a:ext cx="22578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3" name="文字方塊 182"/>
          <p:cNvSpPr txBox="1"/>
          <p:nvPr/>
        </p:nvSpPr>
        <p:spPr>
          <a:xfrm>
            <a:off x="6166022" y="1611186"/>
            <a:ext cx="22578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4" name="文字方塊 183"/>
          <p:cNvSpPr txBox="1"/>
          <p:nvPr/>
        </p:nvSpPr>
        <p:spPr>
          <a:xfrm>
            <a:off x="6296657" y="1611186"/>
            <a:ext cx="22578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5" name="文字方塊 184"/>
          <p:cNvSpPr txBox="1"/>
          <p:nvPr/>
        </p:nvSpPr>
        <p:spPr>
          <a:xfrm>
            <a:off x="6453206" y="1611186"/>
            <a:ext cx="22578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4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6" name="文字方塊 185"/>
          <p:cNvSpPr txBox="1"/>
          <p:nvPr/>
        </p:nvSpPr>
        <p:spPr>
          <a:xfrm>
            <a:off x="6594947" y="1611186"/>
            <a:ext cx="22578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5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7" name="文字方塊 186"/>
          <p:cNvSpPr txBox="1"/>
          <p:nvPr/>
        </p:nvSpPr>
        <p:spPr>
          <a:xfrm>
            <a:off x="6732986" y="1611186"/>
            <a:ext cx="22578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6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8" name="文字方塊 187"/>
          <p:cNvSpPr txBox="1"/>
          <p:nvPr/>
        </p:nvSpPr>
        <p:spPr>
          <a:xfrm>
            <a:off x="6878429" y="1611186"/>
            <a:ext cx="22578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7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9" name="文字方塊 188"/>
          <p:cNvSpPr txBox="1"/>
          <p:nvPr/>
        </p:nvSpPr>
        <p:spPr>
          <a:xfrm>
            <a:off x="7023872" y="1611186"/>
            <a:ext cx="22578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8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0" name="文字方塊 189"/>
          <p:cNvSpPr txBox="1"/>
          <p:nvPr/>
        </p:nvSpPr>
        <p:spPr>
          <a:xfrm>
            <a:off x="7158209" y="1611186"/>
            <a:ext cx="22578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9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1" name="文字方塊 190"/>
          <p:cNvSpPr txBox="1"/>
          <p:nvPr/>
        </p:nvSpPr>
        <p:spPr>
          <a:xfrm>
            <a:off x="7266631" y="1611186"/>
            <a:ext cx="34860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10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2" name="文字方塊 191"/>
          <p:cNvSpPr txBox="1"/>
          <p:nvPr/>
        </p:nvSpPr>
        <p:spPr>
          <a:xfrm>
            <a:off x="7421304" y="1611186"/>
            <a:ext cx="34860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11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3" name="文字方塊 192"/>
          <p:cNvSpPr txBox="1"/>
          <p:nvPr/>
        </p:nvSpPr>
        <p:spPr>
          <a:xfrm>
            <a:off x="7564870" y="1611186"/>
            <a:ext cx="34860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12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4" name="文字方塊 193"/>
          <p:cNvSpPr txBox="1"/>
          <p:nvPr/>
        </p:nvSpPr>
        <p:spPr>
          <a:xfrm>
            <a:off x="7719543" y="1611186"/>
            <a:ext cx="34860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13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5" name="文字方塊 194"/>
          <p:cNvSpPr txBox="1"/>
          <p:nvPr/>
        </p:nvSpPr>
        <p:spPr>
          <a:xfrm>
            <a:off x="8311199" y="1619208"/>
            <a:ext cx="22578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6" name="文字方塊 195"/>
          <p:cNvSpPr txBox="1"/>
          <p:nvPr/>
        </p:nvSpPr>
        <p:spPr>
          <a:xfrm>
            <a:off x="8480390" y="1619208"/>
            <a:ext cx="22578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7" name="文字方塊 196"/>
          <p:cNvSpPr txBox="1"/>
          <p:nvPr/>
        </p:nvSpPr>
        <p:spPr>
          <a:xfrm>
            <a:off x="8611025" y="1619208"/>
            <a:ext cx="22578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8" name="文字方塊 197"/>
          <p:cNvSpPr txBox="1"/>
          <p:nvPr/>
        </p:nvSpPr>
        <p:spPr>
          <a:xfrm>
            <a:off x="8741660" y="1619208"/>
            <a:ext cx="22578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4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9" name="文字方塊 198"/>
          <p:cNvSpPr txBox="1"/>
          <p:nvPr/>
        </p:nvSpPr>
        <p:spPr>
          <a:xfrm>
            <a:off x="8887103" y="1619208"/>
            <a:ext cx="22578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5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0" name="文字方塊 199"/>
          <p:cNvSpPr txBox="1"/>
          <p:nvPr/>
        </p:nvSpPr>
        <p:spPr>
          <a:xfrm>
            <a:off x="9039950" y="1619208"/>
            <a:ext cx="22578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6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1" name="文字方塊 200"/>
          <p:cNvSpPr txBox="1"/>
          <p:nvPr/>
        </p:nvSpPr>
        <p:spPr>
          <a:xfrm>
            <a:off x="9185393" y="1619208"/>
            <a:ext cx="22578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7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2" name="文字方塊 201"/>
          <p:cNvSpPr txBox="1"/>
          <p:nvPr/>
        </p:nvSpPr>
        <p:spPr>
          <a:xfrm>
            <a:off x="9330836" y="1619208"/>
            <a:ext cx="22578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8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3" name="文字方塊 202"/>
          <p:cNvSpPr txBox="1"/>
          <p:nvPr/>
        </p:nvSpPr>
        <p:spPr>
          <a:xfrm>
            <a:off x="9468875" y="1619208"/>
            <a:ext cx="22578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9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4" name="文字方塊 203"/>
          <p:cNvSpPr txBox="1"/>
          <p:nvPr/>
        </p:nvSpPr>
        <p:spPr>
          <a:xfrm>
            <a:off x="9580999" y="1619208"/>
            <a:ext cx="34860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10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5" name="文字方塊 204"/>
          <p:cNvSpPr txBox="1"/>
          <p:nvPr/>
        </p:nvSpPr>
        <p:spPr>
          <a:xfrm>
            <a:off x="9735672" y="1619208"/>
            <a:ext cx="34860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11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6" name="文字方塊 205"/>
          <p:cNvSpPr txBox="1"/>
          <p:nvPr/>
        </p:nvSpPr>
        <p:spPr>
          <a:xfrm>
            <a:off x="9879238" y="1619208"/>
            <a:ext cx="34860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12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7" name="文字方塊 206"/>
          <p:cNvSpPr txBox="1"/>
          <p:nvPr/>
        </p:nvSpPr>
        <p:spPr>
          <a:xfrm>
            <a:off x="10033911" y="1619208"/>
            <a:ext cx="34860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13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8" name="object 29"/>
          <p:cNvSpPr txBox="1"/>
          <p:nvPr/>
        </p:nvSpPr>
        <p:spPr>
          <a:xfrm>
            <a:off x="1714133" y="3539570"/>
            <a:ext cx="220331" cy="238136"/>
          </a:xfrm>
          <a:prstGeom prst="rect">
            <a:avLst/>
          </a:prstGeom>
        </p:spPr>
        <p:txBody>
          <a:bodyPr vert="horz" wrap="square" lIns="0" tIns="7233" rIns="0" bIns="0" rtlCol="0">
            <a:spAutoFit/>
          </a:bodyPr>
          <a:lstStyle/>
          <a:p>
            <a:pPr marL="5358" algn="ctr">
              <a:spcBef>
                <a:spcPts val="57"/>
              </a:spcBef>
            </a:pPr>
            <a:r>
              <a:rPr lang="en-US" sz="1500" b="1" dirty="0"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  <a:endParaRPr sz="15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9" name="文字方塊 167"/>
          <p:cNvSpPr txBox="1"/>
          <p:nvPr/>
        </p:nvSpPr>
        <p:spPr>
          <a:xfrm>
            <a:off x="1839817" y="5910012"/>
            <a:ext cx="109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Peptide-Biotin</a:t>
            </a:r>
          </a:p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+/- </a:t>
            </a:r>
            <a:r>
              <a:rPr lang="en-US" altLang="zh-TW" sz="800" b="1" dirty="0" smtClean="0">
                <a:latin typeface="Symbol" charset="2"/>
                <a:cs typeface="Symbol" charset="2"/>
              </a:rPr>
              <a:t>l-</a:t>
            </a:r>
            <a:r>
              <a:rPr lang="en-US" altLang="zh-TW" sz="800" b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PPase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10" name="文字方塊 209"/>
          <p:cNvSpPr txBox="1"/>
          <p:nvPr/>
        </p:nvSpPr>
        <p:spPr>
          <a:xfrm>
            <a:off x="5576499" y="5971567"/>
            <a:ext cx="1170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Chk1 detection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211" name="直線單箭頭接點 210"/>
          <p:cNvCxnSpPr/>
          <p:nvPr/>
        </p:nvCxnSpPr>
        <p:spPr>
          <a:xfrm>
            <a:off x="2671574" y="6105390"/>
            <a:ext cx="30415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單箭頭接點 315"/>
          <p:cNvCxnSpPr/>
          <p:nvPr/>
        </p:nvCxnSpPr>
        <p:spPr>
          <a:xfrm>
            <a:off x="3689540" y="6103040"/>
            <a:ext cx="30415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文字方塊 317"/>
          <p:cNvSpPr txBox="1"/>
          <p:nvPr/>
        </p:nvSpPr>
        <p:spPr>
          <a:xfrm>
            <a:off x="2935626" y="5910012"/>
            <a:ext cx="1246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Streptavidin </a:t>
            </a:r>
          </a:p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beads/</a:t>
            </a:r>
            <a:r>
              <a:rPr lang="ja-JP" altLang="en-US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wash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14" name="正方形/長方形 114"/>
          <p:cNvSpPr/>
          <p:nvPr/>
        </p:nvSpPr>
        <p:spPr>
          <a:xfrm>
            <a:off x="3985196" y="5910012"/>
            <a:ext cx="156228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800" b="1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Mix with purified Chk1 +/- Cdc7 and ATP</a:t>
            </a:r>
            <a:endParaRPr lang="zh-TW" altLang="en-US" sz="800" b="1" dirty="0">
              <a:solidFill>
                <a:prstClr val="black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215" name="直線單箭頭接點 210"/>
          <p:cNvCxnSpPr/>
          <p:nvPr/>
        </p:nvCxnSpPr>
        <p:spPr>
          <a:xfrm>
            <a:off x="5308101" y="6092698"/>
            <a:ext cx="30415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文字方塊 215"/>
          <p:cNvSpPr txBox="1"/>
          <p:nvPr/>
        </p:nvSpPr>
        <p:spPr>
          <a:xfrm>
            <a:off x="4579363" y="3817494"/>
            <a:ext cx="15260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Streptavidin-IP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17" name="文字方塊 216"/>
          <p:cNvSpPr txBox="1"/>
          <p:nvPr/>
        </p:nvSpPr>
        <p:spPr>
          <a:xfrm>
            <a:off x="2974115" y="3808857"/>
            <a:ext cx="11824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Input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218" name="直線接點 217"/>
          <p:cNvCxnSpPr/>
          <p:nvPr/>
        </p:nvCxnSpPr>
        <p:spPr>
          <a:xfrm>
            <a:off x="2934227" y="4014751"/>
            <a:ext cx="142098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接點 218"/>
          <p:cNvCxnSpPr/>
          <p:nvPr/>
        </p:nvCxnSpPr>
        <p:spPr>
          <a:xfrm>
            <a:off x="4563234" y="4014751"/>
            <a:ext cx="142098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文字方塊 219"/>
          <p:cNvSpPr txBox="1"/>
          <p:nvPr/>
        </p:nvSpPr>
        <p:spPr>
          <a:xfrm>
            <a:off x="4193490" y="5690961"/>
            <a:ext cx="67750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0" b="1" dirty="0">
                <a:latin typeface="Helvetica" panose="020B0604020202020204" pitchFamily="34" charset="0"/>
                <a:cs typeface="Helvetica" panose="020B0604020202020204" pitchFamily="34" charset="0"/>
              </a:rPr>
              <a:t>Chk1</a:t>
            </a:r>
            <a:endParaRPr lang="zh-TW" altLang="en-US" sz="13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21" name="文字方塊 220"/>
          <p:cNvSpPr txBox="1"/>
          <p:nvPr/>
        </p:nvSpPr>
        <p:spPr>
          <a:xfrm>
            <a:off x="1900379" y="4355476"/>
            <a:ext cx="10459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Chk1 (2 </a:t>
            </a:r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pmol</a:t>
            </a:r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22" name="文字方塊 221"/>
          <p:cNvSpPr txBox="1"/>
          <p:nvPr/>
        </p:nvSpPr>
        <p:spPr>
          <a:xfrm>
            <a:off x="1207317" y="4024076"/>
            <a:ext cx="17454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Biotin-peptide NC (2 </a:t>
            </a:r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pmol</a:t>
            </a:r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23" name="文字方塊 222"/>
          <p:cNvSpPr txBox="1"/>
          <p:nvPr/>
        </p:nvSpPr>
        <p:spPr>
          <a:xfrm>
            <a:off x="1906729" y="4519125"/>
            <a:ext cx="10459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Cdc7 (2 </a:t>
            </a:r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pmol</a:t>
            </a:r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24" name="文字方塊 223"/>
          <p:cNvSpPr txBox="1"/>
          <p:nvPr/>
        </p:nvSpPr>
        <p:spPr>
          <a:xfrm>
            <a:off x="2317897" y="4186607"/>
            <a:ext cx="6348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800" b="1" dirty="0" err="1">
                <a:latin typeface="Symbol" panose="05050102010706020507" pitchFamily="18" charset="2"/>
                <a:cs typeface="Helvetica" panose="020B0604020202020204" pitchFamily="34" charset="0"/>
              </a:rPr>
              <a:t>l</a:t>
            </a:r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PPase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25" name="文字方塊 224"/>
          <p:cNvSpPr txBox="1"/>
          <p:nvPr/>
        </p:nvSpPr>
        <p:spPr>
          <a:xfrm>
            <a:off x="4144816" y="4024076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26" name="文字方塊 225"/>
          <p:cNvSpPr txBox="1"/>
          <p:nvPr/>
        </p:nvSpPr>
        <p:spPr>
          <a:xfrm>
            <a:off x="3827287" y="4024076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27" name="文字方塊 226"/>
          <p:cNvSpPr txBox="1"/>
          <p:nvPr/>
        </p:nvSpPr>
        <p:spPr>
          <a:xfrm>
            <a:off x="3517161" y="4024076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28" name="文字方塊 227"/>
          <p:cNvSpPr txBox="1"/>
          <p:nvPr/>
        </p:nvSpPr>
        <p:spPr>
          <a:xfrm>
            <a:off x="3207035" y="4024076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29" name="文字方塊 228"/>
          <p:cNvSpPr txBox="1"/>
          <p:nvPr/>
        </p:nvSpPr>
        <p:spPr>
          <a:xfrm>
            <a:off x="2903504" y="4024076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0" name="文字方塊 229"/>
          <p:cNvSpPr txBox="1"/>
          <p:nvPr/>
        </p:nvSpPr>
        <p:spPr>
          <a:xfrm>
            <a:off x="2897154" y="4355476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1" name="文字方塊 230"/>
          <p:cNvSpPr txBox="1"/>
          <p:nvPr/>
        </p:nvSpPr>
        <p:spPr>
          <a:xfrm>
            <a:off x="3200685" y="4355476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2" name="文字方塊 231"/>
          <p:cNvSpPr txBox="1"/>
          <p:nvPr/>
        </p:nvSpPr>
        <p:spPr>
          <a:xfrm>
            <a:off x="3510811" y="4355476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3" name="文字方塊 232"/>
          <p:cNvSpPr txBox="1"/>
          <p:nvPr/>
        </p:nvSpPr>
        <p:spPr>
          <a:xfrm>
            <a:off x="3828341" y="4355476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4" name="文字方塊 233"/>
          <p:cNvSpPr txBox="1"/>
          <p:nvPr/>
        </p:nvSpPr>
        <p:spPr>
          <a:xfrm>
            <a:off x="4127545" y="4355476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5" name="文字方塊 234"/>
          <p:cNvSpPr txBox="1"/>
          <p:nvPr/>
        </p:nvSpPr>
        <p:spPr>
          <a:xfrm>
            <a:off x="3210737" y="4519125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6" name="文字方塊 235"/>
          <p:cNvSpPr txBox="1"/>
          <p:nvPr/>
        </p:nvSpPr>
        <p:spPr>
          <a:xfrm>
            <a:off x="3834691" y="4519125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7" name="文字方塊 236"/>
          <p:cNvSpPr txBox="1"/>
          <p:nvPr/>
        </p:nvSpPr>
        <p:spPr>
          <a:xfrm>
            <a:off x="4144445" y="4519125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8" name="文字方塊 237"/>
          <p:cNvSpPr txBox="1"/>
          <p:nvPr/>
        </p:nvSpPr>
        <p:spPr>
          <a:xfrm>
            <a:off x="3524565" y="4519125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9" name="文字方塊 238"/>
          <p:cNvSpPr txBox="1"/>
          <p:nvPr/>
        </p:nvSpPr>
        <p:spPr>
          <a:xfrm>
            <a:off x="2903504" y="4519125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40" name="文字方塊 239"/>
          <p:cNvSpPr txBox="1"/>
          <p:nvPr/>
        </p:nvSpPr>
        <p:spPr>
          <a:xfrm>
            <a:off x="5817488" y="4024076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41" name="文字方塊 240"/>
          <p:cNvSpPr txBox="1"/>
          <p:nvPr/>
        </p:nvSpPr>
        <p:spPr>
          <a:xfrm>
            <a:off x="5507363" y="4024076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42" name="文字方塊 241"/>
          <p:cNvSpPr txBox="1"/>
          <p:nvPr/>
        </p:nvSpPr>
        <p:spPr>
          <a:xfrm>
            <a:off x="5193536" y="4024076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43" name="文字方塊 242"/>
          <p:cNvSpPr txBox="1"/>
          <p:nvPr/>
        </p:nvSpPr>
        <p:spPr>
          <a:xfrm>
            <a:off x="4883410" y="4024076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44" name="文字方塊 243"/>
          <p:cNvSpPr txBox="1"/>
          <p:nvPr/>
        </p:nvSpPr>
        <p:spPr>
          <a:xfrm>
            <a:off x="4573284" y="4024076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45" name="文字方塊 244"/>
          <p:cNvSpPr txBox="1"/>
          <p:nvPr/>
        </p:nvSpPr>
        <p:spPr>
          <a:xfrm>
            <a:off x="4566934" y="4355476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46" name="文字方塊 245"/>
          <p:cNvSpPr txBox="1"/>
          <p:nvPr/>
        </p:nvSpPr>
        <p:spPr>
          <a:xfrm>
            <a:off x="4873358" y="4355476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47" name="文字方塊 246"/>
          <p:cNvSpPr txBox="1"/>
          <p:nvPr/>
        </p:nvSpPr>
        <p:spPr>
          <a:xfrm>
            <a:off x="5190888" y="4355476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48" name="文字方塊 247"/>
          <p:cNvSpPr txBox="1"/>
          <p:nvPr/>
        </p:nvSpPr>
        <p:spPr>
          <a:xfrm>
            <a:off x="5501013" y="4355476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49" name="文字方塊 248"/>
          <p:cNvSpPr txBox="1"/>
          <p:nvPr/>
        </p:nvSpPr>
        <p:spPr>
          <a:xfrm>
            <a:off x="5807436" y="4355476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50" name="文字方塊 249"/>
          <p:cNvSpPr txBox="1"/>
          <p:nvPr/>
        </p:nvSpPr>
        <p:spPr>
          <a:xfrm>
            <a:off x="4879894" y="4519125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51" name="文字方塊 250"/>
          <p:cNvSpPr txBox="1"/>
          <p:nvPr/>
        </p:nvSpPr>
        <p:spPr>
          <a:xfrm>
            <a:off x="5507363" y="4519125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52" name="文字方塊 251"/>
          <p:cNvSpPr txBox="1"/>
          <p:nvPr/>
        </p:nvSpPr>
        <p:spPr>
          <a:xfrm>
            <a:off x="5821005" y="4519125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53" name="文字方塊 252"/>
          <p:cNvSpPr txBox="1"/>
          <p:nvPr/>
        </p:nvSpPr>
        <p:spPr>
          <a:xfrm>
            <a:off x="5204642" y="4519125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54" name="文字方塊 253"/>
          <p:cNvSpPr txBox="1"/>
          <p:nvPr/>
        </p:nvSpPr>
        <p:spPr>
          <a:xfrm>
            <a:off x="4584020" y="4519125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55" name="文字方塊 254"/>
          <p:cNvSpPr txBox="1"/>
          <p:nvPr/>
        </p:nvSpPr>
        <p:spPr>
          <a:xfrm>
            <a:off x="5195480" y="4186607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56" name="文字方塊 255"/>
          <p:cNvSpPr txBox="1"/>
          <p:nvPr/>
        </p:nvSpPr>
        <p:spPr>
          <a:xfrm>
            <a:off x="5505605" y="4186607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57" name="文字方塊 256"/>
          <p:cNvSpPr txBox="1"/>
          <p:nvPr/>
        </p:nvSpPr>
        <p:spPr>
          <a:xfrm>
            <a:off x="5818877" y="4186607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58" name="文字方塊 257"/>
          <p:cNvSpPr txBox="1"/>
          <p:nvPr/>
        </p:nvSpPr>
        <p:spPr>
          <a:xfrm>
            <a:off x="4892165" y="4186607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59" name="文字方塊 258"/>
          <p:cNvSpPr txBox="1"/>
          <p:nvPr/>
        </p:nvSpPr>
        <p:spPr>
          <a:xfrm>
            <a:off x="4582583" y="4186607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60" name="文字方塊 259"/>
          <p:cNvSpPr txBox="1"/>
          <p:nvPr/>
        </p:nvSpPr>
        <p:spPr>
          <a:xfrm>
            <a:off x="3515591" y="4186607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61" name="文字方塊 260"/>
          <p:cNvSpPr txBox="1"/>
          <p:nvPr/>
        </p:nvSpPr>
        <p:spPr>
          <a:xfrm>
            <a:off x="3825716" y="4186607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62" name="文字方塊 261"/>
          <p:cNvSpPr txBox="1"/>
          <p:nvPr/>
        </p:nvSpPr>
        <p:spPr>
          <a:xfrm>
            <a:off x="4142690" y="4186607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63" name="文字方塊 262"/>
          <p:cNvSpPr txBox="1"/>
          <p:nvPr/>
        </p:nvSpPr>
        <p:spPr>
          <a:xfrm>
            <a:off x="3208574" y="4186607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64" name="文字方塊 263"/>
          <p:cNvSpPr txBox="1"/>
          <p:nvPr/>
        </p:nvSpPr>
        <p:spPr>
          <a:xfrm>
            <a:off x="2907206" y="4186607"/>
            <a:ext cx="2640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65" name="文字方塊 264"/>
          <p:cNvSpPr txBox="1"/>
          <p:nvPr/>
        </p:nvSpPr>
        <p:spPr>
          <a:xfrm>
            <a:off x="2890075" y="4687909"/>
            <a:ext cx="2257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66" name="文字方塊 265"/>
          <p:cNvSpPr txBox="1"/>
          <p:nvPr/>
        </p:nvSpPr>
        <p:spPr>
          <a:xfrm>
            <a:off x="3195556" y="4687909"/>
            <a:ext cx="2257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67" name="文字方塊 266"/>
          <p:cNvSpPr txBox="1"/>
          <p:nvPr/>
        </p:nvSpPr>
        <p:spPr>
          <a:xfrm>
            <a:off x="3508069" y="4687909"/>
            <a:ext cx="2257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68" name="文字方塊 267"/>
          <p:cNvSpPr txBox="1"/>
          <p:nvPr/>
        </p:nvSpPr>
        <p:spPr>
          <a:xfrm>
            <a:off x="3831320" y="4687909"/>
            <a:ext cx="2257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4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69" name="文字方塊 268"/>
          <p:cNvSpPr txBox="1"/>
          <p:nvPr/>
        </p:nvSpPr>
        <p:spPr>
          <a:xfrm>
            <a:off x="4129395" y="4687909"/>
            <a:ext cx="2257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5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70" name="文字方塊 269"/>
          <p:cNvSpPr txBox="1"/>
          <p:nvPr/>
        </p:nvSpPr>
        <p:spPr>
          <a:xfrm>
            <a:off x="4570555" y="4687909"/>
            <a:ext cx="2257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6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71" name="文字方塊 270"/>
          <p:cNvSpPr txBox="1"/>
          <p:nvPr/>
        </p:nvSpPr>
        <p:spPr>
          <a:xfrm>
            <a:off x="4886587" y="4687909"/>
            <a:ext cx="2257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7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72" name="文字方塊 271"/>
          <p:cNvSpPr txBox="1"/>
          <p:nvPr/>
        </p:nvSpPr>
        <p:spPr>
          <a:xfrm>
            <a:off x="5199101" y="4687909"/>
            <a:ext cx="2257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8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73" name="文字方塊 272"/>
          <p:cNvSpPr txBox="1"/>
          <p:nvPr/>
        </p:nvSpPr>
        <p:spPr>
          <a:xfrm>
            <a:off x="5504396" y="4687909"/>
            <a:ext cx="2257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9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74" name="文字方塊 273"/>
          <p:cNvSpPr txBox="1"/>
          <p:nvPr/>
        </p:nvSpPr>
        <p:spPr>
          <a:xfrm>
            <a:off x="5780999" y="4687909"/>
            <a:ext cx="3844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10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75" name="圖片 274"/>
          <p:cNvPicPr>
            <a:picLocks noChangeAspect="1"/>
          </p:cNvPicPr>
          <p:nvPr/>
        </p:nvPicPr>
        <p:blipFill rotWithShape="1">
          <a:blip r:embed="rId6"/>
          <a:srcRect l="1261" t="4687" r="55837" b="30412"/>
          <a:stretch/>
        </p:blipFill>
        <p:spPr>
          <a:xfrm>
            <a:off x="2828767" y="4927100"/>
            <a:ext cx="1620000" cy="30675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6" name="圖片 275"/>
          <p:cNvPicPr>
            <a:picLocks noChangeAspect="1"/>
          </p:cNvPicPr>
          <p:nvPr/>
        </p:nvPicPr>
        <p:blipFill rotWithShape="1">
          <a:blip r:embed="rId7"/>
          <a:srcRect l="1473" r="52961"/>
          <a:stretch/>
        </p:blipFill>
        <p:spPr>
          <a:xfrm>
            <a:off x="2829059" y="5310303"/>
            <a:ext cx="1620000" cy="40322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7" name="圖片 276"/>
          <p:cNvPicPr>
            <a:picLocks noChangeAspect="1"/>
          </p:cNvPicPr>
          <p:nvPr/>
        </p:nvPicPr>
        <p:blipFill rotWithShape="1">
          <a:blip r:embed="rId6"/>
          <a:srcRect l="51239" t="1036" r="5484" b="30412"/>
          <a:stretch/>
        </p:blipFill>
        <p:spPr>
          <a:xfrm>
            <a:off x="4547514" y="4912437"/>
            <a:ext cx="1620000" cy="32118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8" name="圖片 277"/>
          <p:cNvPicPr>
            <a:picLocks noChangeAspect="1"/>
          </p:cNvPicPr>
          <p:nvPr/>
        </p:nvPicPr>
        <p:blipFill rotWithShape="1">
          <a:blip r:embed="rId7"/>
          <a:srcRect l="52214"/>
          <a:stretch/>
        </p:blipFill>
        <p:spPr>
          <a:xfrm>
            <a:off x="4547514" y="5323029"/>
            <a:ext cx="1620000" cy="3844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79" name="文字方塊 278"/>
          <p:cNvSpPr txBox="1"/>
          <p:nvPr/>
        </p:nvSpPr>
        <p:spPr>
          <a:xfrm>
            <a:off x="1676809" y="4966411"/>
            <a:ext cx="13082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Short exposure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0" name="文字方塊 279"/>
          <p:cNvSpPr txBox="1"/>
          <p:nvPr/>
        </p:nvSpPr>
        <p:spPr>
          <a:xfrm>
            <a:off x="1676809" y="5384349"/>
            <a:ext cx="13082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Long exposure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22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11711</TotalTime>
  <Words>326</Words>
  <Application>Microsoft Office PowerPoint</Application>
  <PresentationFormat>寬螢幕</PresentationFormat>
  <Paragraphs>162</Paragraphs>
  <Slides>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10" baseType="lpstr">
      <vt:lpstr>Courier</vt:lpstr>
      <vt:lpstr>游ゴシック</vt:lpstr>
      <vt:lpstr>新細明體</vt:lpstr>
      <vt:lpstr>Arial</vt:lpstr>
      <vt:lpstr>Calibri</vt:lpstr>
      <vt:lpstr>Calibri Light</vt:lpstr>
      <vt:lpstr>Helvetica</vt:lpstr>
      <vt:lpstr>Symbol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楊其駿</dc:creator>
  <cp:lastModifiedBy>其駿 楊</cp:lastModifiedBy>
  <cp:revision>363</cp:revision>
  <cp:lastPrinted>2018-10-24T02:13:50Z</cp:lastPrinted>
  <dcterms:created xsi:type="dcterms:W3CDTF">2017-03-02T06:29:48Z</dcterms:created>
  <dcterms:modified xsi:type="dcterms:W3CDTF">2019-11-29T10:39:41Z</dcterms:modified>
</cp:coreProperties>
</file>