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3"/>
  </p:notesMasterIdLst>
  <p:handoutMasterIdLst>
    <p:handoutMasterId r:id="rId4"/>
  </p:handoutMasterIdLst>
  <p:sldIdLst>
    <p:sldId id="373" r:id="rId2"/>
  </p:sldIdLst>
  <p:sldSz cx="12192000" cy="6858000"/>
  <p:notesSz cx="9872663" cy="67421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CCCC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6" autoAdjust="0"/>
    <p:restoredTop sz="89416" autoAdjust="0"/>
  </p:normalViewPr>
  <p:slideViewPr>
    <p:cSldViewPr snapToGrid="0">
      <p:cViewPr varScale="1">
        <p:scale>
          <a:sx n="60" d="100"/>
          <a:sy n="60" d="100"/>
        </p:scale>
        <p:origin x="372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5592224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26352357-0CA9-4B04-B5DC-78E9B5A91422}" type="datetimeFigureOut">
              <a:rPr lang="zh-TW" altLang="en-US" smtClean="0"/>
              <a:t>2019/12/8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5592224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32B6E3FF-4BAD-4526-8C23-DD609F2F18D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03284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5592224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6BFE73A2-03C7-44A9-A908-CFCBED337FB6}" type="datetimeFigureOut">
              <a:rPr lang="zh-TW" altLang="en-US" smtClean="0"/>
              <a:t>2019/12/8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2914650" y="842963"/>
            <a:ext cx="4043363" cy="22748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3" rIns="91427" bIns="45713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987267" y="3244643"/>
            <a:ext cx="7898130" cy="2654707"/>
          </a:xfrm>
          <a:prstGeom prst="rect">
            <a:avLst/>
          </a:prstGeom>
        </p:spPr>
        <p:txBody>
          <a:bodyPr vert="horz" lIns="91427" tIns="45713" rIns="91427" bIns="45713" rtlCol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5592224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55B982B5-07D1-4ACB-A907-4E8FA743196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6054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2925763" y="849313"/>
            <a:ext cx="4075112" cy="229393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b="1" dirty="0"/>
              <a:t>Supplementary Fig. S6. Immunoprecipitation of Claspin for mass spectrometry</a:t>
            </a:r>
            <a:endParaRPr lang="zh-TW" altLang="zh-TW" dirty="0"/>
          </a:p>
          <a:p>
            <a:r>
              <a:rPr lang="en-US" altLang="zh-TW" dirty="0"/>
              <a:t>293T cells, treated with </a:t>
            </a:r>
            <a:r>
              <a:rPr lang="en-US" altLang="zh-TW" dirty="0" err="1"/>
              <a:t>siControl</a:t>
            </a:r>
            <a:r>
              <a:rPr lang="en-US" altLang="zh-TW" dirty="0"/>
              <a:t> or siCdc7 for 24 </a:t>
            </a:r>
            <a:r>
              <a:rPr lang="en-US" altLang="zh-TW" dirty="0" err="1"/>
              <a:t>hrs</a:t>
            </a:r>
            <a:r>
              <a:rPr lang="en-US" altLang="zh-TW" dirty="0"/>
              <a:t> were treated with 2 </a:t>
            </a:r>
            <a:r>
              <a:rPr lang="en-US" altLang="zh-TW" dirty="0" err="1"/>
              <a:t>mM</a:t>
            </a:r>
            <a:r>
              <a:rPr lang="en-US" altLang="zh-TW" dirty="0"/>
              <a:t> HU for 50 min or not treated. Cells were lysed by RIPA buffer. Claspin was pulled down by anti-Claspin antibody, separated by SDS-PAGE, stained by CBB and the Claspin protein bands (indicated by boxes) were excised out and analyzed by mass spectrometry.</a:t>
            </a:r>
            <a:endParaRPr lang="zh-TW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91D3F-6C5B-42FB-8346-A1FD00E4ACE1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2874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2019/12/8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21710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2019/12/8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02868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2019/12/8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54841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2019/12/8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14133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2019/12/8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57995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2019/12/8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88463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2019/12/8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30945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2019/12/8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8915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2019/12/8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830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2019/12/8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70001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2019/12/8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6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A7D73-8C03-4951-A86A-A0A63E950D2C}" type="datetimeFigureOut">
              <a:rPr lang="zh-TW" altLang="en-US" smtClean="0"/>
              <a:t>2019/12/8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53322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image" Target="../media/image1.png"/><Relationship Id="rId7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image" Target="../media/image2.emf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文字方塊 37"/>
          <p:cNvSpPr txBox="1"/>
          <p:nvPr/>
        </p:nvSpPr>
        <p:spPr>
          <a:xfrm>
            <a:off x="1584910" y="41816"/>
            <a:ext cx="285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  <a:endParaRPr lang="zh-TW" altLang="en-US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5" name="文字方塊 37"/>
          <p:cNvSpPr txBox="1"/>
          <p:nvPr/>
        </p:nvSpPr>
        <p:spPr>
          <a:xfrm>
            <a:off x="1618996" y="2732149"/>
            <a:ext cx="285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latin typeface="Helvetica" panose="020B0604020202020204" pitchFamily="34" charset="0"/>
                <a:cs typeface="Helvetica" panose="020B0604020202020204" pitchFamily="34" charset="0"/>
              </a:rPr>
              <a:t>B</a:t>
            </a:r>
            <a:endParaRPr lang="zh-TW" altLang="en-US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文字方塊 54"/>
          <p:cNvSpPr txBox="1"/>
          <p:nvPr/>
        </p:nvSpPr>
        <p:spPr>
          <a:xfrm>
            <a:off x="7867234" y="0"/>
            <a:ext cx="323850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0" b="1" dirty="0">
                <a:latin typeface="Helvetica" panose="020B0604020202020204" pitchFamily="34" charset="0"/>
                <a:cs typeface="Helvetica" panose="020B0604020202020204" pitchFamily="34" charset="0"/>
              </a:rPr>
              <a:t>Figure 4-figure supplement 1</a:t>
            </a:r>
            <a:endParaRPr lang="zh-TW" altLang="en-US" sz="13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9130579" y="1726081"/>
            <a:ext cx="12440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Claspin-IP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10" name="直線單箭頭接點 9"/>
          <p:cNvCxnSpPr/>
          <p:nvPr/>
        </p:nvCxnSpPr>
        <p:spPr>
          <a:xfrm>
            <a:off x="6184070" y="1875518"/>
            <a:ext cx="896180" cy="40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單箭頭接點 10"/>
          <p:cNvCxnSpPr/>
          <p:nvPr/>
        </p:nvCxnSpPr>
        <p:spPr>
          <a:xfrm>
            <a:off x="7139814" y="1872343"/>
            <a:ext cx="985011" cy="72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字方塊 11"/>
          <p:cNvSpPr txBox="1"/>
          <p:nvPr/>
        </p:nvSpPr>
        <p:spPr>
          <a:xfrm>
            <a:off x="5850620" y="1615525"/>
            <a:ext cx="7426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+siRNA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7024034" y="1908707"/>
            <a:ext cx="12594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24 </a:t>
            </a:r>
            <a:r>
              <a:rPr lang="en-US" altLang="zh-TW" sz="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hrs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6721201" y="1615525"/>
            <a:ext cx="10268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±2 </a:t>
            </a:r>
            <a:r>
              <a:rPr lang="en-US" altLang="zh-TW" sz="10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mM</a:t>
            </a:r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 HU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6137330" y="1900264"/>
            <a:ext cx="10141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48 </a:t>
            </a:r>
            <a:r>
              <a:rPr lang="en-US" altLang="zh-TW" sz="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hrs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7733224" y="1461635"/>
            <a:ext cx="1269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Cell harvest with RIPA buffer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17" name="直線單箭頭接點 16"/>
          <p:cNvCxnSpPr/>
          <p:nvPr/>
        </p:nvCxnSpPr>
        <p:spPr>
          <a:xfrm flipV="1">
            <a:off x="8179075" y="1870075"/>
            <a:ext cx="987695" cy="95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字方塊 50"/>
          <p:cNvSpPr txBox="1"/>
          <p:nvPr/>
        </p:nvSpPr>
        <p:spPr>
          <a:xfrm>
            <a:off x="5387238" y="1726081"/>
            <a:ext cx="1014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293T cells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4506777" y="275990"/>
            <a:ext cx="8983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siCdc7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" name="文字方塊 19"/>
          <p:cNvSpPr txBox="1"/>
          <p:nvPr/>
        </p:nvSpPr>
        <p:spPr>
          <a:xfrm>
            <a:off x="3282513" y="472672"/>
            <a:ext cx="2775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3791407" y="472668"/>
            <a:ext cx="4035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2216077" y="450134"/>
            <a:ext cx="1094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2 </a:t>
            </a:r>
            <a:r>
              <a:rPr lang="en-US" altLang="zh-TW" sz="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mM</a:t>
            </a:r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 HU 24</a:t>
            </a:r>
            <a:r>
              <a:rPr lang="ja-JP" altLang="en-US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altLang="zh-TW" sz="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hrs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23" name="直線接點 22"/>
          <p:cNvCxnSpPr/>
          <p:nvPr/>
        </p:nvCxnSpPr>
        <p:spPr>
          <a:xfrm flipV="1">
            <a:off x="4346678" y="493112"/>
            <a:ext cx="687505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接點 23"/>
          <p:cNvCxnSpPr/>
          <p:nvPr/>
        </p:nvCxnSpPr>
        <p:spPr>
          <a:xfrm flipV="1">
            <a:off x="3355882" y="493112"/>
            <a:ext cx="625005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字方塊 24"/>
          <p:cNvSpPr txBox="1"/>
          <p:nvPr/>
        </p:nvSpPr>
        <p:spPr>
          <a:xfrm>
            <a:off x="4318962" y="470730"/>
            <a:ext cx="2775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6" name="文字方塊 25"/>
          <p:cNvSpPr txBox="1"/>
          <p:nvPr/>
        </p:nvSpPr>
        <p:spPr>
          <a:xfrm>
            <a:off x="4767060" y="476896"/>
            <a:ext cx="4035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7" name="文字方塊 26"/>
          <p:cNvSpPr txBox="1"/>
          <p:nvPr/>
        </p:nvSpPr>
        <p:spPr>
          <a:xfrm>
            <a:off x="3341174" y="256368"/>
            <a:ext cx="11994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siControl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8" name="文字方塊 27"/>
          <p:cNvSpPr txBox="1"/>
          <p:nvPr/>
        </p:nvSpPr>
        <p:spPr>
          <a:xfrm>
            <a:off x="3275191" y="604213"/>
            <a:ext cx="2257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" name="文字方塊 28"/>
          <p:cNvSpPr txBox="1"/>
          <p:nvPr/>
        </p:nvSpPr>
        <p:spPr>
          <a:xfrm>
            <a:off x="3796865" y="604213"/>
            <a:ext cx="2257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" name="文字方塊 29"/>
          <p:cNvSpPr txBox="1"/>
          <p:nvPr/>
        </p:nvSpPr>
        <p:spPr>
          <a:xfrm>
            <a:off x="4299288" y="604214"/>
            <a:ext cx="2257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" name="文字方塊 30"/>
          <p:cNvSpPr txBox="1"/>
          <p:nvPr/>
        </p:nvSpPr>
        <p:spPr>
          <a:xfrm>
            <a:off x="4792088" y="613839"/>
            <a:ext cx="2257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4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" name="文字方塊 31"/>
          <p:cNvSpPr txBox="1"/>
          <p:nvPr/>
        </p:nvSpPr>
        <p:spPr>
          <a:xfrm>
            <a:off x="3869183" y="45642"/>
            <a:ext cx="12440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Claspin-IP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3" name="圖片 32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 l="4151" t="8097" r="20930" b="8569"/>
          <a:stretch/>
        </p:blipFill>
        <p:spPr>
          <a:xfrm>
            <a:off x="3036529" y="789177"/>
            <a:ext cx="2174293" cy="2049912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4848194" y="1178102"/>
            <a:ext cx="236890" cy="935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sp>
        <p:nvSpPr>
          <p:cNvPr id="35" name="矩形 34"/>
          <p:cNvSpPr/>
          <p:nvPr/>
        </p:nvSpPr>
        <p:spPr>
          <a:xfrm>
            <a:off x="4345478" y="1185797"/>
            <a:ext cx="236890" cy="935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sp>
        <p:nvSpPr>
          <p:cNvPr id="36" name="矩形 35"/>
          <p:cNvSpPr/>
          <p:nvPr/>
        </p:nvSpPr>
        <p:spPr>
          <a:xfrm>
            <a:off x="3833861" y="1179241"/>
            <a:ext cx="236890" cy="935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sp>
        <p:nvSpPr>
          <p:cNvPr id="37" name="矩形 36"/>
          <p:cNvSpPr/>
          <p:nvPr/>
        </p:nvSpPr>
        <p:spPr>
          <a:xfrm>
            <a:off x="3320882" y="1173537"/>
            <a:ext cx="236890" cy="935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sp>
        <p:nvSpPr>
          <p:cNvPr id="38" name="文字方塊 37"/>
          <p:cNvSpPr txBox="1"/>
          <p:nvPr/>
        </p:nvSpPr>
        <p:spPr>
          <a:xfrm>
            <a:off x="2597476" y="818052"/>
            <a:ext cx="8983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kDa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9" name="文字方塊 38"/>
          <p:cNvSpPr txBox="1"/>
          <p:nvPr/>
        </p:nvSpPr>
        <p:spPr>
          <a:xfrm>
            <a:off x="2607103" y="1032899"/>
            <a:ext cx="34236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250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0" name="文字方塊 39"/>
          <p:cNvSpPr txBox="1"/>
          <p:nvPr/>
        </p:nvSpPr>
        <p:spPr>
          <a:xfrm>
            <a:off x="2597476" y="1340141"/>
            <a:ext cx="89830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100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1" name="文字方塊 40"/>
          <p:cNvSpPr txBox="1"/>
          <p:nvPr/>
        </p:nvSpPr>
        <p:spPr>
          <a:xfrm>
            <a:off x="2597476" y="1184914"/>
            <a:ext cx="40300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150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2" name="文字方塊 41"/>
          <p:cNvSpPr txBox="1"/>
          <p:nvPr/>
        </p:nvSpPr>
        <p:spPr>
          <a:xfrm>
            <a:off x="2597476" y="1466330"/>
            <a:ext cx="89830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75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4" name="文字方塊 43"/>
          <p:cNvSpPr txBox="1"/>
          <p:nvPr/>
        </p:nvSpPr>
        <p:spPr>
          <a:xfrm>
            <a:off x="2597476" y="1680631"/>
            <a:ext cx="89830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50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5" name="文字方塊 44"/>
          <p:cNvSpPr txBox="1"/>
          <p:nvPr/>
        </p:nvSpPr>
        <p:spPr>
          <a:xfrm>
            <a:off x="2597476" y="1883839"/>
            <a:ext cx="89830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37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6" name="文字方塊 45"/>
          <p:cNvSpPr txBox="1"/>
          <p:nvPr/>
        </p:nvSpPr>
        <p:spPr>
          <a:xfrm>
            <a:off x="2597476" y="2175614"/>
            <a:ext cx="89830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25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7" name="文字方塊 46"/>
          <p:cNvSpPr txBox="1"/>
          <p:nvPr/>
        </p:nvSpPr>
        <p:spPr>
          <a:xfrm>
            <a:off x="2597476" y="2297712"/>
            <a:ext cx="89830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20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8" name="文字方塊 47"/>
          <p:cNvSpPr txBox="1"/>
          <p:nvPr/>
        </p:nvSpPr>
        <p:spPr>
          <a:xfrm>
            <a:off x="2597476" y="2484015"/>
            <a:ext cx="89830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15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9" name="文字方塊 48"/>
          <p:cNvSpPr txBox="1"/>
          <p:nvPr/>
        </p:nvSpPr>
        <p:spPr>
          <a:xfrm>
            <a:off x="2597476" y="2617707"/>
            <a:ext cx="89830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10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0" name="文字方塊 49"/>
          <p:cNvSpPr txBox="1"/>
          <p:nvPr/>
        </p:nvSpPr>
        <p:spPr>
          <a:xfrm>
            <a:off x="2234104" y="2957063"/>
            <a:ext cx="11047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N</a:t>
            </a:r>
            <a:r>
              <a:rPr lang="en-US" altLang="ja-JP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o</a:t>
            </a:r>
            <a:r>
              <a:rPr lang="ja-JP" altLang="en-US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altLang="ja-JP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treatment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1" name="文字方塊 50"/>
          <p:cNvSpPr txBox="1"/>
          <p:nvPr/>
        </p:nvSpPr>
        <p:spPr>
          <a:xfrm>
            <a:off x="4554145" y="2957063"/>
            <a:ext cx="10823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2 </a:t>
            </a:r>
            <a:r>
              <a:rPr lang="en-US" altLang="zh-TW" sz="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mM</a:t>
            </a:r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 HU</a:t>
            </a:r>
            <a:r>
              <a:rPr lang="ja-JP" altLang="en-US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24hrs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2" name="文字方塊 51"/>
          <p:cNvSpPr txBox="1"/>
          <p:nvPr/>
        </p:nvSpPr>
        <p:spPr>
          <a:xfrm>
            <a:off x="8778988" y="2957063"/>
            <a:ext cx="17024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2mM HU 24 </a:t>
            </a:r>
            <a:r>
              <a:rPr lang="en-US" altLang="zh-TW" sz="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hrs</a:t>
            </a:r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 + </a:t>
            </a:r>
            <a:r>
              <a:rPr lang="en-US" altLang="ja-JP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C</a:t>
            </a:r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dc7 </a:t>
            </a:r>
            <a:r>
              <a:rPr lang="en-US" altLang="zh-TW" sz="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siRNA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3" name="文字方塊 52"/>
          <p:cNvSpPr txBox="1"/>
          <p:nvPr/>
        </p:nvSpPr>
        <p:spPr>
          <a:xfrm>
            <a:off x="6880629" y="2957063"/>
            <a:ext cx="10396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Cdc7 </a:t>
            </a:r>
            <a:r>
              <a:rPr lang="en-US" altLang="zh-TW" sz="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siRNA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 rotWithShape="1">
          <a:blip r:embed="rId5"/>
          <a:srcRect r="9845"/>
          <a:stretch/>
        </p:blipFill>
        <p:spPr>
          <a:xfrm>
            <a:off x="8425816" y="3159792"/>
            <a:ext cx="2242184" cy="368549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圖片 2"/>
          <p:cNvPicPr>
            <a:picLocks noChangeAspect="1"/>
          </p:cNvPicPr>
          <p:nvPr/>
        </p:nvPicPr>
        <p:blipFill rotWithShape="1">
          <a:blip r:embed="rId6"/>
          <a:srcRect r="10307"/>
          <a:stretch/>
        </p:blipFill>
        <p:spPr>
          <a:xfrm>
            <a:off x="6136187" y="3159792"/>
            <a:ext cx="2242800" cy="36894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圖片 5"/>
          <p:cNvPicPr>
            <a:picLocks noChangeAspect="1"/>
          </p:cNvPicPr>
          <p:nvPr/>
        </p:nvPicPr>
        <p:blipFill rotWithShape="1">
          <a:blip r:embed="rId7"/>
          <a:srcRect r="10388"/>
          <a:stretch/>
        </p:blipFill>
        <p:spPr>
          <a:xfrm>
            <a:off x="3846559" y="3159792"/>
            <a:ext cx="2242800" cy="368926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圖片 6"/>
          <p:cNvPicPr>
            <a:picLocks noChangeAspect="1"/>
          </p:cNvPicPr>
          <p:nvPr/>
        </p:nvPicPr>
        <p:blipFill rotWithShape="1">
          <a:blip r:embed="rId8"/>
          <a:srcRect r="10495"/>
          <a:stretch/>
        </p:blipFill>
        <p:spPr>
          <a:xfrm>
            <a:off x="1556931" y="3159791"/>
            <a:ext cx="2242800" cy="370546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4066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12260</TotalTime>
  <Words>143</Words>
  <Application>Microsoft Office PowerPoint</Application>
  <PresentationFormat>寬螢幕</PresentationFormat>
  <Paragraphs>40</Paragraphs>
  <Slides>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8" baseType="lpstr">
      <vt:lpstr>游ゴシック</vt:lpstr>
      <vt:lpstr>新細明體</vt:lpstr>
      <vt:lpstr>Arial</vt:lpstr>
      <vt:lpstr>Calibri</vt:lpstr>
      <vt:lpstr>Calibri Light</vt:lpstr>
      <vt:lpstr>Helvetica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楊其駿</dc:creator>
  <cp:lastModifiedBy>其駿 楊</cp:lastModifiedBy>
  <cp:revision>385</cp:revision>
  <cp:lastPrinted>2018-10-24T02:13:50Z</cp:lastPrinted>
  <dcterms:created xsi:type="dcterms:W3CDTF">2017-03-02T06:29:48Z</dcterms:created>
  <dcterms:modified xsi:type="dcterms:W3CDTF">2019-12-08T02:17:57Z</dcterms:modified>
</cp:coreProperties>
</file>