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3"/>
  </p:notesMasterIdLst>
  <p:handoutMasterIdLst>
    <p:handoutMasterId r:id="rId4"/>
  </p:handoutMasterIdLst>
  <p:sldIdLst>
    <p:sldId id="418" r:id="rId2"/>
  </p:sldIdLst>
  <p:sldSz cx="12192000" cy="6858000"/>
  <p:notesSz cx="9872663" cy="67421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CCCC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06" autoAdjust="0"/>
    <p:restoredTop sz="89903" autoAdjust="0"/>
  </p:normalViewPr>
  <p:slideViewPr>
    <p:cSldViewPr snapToGrid="0">
      <p:cViewPr varScale="1">
        <p:scale>
          <a:sx n="60" d="100"/>
          <a:sy n="60" d="100"/>
        </p:scale>
        <p:origin x="372" y="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278154" cy="338277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5592224" y="1"/>
            <a:ext cx="4278154" cy="338277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r">
              <a:defRPr sz="1200"/>
            </a:lvl1pPr>
          </a:lstStyle>
          <a:p>
            <a:fld id="{26352357-0CA9-4B04-B5DC-78E9B5A91422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6403837"/>
            <a:ext cx="4278154" cy="338276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5592224" y="6403837"/>
            <a:ext cx="4278154" cy="338276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r">
              <a:defRPr sz="1200"/>
            </a:lvl1pPr>
          </a:lstStyle>
          <a:p>
            <a:fld id="{32B6E3FF-4BAD-4526-8C23-DD609F2F18D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203284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278154" cy="338277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5592224" y="1"/>
            <a:ext cx="4278154" cy="338277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r">
              <a:defRPr sz="1200"/>
            </a:lvl1pPr>
          </a:lstStyle>
          <a:p>
            <a:fld id="{6BFE73A2-03C7-44A9-A908-CFCBED337FB6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2914650" y="842963"/>
            <a:ext cx="4043363" cy="22748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7" tIns="45713" rIns="91427" bIns="45713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987267" y="3244643"/>
            <a:ext cx="7898130" cy="2654707"/>
          </a:xfrm>
          <a:prstGeom prst="rect">
            <a:avLst/>
          </a:prstGeom>
        </p:spPr>
        <p:txBody>
          <a:bodyPr vert="horz" lIns="91427" tIns="45713" rIns="91427" bIns="45713" rtlCol="0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6403837"/>
            <a:ext cx="4278154" cy="338276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5592224" y="6403837"/>
            <a:ext cx="4278154" cy="338276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r">
              <a:defRPr sz="1200"/>
            </a:lvl1pPr>
          </a:lstStyle>
          <a:p>
            <a:fld id="{55B982B5-07D1-4ACB-A907-4E8FA743196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36054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2925763" y="849313"/>
            <a:ext cx="4075112" cy="2293937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zh-TW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982B5-07D1-4ACB-A907-4E8FA7431969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48137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58754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552343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85223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87450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0747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98390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52778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64986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84123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923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85317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09672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字方塊 12"/>
          <p:cNvSpPr txBox="1"/>
          <p:nvPr/>
        </p:nvSpPr>
        <p:spPr>
          <a:xfrm>
            <a:off x="2710080" y="3901165"/>
            <a:ext cx="100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Chk1</a:t>
            </a:r>
            <a:endParaRPr lang="zh-TW" altLang="en-US" sz="14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" name="文字方塊 13"/>
          <p:cNvSpPr txBox="1"/>
          <p:nvPr/>
        </p:nvSpPr>
        <p:spPr>
          <a:xfrm>
            <a:off x="2082800" y="3298877"/>
            <a:ext cx="16309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pChk1(S317)</a:t>
            </a:r>
            <a:endParaRPr lang="zh-TW" altLang="en-US" sz="14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3" name="文字方塊 42"/>
          <p:cNvSpPr txBox="1"/>
          <p:nvPr/>
        </p:nvSpPr>
        <p:spPr>
          <a:xfrm>
            <a:off x="2710080" y="4449910"/>
            <a:ext cx="100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Tubulin</a:t>
            </a:r>
            <a:endParaRPr lang="zh-TW" altLang="en-US" sz="14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7" name="文字方塊 46"/>
          <p:cNvSpPr txBox="1"/>
          <p:nvPr/>
        </p:nvSpPr>
        <p:spPr>
          <a:xfrm>
            <a:off x="5365979" y="5112653"/>
            <a:ext cx="18688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Whole cell extracts</a:t>
            </a:r>
            <a:endParaRPr lang="zh-TW" altLang="en-US" sz="12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58" name="直線接點 57"/>
          <p:cNvCxnSpPr/>
          <p:nvPr/>
        </p:nvCxnSpPr>
        <p:spPr>
          <a:xfrm flipV="1">
            <a:off x="3702828" y="866770"/>
            <a:ext cx="1281824" cy="14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文字方塊 81"/>
          <p:cNvSpPr txBox="1"/>
          <p:nvPr/>
        </p:nvSpPr>
        <p:spPr>
          <a:xfrm>
            <a:off x="2710080" y="1519906"/>
            <a:ext cx="100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Claspin</a:t>
            </a:r>
            <a:endParaRPr lang="zh-TW" altLang="en-US" sz="14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3" name="文字方塊 82"/>
          <p:cNvSpPr txBox="1"/>
          <p:nvPr/>
        </p:nvSpPr>
        <p:spPr>
          <a:xfrm>
            <a:off x="5643134" y="4891305"/>
            <a:ext cx="1328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4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HeLa</a:t>
            </a:r>
            <a:r>
              <a:rPr lang="en-US" altLang="zh-TW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endParaRPr lang="zh-TW" altLang="en-US" sz="14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8" name="文字方塊 97"/>
          <p:cNvSpPr txBox="1"/>
          <p:nvPr/>
        </p:nvSpPr>
        <p:spPr>
          <a:xfrm>
            <a:off x="3894620" y="565151"/>
            <a:ext cx="12086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4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siControl</a:t>
            </a:r>
            <a:endParaRPr lang="zh-TW" altLang="en-US" sz="14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4" name="文字方塊 103"/>
          <p:cNvSpPr txBox="1"/>
          <p:nvPr/>
        </p:nvSpPr>
        <p:spPr>
          <a:xfrm>
            <a:off x="4021461" y="965133"/>
            <a:ext cx="50755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50" b="1" dirty="0">
                <a:latin typeface="Helvetica" panose="020B0604020202020204" pitchFamily="34" charset="0"/>
                <a:cs typeface="Helvetica" panose="020B0604020202020204" pitchFamily="34" charset="0"/>
              </a:rPr>
              <a:t>10</a:t>
            </a:r>
            <a:endParaRPr lang="zh-TW" altLang="en-US" sz="105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6" name="文字方塊 105"/>
          <p:cNvSpPr txBox="1"/>
          <p:nvPr/>
        </p:nvSpPr>
        <p:spPr>
          <a:xfrm>
            <a:off x="4366678" y="965133"/>
            <a:ext cx="57286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50" b="1" dirty="0">
                <a:latin typeface="Helvetica" panose="020B0604020202020204" pitchFamily="34" charset="0"/>
                <a:cs typeface="Helvetica" panose="020B0604020202020204" pitchFamily="34" charset="0"/>
              </a:rPr>
              <a:t>30</a:t>
            </a:r>
            <a:endParaRPr lang="zh-TW" altLang="en-US" sz="105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7" name="文字方塊 106"/>
          <p:cNvSpPr txBox="1"/>
          <p:nvPr/>
        </p:nvSpPr>
        <p:spPr>
          <a:xfrm>
            <a:off x="4691964" y="965133"/>
            <a:ext cx="5558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50" b="1" dirty="0">
                <a:latin typeface="Helvetica" panose="020B0604020202020204" pitchFamily="34" charset="0"/>
                <a:cs typeface="Helvetica" panose="020B0604020202020204" pitchFamily="34" charset="0"/>
              </a:rPr>
              <a:t>50</a:t>
            </a:r>
            <a:endParaRPr lang="zh-TW" altLang="en-US" sz="105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8" name="文字方塊 107"/>
          <p:cNvSpPr txBox="1"/>
          <p:nvPr/>
        </p:nvSpPr>
        <p:spPr>
          <a:xfrm>
            <a:off x="2321172" y="946882"/>
            <a:ext cx="17428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2mM HU (min)</a:t>
            </a:r>
            <a:endParaRPr lang="zh-TW" altLang="en-US" sz="12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8" name="文字方塊 37"/>
          <p:cNvSpPr txBox="1"/>
          <p:nvPr/>
        </p:nvSpPr>
        <p:spPr>
          <a:xfrm>
            <a:off x="5397105" y="591177"/>
            <a:ext cx="9896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siCdc7</a:t>
            </a:r>
            <a:endParaRPr lang="zh-TW" altLang="en-US" sz="14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4" name="文字方塊 43"/>
          <p:cNvSpPr txBox="1"/>
          <p:nvPr/>
        </p:nvSpPr>
        <p:spPr>
          <a:xfrm>
            <a:off x="3731812" y="965133"/>
            <a:ext cx="50755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50" b="1" dirty="0">
                <a:latin typeface="Helvetica" panose="020B0604020202020204" pitchFamily="34" charset="0"/>
                <a:cs typeface="Helvetica" panose="020B0604020202020204" pitchFamily="34" charset="0"/>
              </a:rPr>
              <a:t>0</a:t>
            </a:r>
            <a:endParaRPr lang="zh-TW" altLang="en-US" sz="105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42" name="直線接點 41"/>
          <p:cNvCxnSpPr/>
          <p:nvPr/>
        </p:nvCxnSpPr>
        <p:spPr>
          <a:xfrm flipV="1">
            <a:off x="5038710" y="866770"/>
            <a:ext cx="1281824" cy="14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文字方塊 50"/>
          <p:cNvSpPr txBox="1"/>
          <p:nvPr/>
        </p:nvSpPr>
        <p:spPr>
          <a:xfrm>
            <a:off x="5344484" y="972277"/>
            <a:ext cx="50755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50" b="1" dirty="0">
                <a:latin typeface="Helvetica" panose="020B0604020202020204" pitchFamily="34" charset="0"/>
                <a:cs typeface="Helvetica" panose="020B0604020202020204" pitchFamily="34" charset="0"/>
              </a:rPr>
              <a:t>10</a:t>
            </a:r>
            <a:endParaRPr lang="zh-TW" altLang="en-US" sz="105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2" name="文字方塊 51"/>
          <p:cNvSpPr txBox="1"/>
          <p:nvPr/>
        </p:nvSpPr>
        <p:spPr>
          <a:xfrm>
            <a:off x="5702845" y="972277"/>
            <a:ext cx="57286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50" b="1" dirty="0">
                <a:latin typeface="Helvetica" panose="020B0604020202020204" pitchFamily="34" charset="0"/>
                <a:cs typeface="Helvetica" panose="020B0604020202020204" pitchFamily="34" charset="0"/>
              </a:rPr>
              <a:t>30</a:t>
            </a:r>
            <a:endParaRPr lang="zh-TW" altLang="en-US" sz="105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3" name="文字方塊 52"/>
          <p:cNvSpPr txBox="1"/>
          <p:nvPr/>
        </p:nvSpPr>
        <p:spPr>
          <a:xfrm>
            <a:off x="6026988" y="972277"/>
            <a:ext cx="5558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50" b="1" dirty="0">
                <a:latin typeface="Helvetica" panose="020B0604020202020204" pitchFamily="34" charset="0"/>
                <a:cs typeface="Helvetica" panose="020B0604020202020204" pitchFamily="34" charset="0"/>
              </a:rPr>
              <a:t>50</a:t>
            </a:r>
            <a:endParaRPr lang="zh-TW" altLang="en-US" sz="105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4" name="文字方塊 53"/>
          <p:cNvSpPr txBox="1"/>
          <p:nvPr/>
        </p:nvSpPr>
        <p:spPr>
          <a:xfrm>
            <a:off x="5068265" y="972277"/>
            <a:ext cx="50755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50" b="1" dirty="0">
                <a:latin typeface="Helvetica" panose="020B0604020202020204" pitchFamily="34" charset="0"/>
                <a:cs typeface="Helvetica" panose="020B0604020202020204" pitchFamily="34" charset="0"/>
              </a:rPr>
              <a:t>0</a:t>
            </a:r>
            <a:endParaRPr lang="zh-TW" altLang="en-US" sz="105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1" name="文字方塊 30"/>
          <p:cNvSpPr txBox="1"/>
          <p:nvPr/>
        </p:nvSpPr>
        <p:spPr>
          <a:xfrm>
            <a:off x="6632561" y="595749"/>
            <a:ext cx="9896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siCK1</a:t>
            </a:r>
            <a:r>
              <a:rPr lang="en-US" altLang="zh-TW" sz="1400" b="1" dirty="0">
                <a:latin typeface="Symbol" panose="05050102010706020507" pitchFamily="18" charset="2"/>
                <a:cs typeface="Helvetica" panose="020B0604020202020204" pitchFamily="34" charset="0"/>
              </a:rPr>
              <a:t>g</a:t>
            </a:r>
            <a:r>
              <a:rPr lang="en-US" altLang="zh-TW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endParaRPr lang="zh-TW" altLang="en-US" sz="14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32" name="直線接點 31"/>
          <p:cNvCxnSpPr/>
          <p:nvPr/>
        </p:nvCxnSpPr>
        <p:spPr>
          <a:xfrm flipV="1">
            <a:off x="6401166" y="871342"/>
            <a:ext cx="1281824" cy="14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字方塊 32"/>
          <p:cNvSpPr txBox="1"/>
          <p:nvPr/>
        </p:nvSpPr>
        <p:spPr>
          <a:xfrm>
            <a:off x="6679508" y="976849"/>
            <a:ext cx="50755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50" b="1" dirty="0">
                <a:latin typeface="Helvetica" panose="020B0604020202020204" pitchFamily="34" charset="0"/>
                <a:cs typeface="Helvetica" panose="020B0604020202020204" pitchFamily="34" charset="0"/>
              </a:rPr>
              <a:t>10</a:t>
            </a:r>
            <a:endParaRPr lang="zh-TW" altLang="en-US" sz="105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5" name="文字方塊 34"/>
          <p:cNvSpPr txBox="1"/>
          <p:nvPr/>
        </p:nvSpPr>
        <p:spPr>
          <a:xfrm>
            <a:off x="7010437" y="976849"/>
            <a:ext cx="57286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50" b="1" dirty="0">
                <a:latin typeface="Helvetica" panose="020B0604020202020204" pitchFamily="34" charset="0"/>
                <a:cs typeface="Helvetica" panose="020B0604020202020204" pitchFamily="34" charset="0"/>
              </a:rPr>
              <a:t>30</a:t>
            </a:r>
            <a:endParaRPr lang="zh-TW" altLang="en-US" sz="105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7" name="文字方塊 36"/>
          <p:cNvSpPr txBox="1"/>
          <p:nvPr/>
        </p:nvSpPr>
        <p:spPr>
          <a:xfrm>
            <a:off x="7348296" y="976849"/>
            <a:ext cx="5558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50" b="1" dirty="0">
                <a:latin typeface="Helvetica" panose="020B0604020202020204" pitchFamily="34" charset="0"/>
                <a:cs typeface="Helvetica" panose="020B0604020202020204" pitchFamily="34" charset="0"/>
              </a:rPr>
              <a:t>50</a:t>
            </a:r>
            <a:endParaRPr lang="zh-TW" altLang="en-US" sz="105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9" name="文字方塊 38"/>
          <p:cNvSpPr txBox="1"/>
          <p:nvPr/>
        </p:nvSpPr>
        <p:spPr>
          <a:xfrm>
            <a:off x="6403289" y="976849"/>
            <a:ext cx="50755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50" b="1" dirty="0">
                <a:latin typeface="Helvetica" panose="020B0604020202020204" pitchFamily="34" charset="0"/>
                <a:cs typeface="Helvetica" panose="020B0604020202020204" pitchFamily="34" charset="0"/>
              </a:rPr>
              <a:t>0</a:t>
            </a:r>
            <a:endParaRPr lang="zh-TW" altLang="en-US" sz="105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1" name="文字方塊 40"/>
          <p:cNvSpPr txBox="1"/>
          <p:nvPr/>
        </p:nvSpPr>
        <p:spPr>
          <a:xfrm>
            <a:off x="7474078" y="580593"/>
            <a:ext cx="17969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siCdc7+siCK1</a:t>
            </a:r>
            <a:r>
              <a:rPr lang="en-US" altLang="zh-TW" sz="1400" b="1" dirty="0">
                <a:latin typeface="Symbol" panose="05050102010706020507" pitchFamily="18" charset="2"/>
                <a:cs typeface="Helvetica" panose="020B0604020202020204" pitchFamily="34" charset="0"/>
              </a:rPr>
              <a:t>g</a:t>
            </a:r>
            <a:r>
              <a:rPr lang="en-US" altLang="zh-TW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endParaRPr lang="zh-TW" altLang="en-US" sz="14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45" name="直線接點 44"/>
          <p:cNvCxnSpPr/>
          <p:nvPr/>
        </p:nvCxnSpPr>
        <p:spPr>
          <a:xfrm flipV="1">
            <a:off x="7722474" y="862198"/>
            <a:ext cx="1281824" cy="14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文字方塊 45"/>
          <p:cNvSpPr txBox="1"/>
          <p:nvPr/>
        </p:nvSpPr>
        <p:spPr>
          <a:xfrm>
            <a:off x="8035106" y="967705"/>
            <a:ext cx="50755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50" b="1" dirty="0">
                <a:latin typeface="Helvetica" panose="020B0604020202020204" pitchFamily="34" charset="0"/>
                <a:cs typeface="Helvetica" panose="020B0604020202020204" pitchFamily="34" charset="0"/>
              </a:rPr>
              <a:t>10</a:t>
            </a:r>
            <a:endParaRPr lang="zh-TW" altLang="en-US" sz="105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8" name="文字方塊 47"/>
          <p:cNvSpPr txBox="1"/>
          <p:nvPr/>
        </p:nvSpPr>
        <p:spPr>
          <a:xfrm>
            <a:off x="8379751" y="967705"/>
            <a:ext cx="57286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50" b="1" dirty="0">
                <a:latin typeface="Helvetica" panose="020B0604020202020204" pitchFamily="34" charset="0"/>
                <a:cs typeface="Helvetica" panose="020B0604020202020204" pitchFamily="34" charset="0"/>
              </a:rPr>
              <a:t>30</a:t>
            </a:r>
            <a:endParaRPr lang="zh-TW" altLang="en-US" sz="105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9" name="文字方塊 48"/>
          <p:cNvSpPr txBox="1"/>
          <p:nvPr/>
        </p:nvSpPr>
        <p:spPr>
          <a:xfrm>
            <a:off x="8710752" y="967705"/>
            <a:ext cx="5558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50" b="1" dirty="0">
                <a:latin typeface="Helvetica" panose="020B0604020202020204" pitchFamily="34" charset="0"/>
                <a:cs typeface="Helvetica" panose="020B0604020202020204" pitchFamily="34" charset="0"/>
              </a:rPr>
              <a:t>50</a:t>
            </a:r>
            <a:endParaRPr lang="zh-TW" altLang="en-US" sz="105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0" name="文字方塊 49"/>
          <p:cNvSpPr txBox="1"/>
          <p:nvPr/>
        </p:nvSpPr>
        <p:spPr>
          <a:xfrm>
            <a:off x="7738313" y="967705"/>
            <a:ext cx="50755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50" b="1" dirty="0">
                <a:latin typeface="Helvetica" panose="020B0604020202020204" pitchFamily="34" charset="0"/>
                <a:cs typeface="Helvetica" panose="020B0604020202020204" pitchFamily="34" charset="0"/>
              </a:rPr>
              <a:t>0</a:t>
            </a:r>
            <a:endParaRPr lang="zh-TW" altLang="en-US" sz="105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 rotWithShape="1">
          <a:blip r:embed="rId3"/>
          <a:srcRect l="4076" t="26559" r="2450" b="41653"/>
          <a:stretch/>
        </p:blipFill>
        <p:spPr>
          <a:xfrm>
            <a:off x="3686735" y="1444828"/>
            <a:ext cx="5346000" cy="42496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圖片 7"/>
          <p:cNvPicPr>
            <a:picLocks noChangeAspect="1"/>
          </p:cNvPicPr>
          <p:nvPr/>
        </p:nvPicPr>
        <p:blipFill rotWithShape="1">
          <a:blip r:embed="rId4">
            <a:extLst/>
          </a:blip>
          <a:srcRect l="1961" t="35244" b="19531"/>
          <a:stretch/>
        </p:blipFill>
        <p:spPr>
          <a:xfrm>
            <a:off x="3686735" y="3224307"/>
            <a:ext cx="5346000" cy="47320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圖片 8"/>
          <p:cNvPicPr>
            <a:picLocks noChangeAspect="1"/>
          </p:cNvPicPr>
          <p:nvPr/>
        </p:nvPicPr>
        <p:blipFill rotWithShape="1">
          <a:blip r:embed="rId5">
            <a:extLst/>
          </a:blip>
          <a:srcRect t="37066" b="12917"/>
          <a:stretch/>
        </p:blipFill>
        <p:spPr>
          <a:xfrm>
            <a:off x="3678421" y="3809922"/>
            <a:ext cx="5346000" cy="51321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圖片 9"/>
          <p:cNvPicPr>
            <a:picLocks noChangeAspect="1"/>
          </p:cNvPicPr>
          <p:nvPr/>
        </p:nvPicPr>
        <p:blipFill rotWithShape="1">
          <a:blip r:embed="rId6"/>
          <a:srcRect l="640" t="36523" r="1" b="15059"/>
          <a:stretch/>
        </p:blipFill>
        <p:spPr>
          <a:xfrm>
            <a:off x="3686734" y="4435552"/>
            <a:ext cx="5346000" cy="47780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圖片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86734" y="2595902"/>
            <a:ext cx="5346000" cy="51599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6" name="文字方塊 55"/>
          <p:cNvSpPr txBox="1"/>
          <p:nvPr/>
        </p:nvSpPr>
        <p:spPr>
          <a:xfrm>
            <a:off x="2710080" y="2054031"/>
            <a:ext cx="100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Cdc7</a:t>
            </a:r>
            <a:endParaRPr lang="zh-TW" altLang="en-US" sz="14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 rotWithShape="1">
          <a:blip r:embed="rId8"/>
          <a:srcRect l="2796" r="6502" b="69820"/>
          <a:stretch/>
        </p:blipFill>
        <p:spPr>
          <a:xfrm>
            <a:off x="3676955" y="1982202"/>
            <a:ext cx="5346000" cy="50128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5" name="文字方塊 54"/>
          <p:cNvSpPr txBox="1"/>
          <p:nvPr/>
        </p:nvSpPr>
        <p:spPr>
          <a:xfrm>
            <a:off x="2710080" y="2674116"/>
            <a:ext cx="1003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CK1</a:t>
            </a:r>
            <a:r>
              <a:rPr lang="en-US" altLang="zh-TW" sz="1400" b="1" dirty="0">
                <a:latin typeface="Symbol" panose="05050102010706020507" pitchFamily="18" charset="2"/>
                <a:cs typeface="Helvetica" panose="020B0604020202020204" pitchFamily="34" charset="0"/>
              </a:rPr>
              <a:t>g</a:t>
            </a:r>
            <a:r>
              <a:rPr lang="en-US" altLang="zh-TW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endParaRPr lang="zh-TW" altLang="en-US" sz="14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0" name="文字方塊 59"/>
          <p:cNvSpPr txBox="1"/>
          <p:nvPr/>
        </p:nvSpPr>
        <p:spPr>
          <a:xfrm>
            <a:off x="3735722" y="1215110"/>
            <a:ext cx="2949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100" b="1" dirty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endParaRPr lang="zh-TW" altLang="en-US" sz="11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1" name="文字方塊 60"/>
          <p:cNvSpPr txBox="1"/>
          <p:nvPr/>
        </p:nvSpPr>
        <p:spPr>
          <a:xfrm>
            <a:off x="4067532" y="1215110"/>
            <a:ext cx="2949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100" b="1" dirty="0">
                <a:latin typeface="Helvetica" panose="020B0604020202020204" pitchFamily="34" charset="0"/>
                <a:cs typeface="Helvetica" panose="020B0604020202020204" pitchFamily="34" charset="0"/>
              </a:rPr>
              <a:t>2</a:t>
            </a:r>
            <a:endParaRPr lang="zh-TW" altLang="en-US" sz="11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2" name="文字方塊 61"/>
          <p:cNvSpPr txBox="1"/>
          <p:nvPr/>
        </p:nvSpPr>
        <p:spPr>
          <a:xfrm>
            <a:off x="4399342" y="1215110"/>
            <a:ext cx="2949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100" b="1" dirty="0">
                <a:latin typeface="Helvetica" panose="020B0604020202020204" pitchFamily="34" charset="0"/>
                <a:cs typeface="Helvetica" panose="020B0604020202020204" pitchFamily="34" charset="0"/>
              </a:rPr>
              <a:t>3</a:t>
            </a:r>
            <a:endParaRPr lang="zh-TW" altLang="en-US" sz="11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3" name="文字方塊 62"/>
          <p:cNvSpPr txBox="1"/>
          <p:nvPr/>
        </p:nvSpPr>
        <p:spPr>
          <a:xfrm>
            <a:off x="4731151" y="1215110"/>
            <a:ext cx="2949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100" b="1" dirty="0">
                <a:latin typeface="Helvetica" panose="020B0604020202020204" pitchFamily="34" charset="0"/>
                <a:cs typeface="Helvetica" panose="020B0604020202020204" pitchFamily="34" charset="0"/>
              </a:rPr>
              <a:t>4</a:t>
            </a:r>
            <a:endParaRPr lang="zh-TW" altLang="en-US" sz="11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4" name="文字方塊 63"/>
          <p:cNvSpPr txBox="1"/>
          <p:nvPr/>
        </p:nvSpPr>
        <p:spPr>
          <a:xfrm>
            <a:off x="5071123" y="1215110"/>
            <a:ext cx="2949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100" b="1" dirty="0">
                <a:latin typeface="Helvetica" panose="020B0604020202020204" pitchFamily="34" charset="0"/>
                <a:cs typeface="Helvetica" panose="020B0604020202020204" pitchFamily="34" charset="0"/>
              </a:rPr>
              <a:t>5</a:t>
            </a:r>
            <a:endParaRPr lang="zh-TW" altLang="en-US" sz="11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5" name="文字方塊 64"/>
          <p:cNvSpPr txBox="1"/>
          <p:nvPr/>
        </p:nvSpPr>
        <p:spPr>
          <a:xfrm>
            <a:off x="5419259" y="1215110"/>
            <a:ext cx="2949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100" b="1" dirty="0">
                <a:latin typeface="Helvetica" panose="020B0604020202020204" pitchFamily="34" charset="0"/>
                <a:cs typeface="Helvetica" panose="020B0604020202020204" pitchFamily="34" charset="0"/>
              </a:rPr>
              <a:t>6</a:t>
            </a:r>
            <a:endParaRPr lang="zh-TW" altLang="en-US" sz="11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6" name="文字方塊 65"/>
          <p:cNvSpPr txBox="1"/>
          <p:nvPr/>
        </p:nvSpPr>
        <p:spPr>
          <a:xfrm>
            <a:off x="5742905" y="1215110"/>
            <a:ext cx="2949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100" b="1" dirty="0">
                <a:latin typeface="Helvetica" panose="020B0604020202020204" pitchFamily="34" charset="0"/>
                <a:cs typeface="Helvetica" panose="020B0604020202020204" pitchFamily="34" charset="0"/>
              </a:rPr>
              <a:t>7</a:t>
            </a:r>
            <a:endParaRPr lang="zh-TW" altLang="en-US" sz="11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7" name="文字方塊 66"/>
          <p:cNvSpPr txBox="1"/>
          <p:nvPr/>
        </p:nvSpPr>
        <p:spPr>
          <a:xfrm>
            <a:off x="6066548" y="1215110"/>
            <a:ext cx="2949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100" b="1" dirty="0">
                <a:latin typeface="Helvetica" panose="020B0604020202020204" pitchFamily="34" charset="0"/>
                <a:cs typeface="Helvetica" panose="020B0604020202020204" pitchFamily="34" charset="0"/>
              </a:rPr>
              <a:t>8</a:t>
            </a:r>
            <a:endParaRPr lang="zh-TW" altLang="en-US" sz="11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8" name="文字方塊 67"/>
          <p:cNvSpPr txBox="1"/>
          <p:nvPr/>
        </p:nvSpPr>
        <p:spPr>
          <a:xfrm>
            <a:off x="6390193" y="1215110"/>
            <a:ext cx="2949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100" b="1" dirty="0">
                <a:latin typeface="Helvetica" panose="020B0604020202020204" pitchFamily="34" charset="0"/>
                <a:cs typeface="Helvetica" panose="020B0604020202020204" pitchFamily="34" charset="0"/>
              </a:rPr>
              <a:t>9</a:t>
            </a:r>
            <a:endParaRPr lang="zh-TW" altLang="en-US" sz="11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9" name="文字方塊 68"/>
          <p:cNvSpPr txBox="1"/>
          <p:nvPr/>
        </p:nvSpPr>
        <p:spPr>
          <a:xfrm>
            <a:off x="6689346" y="1215110"/>
            <a:ext cx="3940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100" b="1" dirty="0">
                <a:latin typeface="Helvetica" panose="020B0604020202020204" pitchFamily="34" charset="0"/>
                <a:cs typeface="Helvetica" panose="020B0604020202020204" pitchFamily="34" charset="0"/>
              </a:rPr>
              <a:t>10</a:t>
            </a:r>
            <a:endParaRPr lang="zh-TW" altLang="en-US" sz="11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0" name="文字方塊 69"/>
          <p:cNvSpPr txBox="1"/>
          <p:nvPr/>
        </p:nvSpPr>
        <p:spPr>
          <a:xfrm>
            <a:off x="7015377" y="1215110"/>
            <a:ext cx="3940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100" b="1" dirty="0">
                <a:latin typeface="Helvetica" panose="020B0604020202020204" pitchFamily="34" charset="0"/>
                <a:cs typeface="Helvetica" panose="020B0604020202020204" pitchFamily="34" charset="0"/>
              </a:rPr>
              <a:t>11</a:t>
            </a:r>
            <a:endParaRPr lang="zh-TW" altLang="en-US" sz="11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1" name="文字方塊 70"/>
          <p:cNvSpPr txBox="1"/>
          <p:nvPr/>
        </p:nvSpPr>
        <p:spPr>
          <a:xfrm>
            <a:off x="7357738" y="1215110"/>
            <a:ext cx="3940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100" b="1" dirty="0">
                <a:latin typeface="Helvetica" panose="020B0604020202020204" pitchFamily="34" charset="0"/>
                <a:cs typeface="Helvetica" panose="020B0604020202020204" pitchFamily="34" charset="0"/>
              </a:rPr>
              <a:t>12</a:t>
            </a:r>
            <a:endParaRPr lang="zh-TW" altLang="en-US" sz="11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2" name="文字方塊 71"/>
          <p:cNvSpPr txBox="1"/>
          <p:nvPr/>
        </p:nvSpPr>
        <p:spPr>
          <a:xfrm>
            <a:off x="7691934" y="1215110"/>
            <a:ext cx="3940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100" b="1" dirty="0">
                <a:latin typeface="Helvetica" panose="020B0604020202020204" pitchFamily="34" charset="0"/>
                <a:cs typeface="Helvetica" panose="020B0604020202020204" pitchFamily="34" charset="0"/>
              </a:rPr>
              <a:t>13</a:t>
            </a:r>
            <a:endParaRPr lang="zh-TW" altLang="en-US" sz="11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3" name="文字方塊 72"/>
          <p:cNvSpPr txBox="1"/>
          <p:nvPr/>
        </p:nvSpPr>
        <p:spPr>
          <a:xfrm>
            <a:off x="8026131" y="1215110"/>
            <a:ext cx="3940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100" b="1" dirty="0">
                <a:latin typeface="Helvetica" panose="020B0604020202020204" pitchFamily="34" charset="0"/>
                <a:cs typeface="Helvetica" panose="020B0604020202020204" pitchFamily="34" charset="0"/>
              </a:rPr>
              <a:t>14</a:t>
            </a:r>
            <a:endParaRPr lang="zh-TW" altLang="en-US" sz="11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4" name="文字方塊 73"/>
          <p:cNvSpPr txBox="1"/>
          <p:nvPr/>
        </p:nvSpPr>
        <p:spPr>
          <a:xfrm>
            <a:off x="8368491" y="1215110"/>
            <a:ext cx="3940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100" b="1" dirty="0">
                <a:latin typeface="Helvetica" panose="020B0604020202020204" pitchFamily="34" charset="0"/>
                <a:cs typeface="Helvetica" panose="020B0604020202020204" pitchFamily="34" charset="0"/>
              </a:rPr>
              <a:t>15</a:t>
            </a:r>
            <a:endParaRPr lang="zh-TW" altLang="en-US" sz="11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5" name="文字方塊 74"/>
          <p:cNvSpPr txBox="1"/>
          <p:nvPr/>
        </p:nvSpPr>
        <p:spPr>
          <a:xfrm>
            <a:off x="8710847" y="1215110"/>
            <a:ext cx="3940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100" b="1" dirty="0">
                <a:latin typeface="Helvetica" panose="020B0604020202020204" pitchFamily="34" charset="0"/>
                <a:cs typeface="Helvetica" panose="020B0604020202020204" pitchFamily="34" charset="0"/>
              </a:rPr>
              <a:t>16</a:t>
            </a:r>
            <a:endParaRPr lang="zh-TW" altLang="en-US" sz="11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59" name="直線單箭頭接點 58"/>
          <p:cNvCxnSpPr/>
          <p:nvPr/>
        </p:nvCxnSpPr>
        <p:spPr>
          <a:xfrm flipV="1">
            <a:off x="4402668" y="5764884"/>
            <a:ext cx="1590692" cy="95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線單箭頭接點 76"/>
          <p:cNvCxnSpPr/>
          <p:nvPr/>
        </p:nvCxnSpPr>
        <p:spPr>
          <a:xfrm flipV="1">
            <a:off x="6164793" y="5764884"/>
            <a:ext cx="1590692" cy="95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文字方塊 77"/>
          <p:cNvSpPr txBox="1"/>
          <p:nvPr/>
        </p:nvSpPr>
        <p:spPr>
          <a:xfrm>
            <a:off x="4021460" y="5418953"/>
            <a:ext cx="202832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350" b="1" dirty="0">
                <a:latin typeface="Helvetica" panose="020B0604020202020204" pitchFamily="34" charset="0"/>
                <a:cs typeface="Helvetica" panose="020B0604020202020204" pitchFamily="34" charset="0"/>
              </a:rPr>
              <a:t>+siRNA</a:t>
            </a:r>
            <a:endParaRPr lang="zh-TW" altLang="en-US" sz="135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9" name="文字方塊 78"/>
          <p:cNvSpPr txBox="1"/>
          <p:nvPr/>
        </p:nvSpPr>
        <p:spPr>
          <a:xfrm>
            <a:off x="6436538" y="5807966"/>
            <a:ext cx="202832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350" b="1" dirty="0">
                <a:latin typeface="Helvetica" panose="020B0604020202020204" pitchFamily="34" charset="0"/>
                <a:cs typeface="Helvetica" panose="020B0604020202020204" pitchFamily="34" charset="0"/>
              </a:rPr>
              <a:t>0-50 min</a:t>
            </a:r>
            <a:endParaRPr lang="zh-TW" altLang="en-US" sz="135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0" name="文字方塊 79"/>
          <p:cNvSpPr txBox="1"/>
          <p:nvPr/>
        </p:nvSpPr>
        <p:spPr>
          <a:xfrm>
            <a:off x="5793167" y="5412704"/>
            <a:ext cx="202832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350" b="1" dirty="0">
                <a:latin typeface="Helvetica" panose="020B0604020202020204" pitchFamily="34" charset="0"/>
                <a:cs typeface="Helvetica" panose="020B0604020202020204" pitchFamily="34" charset="0"/>
              </a:rPr>
              <a:t>+2 </a:t>
            </a:r>
            <a:r>
              <a:rPr lang="en-US" altLang="zh-TW" sz="135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mM</a:t>
            </a:r>
            <a:r>
              <a:rPr lang="en-US" altLang="zh-TW" sz="1350" b="1" dirty="0">
                <a:latin typeface="Helvetica" panose="020B0604020202020204" pitchFamily="34" charset="0"/>
                <a:cs typeface="Helvetica" panose="020B0604020202020204" pitchFamily="34" charset="0"/>
              </a:rPr>
              <a:t> HU</a:t>
            </a:r>
            <a:endParaRPr lang="zh-TW" altLang="en-US" sz="135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1" name="文字方塊 80"/>
          <p:cNvSpPr txBox="1"/>
          <p:nvPr/>
        </p:nvSpPr>
        <p:spPr>
          <a:xfrm>
            <a:off x="4835506" y="5854671"/>
            <a:ext cx="101416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350" b="1" dirty="0">
                <a:latin typeface="Helvetica" panose="020B0604020202020204" pitchFamily="34" charset="0"/>
                <a:cs typeface="Helvetica" panose="020B0604020202020204" pitchFamily="34" charset="0"/>
              </a:rPr>
              <a:t>48 </a:t>
            </a:r>
            <a:r>
              <a:rPr lang="en-US" altLang="zh-TW" sz="1350" b="1">
                <a:latin typeface="Helvetica" panose="020B0604020202020204" pitchFamily="34" charset="0"/>
                <a:cs typeface="Helvetica" panose="020B0604020202020204" pitchFamily="34" charset="0"/>
              </a:rPr>
              <a:t>hrs</a:t>
            </a:r>
            <a:endParaRPr lang="zh-TW" altLang="en-US" sz="135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4" name="文字方塊 83"/>
          <p:cNvSpPr txBox="1"/>
          <p:nvPr/>
        </p:nvSpPr>
        <p:spPr>
          <a:xfrm>
            <a:off x="7530492" y="5431243"/>
            <a:ext cx="186874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350" b="1" dirty="0">
                <a:latin typeface="Helvetica" panose="020B0604020202020204" pitchFamily="34" charset="0"/>
                <a:cs typeface="Helvetica" panose="020B0604020202020204" pitchFamily="34" charset="0"/>
              </a:rPr>
              <a:t>Harvest</a:t>
            </a:r>
            <a:endParaRPr lang="zh-TW" altLang="en-US" sz="135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5" name="文字方塊 54"/>
          <p:cNvSpPr txBox="1"/>
          <p:nvPr/>
        </p:nvSpPr>
        <p:spPr>
          <a:xfrm>
            <a:off x="8185278" y="0"/>
            <a:ext cx="323850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350" b="1" dirty="0">
                <a:latin typeface="Helvetica" panose="020B0604020202020204" pitchFamily="34" charset="0"/>
                <a:cs typeface="Helvetica" panose="020B0604020202020204" pitchFamily="34" charset="0"/>
              </a:rPr>
              <a:t>Figure 5-figure supplement 1</a:t>
            </a:r>
            <a:endParaRPr lang="zh-TW" altLang="en-US" sz="135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278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11714</TotalTime>
  <Words>68</Words>
  <Application>Microsoft Office PowerPoint</Application>
  <PresentationFormat>寬螢幕</PresentationFormat>
  <Paragraphs>52</Paragraphs>
  <Slides>1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Helvetica</vt:lpstr>
      <vt:lpstr>Symbol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楊其駿</dc:creator>
  <cp:lastModifiedBy>其駿 楊</cp:lastModifiedBy>
  <cp:revision>364</cp:revision>
  <cp:lastPrinted>2018-10-24T02:13:50Z</cp:lastPrinted>
  <dcterms:created xsi:type="dcterms:W3CDTF">2017-03-02T06:29:48Z</dcterms:created>
  <dcterms:modified xsi:type="dcterms:W3CDTF">2019-11-29T10:42:03Z</dcterms:modified>
</cp:coreProperties>
</file>