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3"/>
  </p:notesMasterIdLst>
  <p:handoutMasterIdLst>
    <p:handoutMasterId r:id="rId4"/>
  </p:handoutMasterIdLst>
  <p:sldIdLst>
    <p:sldId id="422" r:id="rId2"/>
  </p:sldIdLst>
  <p:sldSz cx="12192000" cy="6858000"/>
  <p:notesSz cx="9872663" cy="67421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CCCC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6" autoAdjust="0"/>
    <p:restoredTop sz="89903" autoAdjust="0"/>
  </p:normalViewPr>
  <p:slideViewPr>
    <p:cSldViewPr snapToGrid="0">
      <p:cViewPr varScale="1">
        <p:scale>
          <a:sx n="60" d="100"/>
          <a:sy n="60" d="100"/>
        </p:scale>
        <p:origin x="372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hD\data\2019\20191025%20323%20ck1g1%20brdu\20191025%20fac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246981627296601"/>
          <c:y val="5.0925925925925902E-2"/>
          <c:w val="0.87753018372703395"/>
          <c:h val="0.8981481481481480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802-433B-ADF7-BA2A478A36F9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802-433B-ADF7-BA2A478A36F9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802-433B-ADF7-BA2A478A36F9}"/>
              </c:ext>
            </c:extLst>
          </c:dPt>
          <c:dPt>
            <c:idx val="3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802-433B-ADF7-BA2A478A36F9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Sheet1!$A$6:$D$6</c:f>
                <c:numCache>
                  <c:formatCode>General</c:formatCode>
                  <c:ptCount val="4"/>
                  <c:pt idx="0">
                    <c:v>1064.281134537923</c:v>
                  </c:pt>
                  <c:pt idx="1">
                    <c:v>834.09371975416195</c:v>
                  </c:pt>
                  <c:pt idx="2">
                    <c:v>1162.358521856889</c:v>
                  </c:pt>
                  <c:pt idx="3">
                    <c:v>722.6389139812494</c:v>
                  </c:pt>
                </c:numCache>
              </c:numRef>
            </c:plus>
            <c:minus>
              <c:numRef>
                <c:f>Sheet1!$A$6:$D$6</c:f>
                <c:numCache>
                  <c:formatCode>General</c:formatCode>
                  <c:ptCount val="4"/>
                  <c:pt idx="0">
                    <c:v>1064.281134537923</c:v>
                  </c:pt>
                  <c:pt idx="1">
                    <c:v>834.09371975416195</c:v>
                  </c:pt>
                  <c:pt idx="2">
                    <c:v>1162.358521856889</c:v>
                  </c:pt>
                  <c:pt idx="3">
                    <c:v>722.6389139812494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Sheet1!$A$5:$D$5</c:f>
              <c:numCache>
                <c:formatCode>General</c:formatCode>
                <c:ptCount val="4"/>
                <c:pt idx="0">
                  <c:v>3848.3333333333399</c:v>
                </c:pt>
                <c:pt idx="1">
                  <c:v>3054.3333333333399</c:v>
                </c:pt>
                <c:pt idx="2">
                  <c:v>4060.3333333333399</c:v>
                </c:pt>
                <c:pt idx="3">
                  <c:v>3678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802-433B-ADF7-BA2A478A36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61507576"/>
        <c:axId val="1865526776"/>
      </c:barChart>
      <c:catAx>
        <c:axId val="186150757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65526776"/>
        <c:crosses val="autoZero"/>
        <c:auto val="1"/>
        <c:lblAlgn val="ctr"/>
        <c:lblOffset val="100"/>
        <c:noMultiLvlLbl val="0"/>
      </c:catAx>
      <c:valAx>
        <c:axId val="1865526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61507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5592224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26352357-0CA9-4B04-B5DC-78E9B5A91422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5592224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32B6E3FF-4BAD-4526-8C23-DD609F2F18D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03284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5592224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6BFE73A2-03C7-44A9-A908-CFCBED337FB6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2914650" y="842963"/>
            <a:ext cx="4043363" cy="22748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3" rIns="91427" bIns="45713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987267" y="3244643"/>
            <a:ext cx="7898130" cy="2654707"/>
          </a:xfrm>
          <a:prstGeom prst="rect">
            <a:avLst/>
          </a:prstGeom>
        </p:spPr>
        <p:txBody>
          <a:bodyPr vert="horz" lIns="91427" tIns="45713" rIns="91427" bIns="45713" rtlCol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5592224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55B982B5-07D1-4ACB-A907-4E8FA743196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6054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2925763" y="849313"/>
            <a:ext cx="4075112" cy="229393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982B5-07D1-4ACB-A907-4E8FA7431969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7656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22655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7542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71288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60075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12977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82920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191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563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7832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8889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506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1744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文字方塊 54"/>
          <p:cNvSpPr txBox="1"/>
          <p:nvPr/>
        </p:nvSpPr>
        <p:spPr>
          <a:xfrm>
            <a:off x="8010784" y="86954"/>
            <a:ext cx="3238503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1" b="1" dirty="0">
                <a:latin typeface="Helvetica" panose="020B0604020202020204" pitchFamily="34" charset="0"/>
                <a:cs typeface="Helvetica" panose="020B0604020202020204" pitchFamily="34" charset="0"/>
              </a:rPr>
              <a:t>Figure 5-figure supplement 2</a:t>
            </a:r>
            <a:endParaRPr lang="zh-TW" altLang="en-US" sz="1351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9" name="圖片 3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31" b="7725"/>
          <a:stretch/>
        </p:blipFill>
        <p:spPr>
          <a:xfrm>
            <a:off x="2975860" y="1566362"/>
            <a:ext cx="1665344" cy="1436007"/>
          </a:xfrm>
          <a:prstGeom prst="rect">
            <a:avLst/>
          </a:prstGeom>
        </p:spPr>
      </p:pic>
      <p:pic>
        <p:nvPicPr>
          <p:cNvPr id="40" name="圖片 3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28" b="6521"/>
          <a:stretch/>
        </p:blipFill>
        <p:spPr>
          <a:xfrm>
            <a:off x="4812426" y="1588436"/>
            <a:ext cx="1665344" cy="1463621"/>
          </a:xfrm>
          <a:prstGeom prst="rect">
            <a:avLst/>
          </a:prstGeom>
        </p:spPr>
      </p:pic>
      <p:pic>
        <p:nvPicPr>
          <p:cNvPr id="42" name="圖片 4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26" b="6922"/>
          <a:stretch/>
        </p:blipFill>
        <p:spPr>
          <a:xfrm>
            <a:off x="2986376" y="3142292"/>
            <a:ext cx="1665344" cy="1463621"/>
          </a:xfrm>
          <a:prstGeom prst="rect">
            <a:avLst/>
          </a:prstGeom>
        </p:spPr>
      </p:pic>
      <p:pic>
        <p:nvPicPr>
          <p:cNvPr id="44" name="圖片 4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30" b="7323"/>
          <a:stretch/>
        </p:blipFill>
        <p:spPr>
          <a:xfrm>
            <a:off x="4812426" y="3206912"/>
            <a:ext cx="1665344" cy="1442911"/>
          </a:xfrm>
          <a:prstGeom prst="rect">
            <a:avLst/>
          </a:prstGeom>
        </p:spPr>
      </p:pic>
      <p:sp>
        <p:nvSpPr>
          <p:cNvPr id="45" name="文字方塊 44"/>
          <p:cNvSpPr txBox="1"/>
          <p:nvPr/>
        </p:nvSpPr>
        <p:spPr>
          <a:xfrm rot="16200000">
            <a:off x="1500854" y="1840377"/>
            <a:ext cx="1462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b="1" dirty="0">
                <a:latin typeface="Helvetica"/>
                <a:cs typeface="Helvetica"/>
              </a:rPr>
              <a:t>HCT116</a:t>
            </a:r>
          </a:p>
          <a:p>
            <a:pPr algn="ctr"/>
            <a:r>
              <a:rPr lang="en-US" altLang="ja-JP" sz="1400" b="1" dirty="0">
                <a:latin typeface="Helvetica"/>
                <a:cs typeface="Helvetica"/>
              </a:rPr>
              <a:t>(</a:t>
            </a:r>
            <a:r>
              <a:rPr lang="en-US" altLang="zh-TW" sz="1400" b="1" dirty="0">
                <a:latin typeface="Helvetica"/>
                <a:cs typeface="Helvetica"/>
              </a:rPr>
              <a:t>WT)</a:t>
            </a:r>
            <a:endParaRPr lang="zh-TW" altLang="en-US" sz="1400" b="1" dirty="0">
              <a:latin typeface="Helvetica"/>
              <a:cs typeface="Helvetica"/>
            </a:endParaRPr>
          </a:p>
        </p:txBody>
      </p:sp>
      <p:sp>
        <p:nvSpPr>
          <p:cNvPr id="46" name="文字方塊 45"/>
          <p:cNvSpPr txBox="1"/>
          <p:nvPr/>
        </p:nvSpPr>
        <p:spPr>
          <a:xfrm rot="16200000">
            <a:off x="1008605" y="3539976"/>
            <a:ext cx="24469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b="1" dirty="0">
                <a:latin typeface="Helvetica"/>
                <a:cs typeface="Helvetica"/>
              </a:rPr>
              <a:t>HCT116-323</a:t>
            </a:r>
          </a:p>
          <a:p>
            <a:pPr algn="ctr"/>
            <a:r>
              <a:rPr lang="en-US" altLang="zh-TW" sz="1400" b="1" dirty="0">
                <a:latin typeface="Helvetica"/>
                <a:cs typeface="Helvetica"/>
              </a:rPr>
              <a:t>(</a:t>
            </a:r>
            <a:r>
              <a:rPr lang="en-US" altLang="ja-JP" sz="1400" b="1" dirty="0">
                <a:latin typeface="Helvetica"/>
                <a:cs typeface="Helvetica"/>
              </a:rPr>
              <a:t>C</a:t>
            </a:r>
            <a:r>
              <a:rPr lang="en-US" altLang="zh-TW" sz="1400" b="1" dirty="0">
                <a:latin typeface="Helvetica"/>
                <a:cs typeface="Helvetica"/>
              </a:rPr>
              <a:t>dc7 promoter mutant)</a:t>
            </a:r>
            <a:endParaRPr lang="zh-TW" altLang="en-US" sz="1400" b="1" dirty="0">
              <a:latin typeface="Helvetica"/>
              <a:cs typeface="Helvetica"/>
            </a:endParaRPr>
          </a:p>
        </p:txBody>
      </p:sp>
      <p:sp>
        <p:nvSpPr>
          <p:cNvPr id="47" name="文字方塊 46"/>
          <p:cNvSpPr txBox="1"/>
          <p:nvPr/>
        </p:nvSpPr>
        <p:spPr>
          <a:xfrm rot="16200000">
            <a:off x="1848147" y="2863188"/>
            <a:ext cx="1912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b="1" dirty="0" err="1">
                <a:latin typeface="Helvetica"/>
                <a:cs typeface="Helvetica"/>
              </a:rPr>
              <a:t>BrdU</a:t>
            </a:r>
            <a:r>
              <a:rPr lang="zh-TW" altLang="en-US" sz="1400" b="1" dirty="0">
                <a:latin typeface="Helvetica"/>
                <a:cs typeface="Helvetica"/>
              </a:rPr>
              <a:t> </a:t>
            </a:r>
            <a:r>
              <a:rPr lang="en-US" altLang="zh-TW" sz="1400" b="1" dirty="0">
                <a:latin typeface="Helvetica"/>
                <a:cs typeface="Helvetica"/>
              </a:rPr>
              <a:t>incorporation</a:t>
            </a:r>
            <a:endParaRPr lang="zh-TW" altLang="en-US" sz="1400" b="1" dirty="0">
              <a:latin typeface="Helvetica"/>
              <a:cs typeface="Helvetica"/>
            </a:endParaRPr>
          </a:p>
          <a:p>
            <a:pPr algn="ctr"/>
            <a:endParaRPr lang="en-US" altLang="zh-TW" sz="1400" b="1" dirty="0">
              <a:latin typeface="Helvetica"/>
              <a:cs typeface="Helvetica"/>
            </a:endParaRPr>
          </a:p>
        </p:txBody>
      </p:sp>
      <p:sp>
        <p:nvSpPr>
          <p:cNvPr id="49" name="文字方塊 48"/>
          <p:cNvSpPr txBox="1"/>
          <p:nvPr/>
        </p:nvSpPr>
        <p:spPr>
          <a:xfrm>
            <a:off x="3962418" y="4695238"/>
            <a:ext cx="1446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b="1" dirty="0">
                <a:latin typeface="Helvetica"/>
                <a:cs typeface="Helvetica"/>
              </a:rPr>
              <a:t>DNA content</a:t>
            </a:r>
            <a:endParaRPr lang="zh-TW" altLang="en-US" sz="1400" b="1" dirty="0">
              <a:latin typeface="Helvetica"/>
              <a:cs typeface="Helvetica"/>
            </a:endParaRPr>
          </a:p>
        </p:txBody>
      </p:sp>
      <p:sp>
        <p:nvSpPr>
          <p:cNvPr id="51" name="文字方塊 50"/>
          <p:cNvSpPr txBox="1"/>
          <p:nvPr/>
        </p:nvSpPr>
        <p:spPr>
          <a:xfrm>
            <a:off x="3233202" y="1208054"/>
            <a:ext cx="13558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b="1" dirty="0" err="1">
                <a:latin typeface="Helvetica"/>
                <a:cs typeface="Helvetica"/>
              </a:rPr>
              <a:t>siControl</a:t>
            </a:r>
            <a:endParaRPr lang="zh-TW" altLang="en-US" sz="1400" b="1" dirty="0">
              <a:latin typeface="Helvetica"/>
              <a:cs typeface="Helvetica"/>
            </a:endParaRPr>
          </a:p>
        </p:txBody>
      </p:sp>
      <p:sp>
        <p:nvSpPr>
          <p:cNvPr id="52" name="文字方塊 51"/>
          <p:cNvSpPr txBox="1"/>
          <p:nvPr/>
        </p:nvSpPr>
        <p:spPr>
          <a:xfrm>
            <a:off x="5068801" y="1208054"/>
            <a:ext cx="13558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siC</a:t>
            </a:r>
            <a:r>
              <a:rPr lang="en-US" altLang="ja-JP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K</a:t>
            </a:r>
            <a:r>
              <a:rPr lang="en-US" altLang="zh-TW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r>
              <a:rPr lang="en-US" altLang="zh-TW" sz="14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1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4" name="文字方塊 53"/>
          <p:cNvSpPr txBox="1"/>
          <p:nvPr/>
        </p:nvSpPr>
        <p:spPr>
          <a:xfrm>
            <a:off x="7801739" y="4493173"/>
            <a:ext cx="11385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latin typeface="Helvetica"/>
                <a:cs typeface="Helvetica"/>
              </a:rPr>
              <a:t>HCT116</a:t>
            </a:r>
          </a:p>
          <a:p>
            <a:pPr algn="ctr"/>
            <a:r>
              <a:rPr lang="en-US" altLang="ja-JP" sz="1200" b="1" dirty="0">
                <a:latin typeface="Helvetica"/>
                <a:cs typeface="Helvetica"/>
              </a:rPr>
              <a:t>(</a:t>
            </a:r>
            <a:r>
              <a:rPr lang="en-US" altLang="zh-TW" sz="1200" b="1" dirty="0">
                <a:latin typeface="Helvetica"/>
                <a:cs typeface="Helvetica"/>
              </a:rPr>
              <a:t>WT)</a:t>
            </a:r>
            <a:endParaRPr lang="zh-TW" altLang="en-US" sz="1200" b="1" dirty="0">
              <a:latin typeface="Helvetica"/>
              <a:cs typeface="Helvetica"/>
            </a:endParaRPr>
          </a:p>
        </p:txBody>
      </p:sp>
      <p:sp>
        <p:nvSpPr>
          <p:cNvPr id="56" name="文字方塊 55"/>
          <p:cNvSpPr txBox="1"/>
          <p:nvPr/>
        </p:nvSpPr>
        <p:spPr>
          <a:xfrm>
            <a:off x="8710944" y="4493172"/>
            <a:ext cx="1957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Helvetica"/>
                <a:cs typeface="Helvetica"/>
              </a:rPr>
              <a:t>          HCT116-323</a:t>
            </a:r>
          </a:p>
          <a:p>
            <a:r>
              <a:rPr lang="en-US" altLang="zh-TW" sz="1200" b="1" dirty="0">
                <a:latin typeface="Helvetica"/>
                <a:cs typeface="Helvetica"/>
              </a:rPr>
              <a:t>(</a:t>
            </a:r>
            <a:r>
              <a:rPr lang="en-US" altLang="ja-JP" sz="1200" b="1" dirty="0">
                <a:latin typeface="Helvetica"/>
                <a:cs typeface="Helvetica"/>
              </a:rPr>
              <a:t>C</a:t>
            </a:r>
            <a:r>
              <a:rPr lang="en-US" altLang="zh-TW" sz="1200" b="1" dirty="0">
                <a:latin typeface="Helvetica"/>
                <a:cs typeface="Helvetica"/>
              </a:rPr>
              <a:t>dc7 promoter mutant)</a:t>
            </a:r>
            <a:endParaRPr lang="zh-TW" altLang="en-US" sz="1200" b="1" dirty="0">
              <a:latin typeface="Helvetica"/>
              <a:cs typeface="Helvetica"/>
            </a:endParaRPr>
          </a:p>
        </p:txBody>
      </p:sp>
      <p:sp>
        <p:nvSpPr>
          <p:cNvPr id="57" name="文字方塊 56"/>
          <p:cNvSpPr txBox="1"/>
          <p:nvPr/>
        </p:nvSpPr>
        <p:spPr>
          <a:xfrm rot="16200000">
            <a:off x="6112613" y="2685916"/>
            <a:ext cx="20756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b="1" dirty="0" err="1">
                <a:latin typeface="Helvetica"/>
                <a:cs typeface="Helvetica"/>
              </a:rPr>
              <a:t>BrdU</a:t>
            </a:r>
            <a:r>
              <a:rPr lang="zh-TW" altLang="en-US" sz="1400" b="1" dirty="0">
                <a:latin typeface="Helvetica"/>
                <a:cs typeface="Helvetica"/>
              </a:rPr>
              <a:t> </a:t>
            </a:r>
            <a:r>
              <a:rPr lang="en-US" altLang="zh-TW" sz="1400" b="1" dirty="0">
                <a:latin typeface="Helvetica"/>
                <a:cs typeface="Helvetica"/>
              </a:rPr>
              <a:t>incorporation</a:t>
            </a:r>
            <a:endParaRPr lang="zh-TW" altLang="en-US" sz="1400" b="1" dirty="0">
              <a:latin typeface="Helvetica"/>
              <a:cs typeface="Helvetica"/>
            </a:endParaRPr>
          </a:p>
          <a:p>
            <a:pPr algn="ctr"/>
            <a:endParaRPr lang="en-US" altLang="zh-TW" sz="1400" b="1" dirty="0">
              <a:latin typeface="Helvetica"/>
              <a:cs typeface="Helvetica"/>
            </a:endParaRPr>
          </a:p>
        </p:txBody>
      </p:sp>
      <p:sp>
        <p:nvSpPr>
          <p:cNvPr id="58" name="文字方塊 57"/>
          <p:cNvSpPr txBox="1"/>
          <p:nvPr/>
        </p:nvSpPr>
        <p:spPr>
          <a:xfrm>
            <a:off x="7321567" y="4079736"/>
            <a:ext cx="1140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err="1">
                <a:latin typeface="Helvetica"/>
                <a:cs typeface="Helvetica"/>
              </a:rPr>
              <a:t>siControl</a:t>
            </a:r>
            <a:endParaRPr lang="zh-TW" altLang="en-US" sz="1200" b="1" dirty="0">
              <a:latin typeface="Helvetica"/>
              <a:cs typeface="Helvetica"/>
            </a:endParaRPr>
          </a:p>
        </p:txBody>
      </p:sp>
      <p:sp>
        <p:nvSpPr>
          <p:cNvPr id="59" name="文字方塊 58"/>
          <p:cNvSpPr txBox="1"/>
          <p:nvPr/>
        </p:nvSpPr>
        <p:spPr>
          <a:xfrm>
            <a:off x="8183435" y="4079738"/>
            <a:ext cx="8724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siCK1</a:t>
            </a:r>
            <a:r>
              <a:rPr lang="en-US" altLang="zh-TW" sz="12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0" name="文字方塊 59"/>
          <p:cNvSpPr txBox="1"/>
          <p:nvPr/>
        </p:nvSpPr>
        <p:spPr>
          <a:xfrm>
            <a:off x="8857594" y="4079738"/>
            <a:ext cx="892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err="1">
                <a:latin typeface="Helvetica"/>
                <a:cs typeface="Helvetica"/>
              </a:rPr>
              <a:t>siControl</a:t>
            </a:r>
            <a:endParaRPr lang="zh-TW" altLang="en-US" sz="1200" b="1" dirty="0">
              <a:latin typeface="Helvetica"/>
              <a:cs typeface="Helvetica"/>
            </a:endParaRPr>
          </a:p>
        </p:txBody>
      </p:sp>
      <p:sp>
        <p:nvSpPr>
          <p:cNvPr id="61" name="文字方塊 60"/>
          <p:cNvSpPr txBox="1"/>
          <p:nvPr/>
        </p:nvSpPr>
        <p:spPr>
          <a:xfrm>
            <a:off x="9621772" y="4079738"/>
            <a:ext cx="8059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siCK1</a:t>
            </a:r>
            <a:r>
              <a:rPr lang="en-US" altLang="zh-TW" sz="12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63" name="直線接點 62"/>
          <p:cNvCxnSpPr/>
          <p:nvPr/>
        </p:nvCxnSpPr>
        <p:spPr>
          <a:xfrm>
            <a:off x="7811601" y="4436222"/>
            <a:ext cx="9310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接點 63"/>
          <p:cNvCxnSpPr/>
          <p:nvPr/>
        </p:nvCxnSpPr>
        <p:spPr>
          <a:xfrm>
            <a:off x="9112983" y="4436222"/>
            <a:ext cx="93102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圖表 24"/>
          <p:cNvGraphicFramePr>
            <a:graphicFrameLocks/>
          </p:cNvGraphicFramePr>
          <p:nvPr>
            <p:extLst/>
          </p:nvPr>
        </p:nvGraphicFramePr>
        <p:xfrm>
          <a:off x="7265649" y="1229956"/>
          <a:ext cx="3053559" cy="29882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38040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12024</TotalTime>
  <Words>38</Words>
  <Application>Microsoft Office PowerPoint</Application>
  <PresentationFormat>寬螢幕</PresentationFormat>
  <Paragraphs>19</Paragraphs>
  <Slides>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9" baseType="lpstr">
      <vt:lpstr>游ゴシック</vt:lpstr>
      <vt:lpstr>新細明體</vt:lpstr>
      <vt:lpstr>Arial</vt:lpstr>
      <vt:lpstr>Calibri</vt:lpstr>
      <vt:lpstr>Calibri Light</vt:lpstr>
      <vt:lpstr>Helvetica</vt:lpstr>
      <vt:lpstr>Symbol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楊其駿</dc:creator>
  <cp:lastModifiedBy>其駿 楊</cp:lastModifiedBy>
  <cp:revision>372</cp:revision>
  <cp:lastPrinted>2018-10-24T02:13:50Z</cp:lastPrinted>
  <dcterms:created xsi:type="dcterms:W3CDTF">2017-03-02T06:29:48Z</dcterms:created>
  <dcterms:modified xsi:type="dcterms:W3CDTF">2019-11-29T10:42:35Z</dcterms:modified>
</cp:coreProperties>
</file>