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366" r:id="rId2"/>
  </p:sldIdLst>
  <p:sldSz cx="12192000" cy="6858000"/>
  <p:notesSz cx="9872663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CC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06" autoAdjust="0"/>
    <p:restoredTop sz="89903" autoAdjust="0"/>
  </p:normalViewPr>
  <p:slideViewPr>
    <p:cSldViewPr snapToGrid="0">
      <p:cViewPr varScale="1">
        <p:scale>
          <a:sx n="60" d="100"/>
          <a:sy n="60" d="100"/>
        </p:scale>
        <p:origin x="37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hD\data\2018\20180815%20FACS\20180815fac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ja-JP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200" b="1" i="0" baseline="0" dirty="0" smtClean="0">
                <a:solidFill>
                  <a:schemeClr val="tx1"/>
                </a:solidFill>
                <a:effectLst/>
                <a:latin typeface="Helvetica"/>
                <a:cs typeface="Helvetica"/>
              </a:rPr>
              <a:t>TUNEL assay: U2OS cells</a:t>
            </a:r>
            <a:endParaRPr lang="zh-TW" altLang="zh-TW" sz="1200" dirty="0">
              <a:solidFill>
                <a:schemeClr val="tx1"/>
              </a:solidFill>
              <a:effectLst/>
              <a:latin typeface="Helvetica"/>
              <a:cs typeface="Helvetica"/>
            </a:endParaRPr>
          </a:p>
        </c:rich>
      </c:tx>
      <c:layout>
        <c:manualLayout>
          <c:xMode val="edge"/>
          <c:yMode val="edge"/>
          <c:x val="0.27986871977364802"/>
          <c:y val="4.42944967866144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工作表1!$J$3:$J$14</c:f>
                <c:numCache>
                  <c:formatCode>General</c:formatCode>
                  <c:ptCount val="12"/>
                  <c:pt idx="0">
                    <c:v>1.4940353447739161</c:v>
                  </c:pt>
                  <c:pt idx="1">
                    <c:v>7.1180433324862236</c:v>
                  </c:pt>
                  <c:pt idx="2">
                    <c:v>7.0444566642669368</c:v>
                  </c:pt>
                  <c:pt idx="3">
                    <c:v>7.4604185408553967</c:v>
                  </c:pt>
                  <c:pt idx="4">
                    <c:v>0.79259102786241098</c:v>
                  </c:pt>
                  <c:pt idx="5">
                    <c:v>11.213534363546721</c:v>
                  </c:pt>
                  <c:pt idx="6">
                    <c:v>6.0387818996730918</c:v>
                  </c:pt>
                  <c:pt idx="7">
                    <c:v>8.7436915736724483</c:v>
                  </c:pt>
                  <c:pt idx="8">
                    <c:v>6.0003525285181771</c:v>
                  </c:pt>
                  <c:pt idx="9">
                    <c:v>2.24471338003536</c:v>
                  </c:pt>
                  <c:pt idx="10">
                    <c:v>2.7946091344771431</c:v>
                  </c:pt>
                  <c:pt idx="11">
                    <c:v>3.320331693105175</c:v>
                  </c:pt>
                </c:numCache>
              </c:numRef>
            </c:plus>
            <c:minus>
              <c:numRef>
                <c:f>工作表1!$J$3:$J$14</c:f>
                <c:numCache>
                  <c:formatCode>General</c:formatCode>
                  <c:ptCount val="12"/>
                  <c:pt idx="0">
                    <c:v>1.4940353447739161</c:v>
                  </c:pt>
                  <c:pt idx="1">
                    <c:v>7.1180433324862236</c:v>
                  </c:pt>
                  <c:pt idx="2">
                    <c:v>7.0444566642669368</c:v>
                  </c:pt>
                  <c:pt idx="3">
                    <c:v>7.4604185408553967</c:v>
                  </c:pt>
                  <c:pt idx="4">
                    <c:v>0.79259102786241098</c:v>
                  </c:pt>
                  <c:pt idx="5">
                    <c:v>11.213534363546721</c:v>
                  </c:pt>
                  <c:pt idx="6">
                    <c:v>6.0387818996730918</c:v>
                  </c:pt>
                  <c:pt idx="7">
                    <c:v>8.7436915736724483</c:v>
                  </c:pt>
                  <c:pt idx="8">
                    <c:v>6.0003525285181771</c:v>
                  </c:pt>
                  <c:pt idx="9">
                    <c:v>2.24471338003536</c:v>
                  </c:pt>
                  <c:pt idx="10">
                    <c:v>2.7946091344771431</c:v>
                  </c:pt>
                  <c:pt idx="11">
                    <c:v>3.320331693105175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工作表1!$I$3:$I$14</c:f>
              <c:numCache>
                <c:formatCode>General</c:formatCode>
                <c:ptCount val="12"/>
                <c:pt idx="0">
                  <c:v>3.5088455511386081</c:v>
                </c:pt>
                <c:pt idx="1">
                  <c:v>26.818823152156501</c:v>
                </c:pt>
                <c:pt idx="2">
                  <c:v>23.178803187207251</c:v>
                </c:pt>
                <c:pt idx="3">
                  <c:v>26.783748683444319</c:v>
                </c:pt>
                <c:pt idx="4">
                  <c:v>2.589046718000064</c:v>
                </c:pt>
                <c:pt idx="5">
                  <c:v>32.762423795453351</c:v>
                </c:pt>
                <c:pt idx="6">
                  <c:v>20.088967044230021</c:v>
                </c:pt>
                <c:pt idx="7">
                  <c:v>29.117797534115489</c:v>
                </c:pt>
                <c:pt idx="8">
                  <c:v>11.911872282214119</c:v>
                </c:pt>
                <c:pt idx="9">
                  <c:v>49.747716293160522</c:v>
                </c:pt>
                <c:pt idx="10">
                  <c:v>27.19491426345984</c:v>
                </c:pt>
                <c:pt idx="11">
                  <c:v>45.64000886051587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F7-41E0-8729-E39BA2B7A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8563576"/>
        <c:axId val="1868276536"/>
      </c:barChart>
      <c:catAx>
        <c:axId val="191856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68276536"/>
        <c:crosses val="autoZero"/>
        <c:auto val="1"/>
        <c:lblAlgn val="ctr"/>
        <c:lblOffset val="100"/>
        <c:noMultiLvlLbl val="0"/>
      </c:catAx>
      <c:valAx>
        <c:axId val="1868276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918563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26352357-0CA9-4B04-B5DC-78E9B5A91422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32B6E3FF-4BAD-4526-8C23-DD609F2F18D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38277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6BFE73A2-03C7-44A9-A908-CFCBED337FB6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842963"/>
            <a:ext cx="4043363" cy="2274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87267" y="3244643"/>
            <a:ext cx="7898130" cy="2654707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592224" y="6403837"/>
            <a:ext cx="4278154" cy="338276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55B982B5-07D1-4ACB-A907-4E8FA74319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60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925763" y="849313"/>
            <a:ext cx="4075112" cy="229393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b="1" dirty="0"/>
              <a:t>Supplementary Fig. S4. Cdc7 plays a major role in prevention of replication stress-induced cell death in U2OS cells</a:t>
            </a:r>
            <a:endParaRPr lang="zh-TW" altLang="zh-TW" dirty="0"/>
          </a:p>
          <a:p>
            <a:r>
              <a:rPr lang="en-US" altLang="zh-TW" b="1" dirty="0"/>
              <a:t>A</a:t>
            </a:r>
            <a:r>
              <a:rPr lang="en-US" altLang="zh-TW" dirty="0"/>
              <a:t>. U2OS cells were transfected with indicated siRNA for 72 </a:t>
            </a:r>
            <a:r>
              <a:rPr lang="en-US" altLang="zh-TW" dirty="0" err="1"/>
              <a:t>hrs</a:t>
            </a:r>
            <a:r>
              <a:rPr lang="en-US" altLang="zh-TW" dirty="0"/>
              <a:t>, and then were treated with 2 </a:t>
            </a:r>
            <a:r>
              <a:rPr lang="en-US" altLang="zh-TW" dirty="0" err="1"/>
              <a:t>mM</a:t>
            </a:r>
            <a:r>
              <a:rPr lang="en-US" altLang="zh-TW" dirty="0"/>
              <a:t> HU for 0, 24 or 48 hrs. After mixing with reagents for TUNEL assays, cells were analyzed by FACS. P1 and P2 indicate FITC-positive and -negative cells, respectively.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5D818-A0BA-49CF-8104-E225509B584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585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010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475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081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63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5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993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3157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829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068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275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1568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7D73-8C03-4951-A86A-A0A63E950D2C}" type="datetimeFigureOut">
              <a:rPr lang="zh-TW" altLang="en-US" smtClean="0"/>
              <a:t>2019/11/29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33A6-5299-4AFA-A675-9962C7E585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346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chart" Target="../charts/chart1.xm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9"/>
          <p:cNvSpPr txBox="1"/>
          <p:nvPr/>
        </p:nvSpPr>
        <p:spPr>
          <a:xfrm>
            <a:off x="2560211" y="183711"/>
            <a:ext cx="306740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object 29"/>
          <p:cNvSpPr txBox="1"/>
          <p:nvPr/>
        </p:nvSpPr>
        <p:spPr>
          <a:xfrm>
            <a:off x="2723682" y="3829739"/>
            <a:ext cx="143269" cy="238136"/>
          </a:xfrm>
          <a:prstGeom prst="rect">
            <a:avLst/>
          </a:prstGeom>
        </p:spPr>
        <p:txBody>
          <a:bodyPr vert="horz" wrap="square" lIns="0" tIns="7233" rIns="0" bIns="0" rtlCol="0">
            <a:spAutoFit/>
          </a:bodyPr>
          <a:lstStyle/>
          <a:p>
            <a:pPr marL="5358" algn="ctr">
              <a:spcBef>
                <a:spcPts val="57"/>
              </a:spcBef>
            </a:pPr>
            <a:r>
              <a:rPr lang="en-US" sz="1500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sz="15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文字方塊 54"/>
          <p:cNvSpPr txBox="1"/>
          <p:nvPr/>
        </p:nvSpPr>
        <p:spPr>
          <a:xfrm>
            <a:off x="8149994" y="0"/>
            <a:ext cx="32385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350" b="1" dirty="0">
                <a:latin typeface="Helvetica" panose="020B0604020202020204" pitchFamily="34" charset="0"/>
                <a:cs typeface="Helvetica" panose="020B0604020202020204" pitchFamily="34" charset="0"/>
              </a:rPr>
              <a:t>Figure 5-figure supplement 3</a:t>
            </a:r>
            <a:endParaRPr lang="zh-TW" altLang="en-US" sz="13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3971443" y="2992294"/>
            <a:ext cx="664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U2OS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37" name="直線單箭頭接點 36"/>
          <p:cNvCxnSpPr/>
          <p:nvPr/>
        </p:nvCxnSpPr>
        <p:spPr>
          <a:xfrm flipV="1">
            <a:off x="4737358" y="3099493"/>
            <a:ext cx="987695" cy="9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/>
          <p:cNvCxnSpPr/>
          <p:nvPr/>
        </p:nvCxnSpPr>
        <p:spPr>
          <a:xfrm flipV="1">
            <a:off x="6027846" y="3099493"/>
            <a:ext cx="987695" cy="9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4365972" y="2848563"/>
            <a:ext cx="2028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+siRNA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5989757" y="3127564"/>
            <a:ext cx="9497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0-48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</a:t>
            </a:r>
            <a:r>
              <a:rPr lang="en-US" altLang="ja-JP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5601232" y="2848563"/>
            <a:ext cx="20283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+2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4938938" y="3129533"/>
            <a:ext cx="1014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48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</a:t>
            </a:r>
            <a:r>
              <a:rPr lang="en-US" altLang="ja-JP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6737197" y="2848563"/>
            <a:ext cx="18687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harvest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48" name="圖表 47"/>
          <p:cNvGraphicFramePr>
            <a:graphicFrameLocks/>
          </p:cNvGraphicFramePr>
          <p:nvPr>
            <p:extLst/>
          </p:nvPr>
        </p:nvGraphicFramePr>
        <p:xfrm>
          <a:off x="4097778" y="3588222"/>
          <a:ext cx="3727294" cy="2580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9" name="文字方塊 48"/>
          <p:cNvSpPr txBox="1"/>
          <p:nvPr/>
        </p:nvSpPr>
        <p:spPr>
          <a:xfrm>
            <a:off x="3542291" y="6284042"/>
            <a:ext cx="11950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3423348" y="6619173"/>
            <a:ext cx="1630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 HU (</a:t>
            </a:r>
            <a:r>
              <a:rPr lang="en-US" altLang="zh-TW" sz="8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hrs</a:t>
            </a:r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 rot="16200000">
            <a:off x="2621594" y="4826257"/>
            <a:ext cx="257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FITC positive /</a:t>
            </a:r>
          </a:p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(FITC positive + </a:t>
            </a:r>
            <a:r>
              <a:rPr lang="en-US" altLang="ja-JP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FITC</a:t>
            </a:r>
            <a:r>
              <a:rPr lang="ja-JP" altLang="en-U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negative) </a:t>
            </a:r>
          </a:p>
          <a:p>
            <a:pPr algn="ctr"/>
            <a:r>
              <a:rPr lang="en-US" altLang="zh-TW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(%)</a:t>
            </a:r>
            <a:endParaRPr lang="zh-TW" altLang="en-US" sz="12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 rot="16200000">
            <a:off x="4075103" y="6060288"/>
            <a:ext cx="8584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 rot="16200000">
            <a:off x="4487681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 rot="16200000">
            <a:off x="4758591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 rot="16200000">
            <a:off x="5004819" y="6064627"/>
            <a:ext cx="726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 rot="16200000">
            <a:off x="5214884" y="6060288"/>
            <a:ext cx="8584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 rot="16200000">
            <a:off x="5579336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 rot="16200000">
            <a:off x="5840623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panose="05050102010706020507" pitchFamily="18" charset="2"/>
                <a:cs typeface="Helvetica" panose="020B0604020202020204" pitchFamily="34" charset="0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 rot="16200000">
            <a:off x="6125146" y="6092971"/>
            <a:ext cx="669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 rot="16200000">
            <a:off x="6316167" y="6060287"/>
            <a:ext cx="8584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 rot="16200000">
            <a:off x="6690243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 rot="16200000">
            <a:off x="6951528" y="6154526"/>
            <a:ext cx="669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 rot="16200000">
            <a:off x="7207731" y="6064627"/>
            <a:ext cx="7266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4851259" y="6642556"/>
            <a:ext cx="379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6018981" y="6642556"/>
            <a:ext cx="379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24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文字方塊 65"/>
          <p:cNvSpPr txBox="1"/>
          <p:nvPr/>
        </p:nvSpPr>
        <p:spPr>
          <a:xfrm>
            <a:off x="7074300" y="6642556"/>
            <a:ext cx="379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7" name="直線接點 66"/>
          <p:cNvCxnSpPr/>
          <p:nvPr/>
        </p:nvCxnSpPr>
        <p:spPr>
          <a:xfrm>
            <a:off x="6635320" y="6596660"/>
            <a:ext cx="10995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接點 67"/>
          <p:cNvCxnSpPr/>
          <p:nvPr/>
        </p:nvCxnSpPr>
        <p:spPr>
          <a:xfrm>
            <a:off x="5517185" y="6596660"/>
            <a:ext cx="10995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接點 68"/>
          <p:cNvCxnSpPr/>
          <p:nvPr/>
        </p:nvCxnSpPr>
        <p:spPr>
          <a:xfrm>
            <a:off x="4466425" y="6596660"/>
            <a:ext cx="109954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圖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15093" b="15125"/>
          <a:stretch/>
        </p:blipFill>
        <p:spPr>
          <a:xfrm>
            <a:off x="3271843" y="804418"/>
            <a:ext cx="1224000" cy="363484"/>
          </a:xfrm>
          <a:prstGeom prst="rect">
            <a:avLst/>
          </a:prstGeom>
        </p:spPr>
      </p:pic>
      <p:pic>
        <p:nvPicPr>
          <p:cNvPr id="71" name="圖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3" t="15827" b="14391"/>
          <a:stretch/>
        </p:blipFill>
        <p:spPr>
          <a:xfrm>
            <a:off x="4643247" y="803932"/>
            <a:ext cx="1224000" cy="363975"/>
          </a:xfrm>
          <a:prstGeom prst="rect">
            <a:avLst/>
          </a:prstGeom>
        </p:spPr>
      </p:pic>
      <p:pic>
        <p:nvPicPr>
          <p:cNvPr id="72" name="圖片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6" t="15093" b="12920"/>
          <a:stretch/>
        </p:blipFill>
        <p:spPr>
          <a:xfrm>
            <a:off x="6018507" y="793641"/>
            <a:ext cx="1224000" cy="374260"/>
          </a:xfrm>
          <a:prstGeom prst="rect">
            <a:avLst/>
          </a:prstGeom>
        </p:spPr>
      </p:pic>
      <p:pic>
        <p:nvPicPr>
          <p:cNvPr id="73" name="圖片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1" t="15093" b="15125"/>
          <a:stretch/>
        </p:blipFill>
        <p:spPr>
          <a:xfrm>
            <a:off x="7406081" y="803648"/>
            <a:ext cx="1224000" cy="364255"/>
          </a:xfrm>
          <a:prstGeom prst="rect">
            <a:avLst/>
          </a:prstGeom>
        </p:spPr>
      </p:pic>
      <p:pic>
        <p:nvPicPr>
          <p:cNvPr id="74" name="圖片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3" t="14910" b="13839"/>
          <a:stretch/>
        </p:blipFill>
        <p:spPr>
          <a:xfrm>
            <a:off x="3271843" y="1419667"/>
            <a:ext cx="1224000" cy="371136"/>
          </a:xfrm>
          <a:prstGeom prst="rect">
            <a:avLst/>
          </a:prstGeom>
        </p:spPr>
      </p:pic>
      <p:pic>
        <p:nvPicPr>
          <p:cNvPr id="75" name="圖片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4" t="14910" b="14573"/>
          <a:stretch/>
        </p:blipFill>
        <p:spPr>
          <a:xfrm>
            <a:off x="4643247" y="1419667"/>
            <a:ext cx="1224000" cy="366659"/>
          </a:xfrm>
          <a:prstGeom prst="rect">
            <a:avLst/>
          </a:prstGeom>
        </p:spPr>
      </p:pic>
      <p:pic>
        <p:nvPicPr>
          <p:cNvPr id="76" name="圖片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4" t="14910" b="13839"/>
          <a:stretch/>
        </p:blipFill>
        <p:spPr>
          <a:xfrm>
            <a:off x="6018507" y="1419667"/>
            <a:ext cx="1224000" cy="371603"/>
          </a:xfrm>
          <a:prstGeom prst="rect">
            <a:avLst/>
          </a:prstGeom>
        </p:spPr>
      </p:pic>
      <p:pic>
        <p:nvPicPr>
          <p:cNvPr id="77" name="圖片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1" t="14910" b="14573"/>
          <a:stretch/>
        </p:blipFill>
        <p:spPr>
          <a:xfrm>
            <a:off x="7406081" y="1419670"/>
            <a:ext cx="1224000" cy="368089"/>
          </a:xfrm>
          <a:prstGeom prst="rect">
            <a:avLst/>
          </a:prstGeom>
        </p:spPr>
      </p:pic>
      <p:pic>
        <p:nvPicPr>
          <p:cNvPr id="78" name="圖片 1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1" t="15033" b="14450"/>
          <a:stretch/>
        </p:blipFill>
        <p:spPr>
          <a:xfrm>
            <a:off x="3271843" y="2027792"/>
            <a:ext cx="1224000" cy="368463"/>
          </a:xfrm>
          <a:prstGeom prst="rect">
            <a:avLst/>
          </a:prstGeom>
        </p:spPr>
      </p:pic>
      <p:pic>
        <p:nvPicPr>
          <p:cNvPr id="79" name="圖片 1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8" t="15005" b="15214"/>
          <a:stretch/>
        </p:blipFill>
        <p:spPr>
          <a:xfrm>
            <a:off x="4643247" y="2027790"/>
            <a:ext cx="1224000" cy="360588"/>
          </a:xfrm>
          <a:prstGeom prst="rect">
            <a:avLst/>
          </a:prstGeom>
        </p:spPr>
      </p:pic>
      <p:pic>
        <p:nvPicPr>
          <p:cNvPr id="80" name="圖片 1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4" t="15033" b="13716"/>
          <a:stretch/>
        </p:blipFill>
        <p:spPr>
          <a:xfrm>
            <a:off x="6018507" y="2027791"/>
            <a:ext cx="1224000" cy="371603"/>
          </a:xfrm>
          <a:prstGeom prst="rect">
            <a:avLst/>
          </a:prstGeom>
        </p:spPr>
      </p:pic>
      <p:pic>
        <p:nvPicPr>
          <p:cNvPr id="81" name="圖片 1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t="15033" b="15184"/>
          <a:stretch/>
        </p:blipFill>
        <p:spPr>
          <a:xfrm>
            <a:off x="7406081" y="2027797"/>
            <a:ext cx="1224000" cy="365397"/>
          </a:xfrm>
          <a:prstGeom prst="rect">
            <a:avLst/>
          </a:prstGeom>
        </p:spPr>
      </p:pic>
      <p:sp>
        <p:nvSpPr>
          <p:cNvPr id="82" name="文字方塊 19"/>
          <p:cNvSpPr txBox="1"/>
          <p:nvPr/>
        </p:nvSpPr>
        <p:spPr>
          <a:xfrm>
            <a:off x="3664828" y="575611"/>
            <a:ext cx="1259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Control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文字方塊 20"/>
          <p:cNvSpPr txBox="1"/>
          <p:nvPr/>
        </p:nvSpPr>
        <p:spPr>
          <a:xfrm>
            <a:off x="5035098" y="575611"/>
            <a:ext cx="6699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4" name="文字方塊 21"/>
          <p:cNvSpPr txBox="1"/>
          <p:nvPr/>
        </p:nvSpPr>
        <p:spPr>
          <a:xfrm>
            <a:off x="6394302" y="575611"/>
            <a:ext cx="66994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文字方塊 22"/>
          <p:cNvSpPr txBox="1"/>
          <p:nvPr/>
        </p:nvSpPr>
        <p:spPr>
          <a:xfrm>
            <a:off x="7726328" y="452503"/>
            <a:ext cx="863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Cdc7+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CK1</a:t>
            </a:r>
            <a:r>
              <a:rPr lang="en-US" altLang="zh-TW" sz="800" b="1" dirty="0" smtClean="0">
                <a:latin typeface="Symbol" charset="2"/>
                <a:cs typeface="Symbol" charset="2"/>
              </a:rPr>
              <a:t>g</a:t>
            </a:r>
            <a:r>
              <a:rPr lang="en-US" altLang="zh-TW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文字方塊 23"/>
          <p:cNvSpPr txBox="1"/>
          <p:nvPr/>
        </p:nvSpPr>
        <p:spPr>
          <a:xfrm>
            <a:off x="2866951" y="570073"/>
            <a:ext cx="1195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siRNA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7" name="文字方塊 24"/>
          <p:cNvSpPr txBox="1"/>
          <p:nvPr/>
        </p:nvSpPr>
        <p:spPr>
          <a:xfrm rot="16200000">
            <a:off x="2290735" y="1443475"/>
            <a:ext cx="1367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2 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mM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HU</a:t>
            </a:r>
            <a:r>
              <a:rPr lang="ja-JP" altLang="en-US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US" altLang="zh-TW" sz="1000" b="1" dirty="0" err="1">
                <a:latin typeface="Helvetica" panose="020B0604020202020204" pitchFamily="34" charset="0"/>
                <a:cs typeface="Helvetica" panose="020B0604020202020204" pitchFamily="34" charset="0"/>
              </a:rPr>
              <a:t>hr</a:t>
            </a:r>
            <a:r>
              <a:rPr lang="en-US" altLang="zh-TW" sz="1000" b="1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zh-TW" alt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8" name="文字方塊 26"/>
          <p:cNvSpPr txBox="1"/>
          <p:nvPr/>
        </p:nvSpPr>
        <p:spPr>
          <a:xfrm>
            <a:off x="3053009" y="880549"/>
            <a:ext cx="3412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0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9" name="文字方塊 27"/>
          <p:cNvSpPr txBox="1"/>
          <p:nvPr/>
        </p:nvSpPr>
        <p:spPr>
          <a:xfrm>
            <a:off x="3053012" y="1452758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24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0" name="文字方塊 28"/>
          <p:cNvSpPr txBox="1"/>
          <p:nvPr/>
        </p:nvSpPr>
        <p:spPr>
          <a:xfrm>
            <a:off x="3053012" y="211440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48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1" name="文字方塊 29"/>
          <p:cNvSpPr txBox="1"/>
          <p:nvPr/>
        </p:nvSpPr>
        <p:spPr>
          <a:xfrm>
            <a:off x="3657572" y="2393185"/>
            <a:ext cx="1326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FITC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文字方塊 30"/>
          <p:cNvSpPr txBox="1"/>
          <p:nvPr/>
        </p:nvSpPr>
        <p:spPr>
          <a:xfrm>
            <a:off x="4924260" y="2393185"/>
            <a:ext cx="1326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FITC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3" name="文字方塊 31"/>
          <p:cNvSpPr txBox="1"/>
          <p:nvPr/>
        </p:nvSpPr>
        <p:spPr>
          <a:xfrm>
            <a:off x="6413774" y="2395249"/>
            <a:ext cx="1326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FITC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4" name="文字方塊 32"/>
          <p:cNvSpPr txBox="1"/>
          <p:nvPr/>
        </p:nvSpPr>
        <p:spPr>
          <a:xfrm>
            <a:off x="7781785" y="2393185"/>
            <a:ext cx="1326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FITC 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5" name="文字方塊 33"/>
          <p:cNvSpPr txBox="1"/>
          <p:nvPr/>
        </p:nvSpPr>
        <p:spPr>
          <a:xfrm>
            <a:off x="3453307" y="2553194"/>
            <a:ext cx="1878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P1: Dead cells</a:t>
            </a:r>
          </a:p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P2: Live cells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96" name="直線單箭頭接點 43"/>
          <p:cNvCxnSpPr/>
          <p:nvPr/>
        </p:nvCxnSpPr>
        <p:spPr>
          <a:xfrm>
            <a:off x="7533040" y="2421589"/>
            <a:ext cx="9708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單箭頭接點 44"/>
          <p:cNvCxnSpPr/>
          <p:nvPr/>
        </p:nvCxnSpPr>
        <p:spPr>
          <a:xfrm>
            <a:off x="6097271" y="2421589"/>
            <a:ext cx="9708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單箭頭接點 45"/>
          <p:cNvCxnSpPr/>
          <p:nvPr/>
        </p:nvCxnSpPr>
        <p:spPr>
          <a:xfrm>
            <a:off x="4700003" y="2421589"/>
            <a:ext cx="9708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46"/>
          <p:cNvCxnSpPr/>
          <p:nvPr/>
        </p:nvCxnSpPr>
        <p:spPr>
          <a:xfrm>
            <a:off x="3379732" y="2421589"/>
            <a:ext cx="9708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矩形 1"/>
          <p:cNvSpPr/>
          <p:nvPr/>
        </p:nvSpPr>
        <p:spPr>
          <a:xfrm>
            <a:off x="3768100" y="922974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1" name="矩形 70"/>
          <p:cNvSpPr/>
          <p:nvPr/>
        </p:nvSpPr>
        <p:spPr>
          <a:xfrm>
            <a:off x="5135712" y="905136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2" name="矩形 71"/>
          <p:cNvSpPr/>
          <p:nvPr/>
        </p:nvSpPr>
        <p:spPr>
          <a:xfrm>
            <a:off x="5135711" y="1545915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3" name="矩形 72"/>
          <p:cNvSpPr/>
          <p:nvPr/>
        </p:nvSpPr>
        <p:spPr>
          <a:xfrm>
            <a:off x="5153827" y="2140010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4" name="矩形 73"/>
          <p:cNvSpPr/>
          <p:nvPr/>
        </p:nvSpPr>
        <p:spPr>
          <a:xfrm>
            <a:off x="3766976" y="2135158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5" name="矩形 74"/>
          <p:cNvSpPr/>
          <p:nvPr/>
        </p:nvSpPr>
        <p:spPr>
          <a:xfrm>
            <a:off x="3766976" y="1542176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6" name="矩形 75"/>
          <p:cNvSpPr/>
          <p:nvPr/>
        </p:nvSpPr>
        <p:spPr>
          <a:xfrm>
            <a:off x="6519521" y="908875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7" name="矩形 76"/>
          <p:cNvSpPr/>
          <p:nvPr/>
        </p:nvSpPr>
        <p:spPr>
          <a:xfrm>
            <a:off x="6519520" y="1537695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8" name="矩形 77"/>
          <p:cNvSpPr/>
          <p:nvPr/>
        </p:nvSpPr>
        <p:spPr>
          <a:xfrm>
            <a:off x="6519519" y="2140847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09" name="矩形 78"/>
          <p:cNvSpPr/>
          <p:nvPr/>
        </p:nvSpPr>
        <p:spPr>
          <a:xfrm>
            <a:off x="7902065" y="2145096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10" name="矩形 79"/>
          <p:cNvSpPr/>
          <p:nvPr/>
        </p:nvSpPr>
        <p:spPr>
          <a:xfrm>
            <a:off x="7902064" y="1542175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11" name="矩形 80"/>
          <p:cNvSpPr/>
          <p:nvPr/>
        </p:nvSpPr>
        <p:spPr>
          <a:xfrm>
            <a:off x="7902064" y="913567"/>
            <a:ext cx="63151" cy="65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12" name="文字方塊 82"/>
          <p:cNvSpPr txBox="1"/>
          <p:nvPr/>
        </p:nvSpPr>
        <p:spPr>
          <a:xfrm>
            <a:off x="3651677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3" name="文字方塊 83"/>
          <p:cNvSpPr txBox="1"/>
          <p:nvPr/>
        </p:nvSpPr>
        <p:spPr>
          <a:xfrm>
            <a:off x="3651677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4" name="文字方塊 84"/>
          <p:cNvSpPr txBox="1"/>
          <p:nvPr/>
        </p:nvSpPr>
        <p:spPr>
          <a:xfrm>
            <a:off x="3651677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文字方塊 85"/>
          <p:cNvSpPr txBox="1"/>
          <p:nvPr/>
        </p:nvSpPr>
        <p:spPr>
          <a:xfrm>
            <a:off x="5024137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文字方塊 86"/>
          <p:cNvSpPr txBox="1"/>
          <p:nvPr/>
        </p:nvSpPr>
        <p:spPr>
          <a:xfrm>
            <a:off x="5024137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7" name="文字方塊 87"/>
          <p:cNvSpPr txBox="1"/>
          <p:nvPr/>
        </p:nvSpPr>
        <p:spPr>
          <a:xfrm>
            <a:off x="5024137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文字方塊 88"/>
          <p:cNvSpPr txBox="1"/>
          <p:nvPr/>
        </p:nvSpPr>
        <p:spPr>
          <a:xfrm>
            <a:off x="6386491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9" name="文字方塊 89"/>
          <p:cNvSpPr txBox="1"/>
          <p:nvPr/>
        </p:nvSpPr>
        <p:spPr>
          <a:xfrm>
            <a:off x="6386491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0" name="文字方塊 90"/>
          <p:cNvSpPr txBox="1"/>
          <p:nvPr/>
        </p:nvSpPr>
        <p:spPr>
          <a:xfrm>
            <a:off x="6386491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文字方塊 91"/>
          <p:cNvSpPr txBox="1"/>
          <p:nvPr/>
        </p:nvSpPr>
        <p:spPr>
          <a:xfrm>
            <a:off x="7791787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文字方塊 92"/>
          <p:cNvSpPr txBox="1"/>
          <p:nvPr/>
        </p:nvSpPr>
        <p:spPr>
          <a:xfrm>
            <a:off x="7791787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文字方塊 93"/>
          <p:cNvSpPr txBox="1"/>
          <p:nvPr/>
        </p:nvSpPr>
        <p:spPr>
          <a:xfrm>
            <a:off x="7791787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P1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矩形 2"/>
          <p:cNvSpPr/>
          <p:nvPr/>
        </p:nvSpPr>
        <p:spPr>
          <a:xfrm>
            <a:off x="7546015" y="1549701"/>
            <a:ext cx="51353" cy="53295"/>
          </a:xfrm>
          <a:prstGeom prst="rect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25" name="矩形 96"/>
          <p:cNvSpPr/>
          <p:nvPr/>
        </p:nvSpPr>
        <p:spPr>
          <a:xfrm>
            <a:off x="7533035" y="922973"/>
            <a:ext cx="64324" cy="53861"/>
          </a:xfrm>
          <a:prstGeom prst="rect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26" name="文字方塊 97"/>
          <p:cNvSpPr txBox="1"/>
          <p:nvPr/>
        </p:nvSpPr>
        <p:spPr>
          <a:xfrm>
            <a:off x="7419511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矩形 98"/>
          <p:cNvSpPr/>
          <p:nvPr/>
        </p:nvSpPr>
        <p:spPr>
          <a:xfrm>
            <a:off x="6159901" y="913566"/>
            <a:ext cx="64324" cy="53861"/>
          </a:xfrm>
          <a:prstGeom prst="rect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28" name="矩形 99"/>
          <p:cNvSpPr/>
          <p:nvPr/>
        </p:nvSpPr>
        <p:spPr>
          <a:xfrm>
            <a:off x="4777522" y="906793"/>
            <a:ext cx="64324" cy="53861"/>
          </a:xfrm>
          <a:prstGeom prst="rect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29" name="橢圓 3"/>
          <p:cNvSpPr/>
          <p:nvPr/>
        </p:nvSpPr>
        <p:spPr>
          <a:xfrm>
            <a:off x="6150092" y="1540909"/>
            <a:ext cx="59399" cy="66752"/>
          </a:xfrm>
          <a:prstGeom prst="ellipse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0" name="橢圓 100"/>
          <p:cNvSpPr/>
          <p:nvPr/>
        </p:nvSpPr>
        <p:spPr>
          <a:xfrm>
            <a:off x="6179685" y="2151344"/>
            <a:ext cx="45719" cy="45719"/>
          </a:xfrm>
          <a:prstGeom prst="ellipse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1" name="橢圓 101"/>
          <p:cNvSpPr/>
          <p:nvPr/>
        </p:nvSpPr>
        <p:spPr>
          <a:xfrm>
            <a:off x="3433141" y="2148048"/>
            <a:ext cx="45719" cy="45719"/>
          </a:xfrm>
          <a:prstGeom prst="ellipse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2" name="橢圓 102"/>
          <p:cNvSpPr/>
          <p:nvPr/>
        </p:nvSpPr>
        <p:spPr>
          <a:xfrm>
            <a:off x="3394245" y="1544229"/>
            <a:ext cx="67987" cy="45719"/>
          </a:xfrm>
          <a:prstGeom prst="ellipse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3" name="橢圓 103"/>
          <p:cNvSpPr/>
          <p:nvPr/>
        </p:nvSpPr>
        <p:spPr>
          <a:xfrm>
            <a:off x="3406800" y="921711"/>
            <a:ext cx="45719" cy="45719"/>
          </a:xfrm>
          <a:prstGeom prst="ellipse">
            <a:avLst/>
          </a:prstGeom>
          <a:solidFill>
            <a:srgbClr val="85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4" name="矩形 104"/>
          <p:cNvSpPr/>
          <p:nvPr/>
        </p:nvSpPr>
        <p:spPr>
          <a:xfrm>
            <a:off x="4785273" y="1549138"/>
            <a:ext cx="64324" cy="53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5" name="矩形 105"/>
          <p:cNvSpPr/>
          <p:nvPr/>
        </p:nvSpPr>
        <p:spPr>
          <a:xfrm>
            <a:off x="4785273" y="2146601"/>
            <a:ext cx="64324" cy="538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6" name="橢圓 107"/>
          <p:cNvSpPr/>
          <p:nvPr/>
        </p:nvSpPr>
        <p:spPr>
          <a:xfrm>
            <a:off x="3383940" y="214377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7" name="橢圓 108"/>
          <p:cNvSpPr/>
          <p:nvPr/>
        </p:nvSpPr>
        <p:spPr>
          <a:xfrm>
            <a:off x="6127236" y="213902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8" name="橢圓 109"/>
          <p:cNvSpPr/>
          <p:nvPr/>
        </p:nvSpPr>
        <p:spPr>
          <a:xfrm>
            <a:off x="7522431" y="214079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39" name="橢圓 110"/>
          <p:cNvSpPr/>
          <p:nvPr/>
        </p:nvSpPr>
        <p:spPr>
          <a:xfrm>
            <a:off x="7551645" y="212372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 sz="1801"/>
          </a:p>
        </p:txBody>
      </p:sp>
      <p:sp>
        <p:nvSpPr>
          <p:cNvPr id="140" name="文字方塊 111"/>
          <p:cNvSpPr txBox="1"/>
          <p:nvPr/>
        </p:nvSpPr>
        <p:spPr>
          <a:xfrm>
            <a:off x="7406865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文字方塊 112"/>
          <p:cNvSpPr txBox="1"/>
          <p:nvPr/>
        </p:nvSpPr>
        <p:spPr>
          <a:xfrm>
            <a:off x="7419511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2" name="文字方塊 113"/>
          <p:cNvSpPr txBox="1"/>
          <p:nvPr/>
        </p:nvSpPr>
        <p:spPr>
          <a:xfrm>
            <a:off x="6037956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文字方塊 114"/>
          <p:cNvSpPr txBox="1"/>
          <p:nvPr/>
        </p:nvSpPr>
        <p:spPr>
          <a:xfrm>
            <a:off x="6025305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4" name="文字方塊 115"/>
          <p:cNvSpPr txBox="1"/>
          <p:nvPr/>
        </p:nvSpPr>
        <p:spPr>
          <a:xfrm>
            <a:off x="6032621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5" name="文字方塊 116"/>
          <p:cNvSpPr txBox="1"/>
          <p:nvPr/>
        </p:nvSpPr>
        <p:spPr>
          <a:xfrm>
            <a:off x="4659536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6" name="文字方塊 117"/>
          <p:cNvSpPr txBox="1"/>
          <p:nvPr/>
        </p:nvSpPr>
        <p:spPr>
          <a:xfrm>
            <a:off x="4650125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7" name="文字方塊 118"/>
          <p:cNvSpPr txBox="1"/>
          <p:nvPr/>
        </p:nvSpPr>
        <p:spPr>
          <a:xfrm>
            <a:off x="4650036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8" name="文字方塊 120"/>
          <p:cNvSpPr txBox="1"/>
          <p:nvPr/>
        </p:nvSpPr>
        <p:spPr>
          <a:xfrm>
            <a:off x="3276745" y="793640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9" name="文字方塊 121"/>
          <p:cNvSpPr txBox="1"/>
          <p:nvPr/>
        </p:nvSpPr>
        <p:spPr>
          <a:xfrm>
            <a:off x="3274315" y="1422034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文字方塊 122"/>
          <p:cNvSpPr txBox="1"/>
          <p:nvPr/>
        </p:nvSpPr>
        <p:spPr>
          <a:xfrm>
            <a:off x="3284128" y="2031046"/>
            <a:ext cx="3801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P2</a:t>
            </a:r>
            <a:endParaRPr lang="zh-TW" altLang="en-US" sz="8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6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11742</TotalTime>
  <Words>191</Words>
  <Application>Microsoft Office PowerPoint</Application>
  <PresentationFormat>寬螢幕</PresentationFormat>
  <Paragraphs>76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9" baseType="lpstr">
      <vt:lpstr>游ゴシック</vt:lpstr>
      <vt:lpstr>新細明體</vt:lpstr>
      <vt:lpstr>Arial</vt:lpstr>
      <vt:lpstr>Calibri</vt:lpstr>
      <vt:lpstr>Calibri Light</vt:lpstr>
      <vt:lpstr>Helvetica</vt:lpstr>
      <vt:lpstr>Symbol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楊其駿</dc:creator>
  <cp:lastModifiedBy>其駿 楊</cp:lastModifiedBy>
  <cp:revision>365</cp:revision>
  <cp:lastPrinted>2018-10-24T02:13:50Z</cp:lastPrinted>
  <dcterms:created xsi:type="dcterms:W3CDTF">2017-03-02T06:29:48Z</dcterms:created>
  <dcterms:modified xsi:type="dcterms:W3CDTF">2019-11-29T10:42:56Z</dcterms:modified>
</cp:coreProperties>
</file>