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421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Supplementary Fig. S5. Cdc7 plays a major role for full activation of Chk1 in response to replication stress in 293T cells</a:t>
            </a:r>
            <a:endParaRPr lang="zh-TW" altLang="zh-TW" dirty="0"/>
          </a:p>
          <a:p>
            <a:r>
              <a:rPr lang="en-US" altLang="zh-TW" dirty="0"/>
              <a:t>293T cells were transfected with </a:t>
            </a:r>
            <a:r>
              <a:rPr lang="en-US" altLang="zh-TW" dirty="0" err="1"/>
              <a:t>siControl</a:t>
            </a:r>
            <a:r>
              <a:rPr lang="en-US" altLang="zh-TW" dirty="0"/>
              <a:t>, siCdc7, siCK1g1 or siCdc7+siCK1g1 for 48 hrs. Cells were harvested at 50 min after addition of 2 </a:t>
            </a:r>
            <a:r>
              <a:rPr lang="en-US" altLang="zh-TW" dirty="0" err="1"/>
              <a:t>mM</a:t>
            </a:r>
            <a:r>
              <a:rPr lang="en-US" altLang="zh-TW" dirty="0"/>
              <a:t> HU and the whole cell extracts were analyzed by western blotting with indicated antibodies.</a:t>
            </a:r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8468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252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41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73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786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555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314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142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92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730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982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8936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651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字方塊 54"/>
          <p:cNvSpPr txBox="1"/>
          <p:nvPr/>
        </p:nvSpPr>
        <p:spPr>
          <a:xfrm>
            <a:off x="8191959" y="100833"/>
            <a:ext cx="2935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5-figure supplement 4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9" name="圖片 38"/>
          <p:cNvPicPr>
            <a:picLocks noChangeAspect="1"/>
          </p:cNvPicPr>
          <p:nvPr/>
        </p:nvPicPr>
        <p:blipFill rotWithShape="1">
          <a:blip r:embed="rId3"/>
          <a:srcRect t="18929" b="14972"/>
          <a:stretch/>
        </p:blipFill>
        <p:spPr>
          <a:xfrm>
            <a:off x="3995608" y="3995914"/>
            <a:ext cx="1890000" cy="3264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圖片 39"/>
          <p:cNvPicPr>
            <a:picLocks noChangeAspect="1"/>
          </p:cNvPicPr>
          <p:nvPr/>
        </p:nvPicPr>
        <p:blipFill rotWithShape="1">
          <a:blip r:embed="rId4"/>
          <a:srcRect l="4275" t="24752" b="16097"/>
          <a:stretch/>
        </p:blipFill>
        <p:spPr>
          <a:xfrm>
            <a:off x="3995608" y="3671960"/>
            <a:ext cx="1890000" cy="2736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2" name="圖片 41"/>
          <p:cNvPicPr>
            <a:picLocks noChangeAspect="1"/>
          </p:cNvPicPr>
          <p:nvPr/>
        </p:nvPicPr>
        <p:blipFill rotWithShape="1">
          <a:blip r:embed="rId5"/>
          <a:srcRect t="22794" r="52889" b="17828"/>
          <a:stretch/>
        </p:blipFill>
        <p:spPr>
          <a:xfrm>
            <a:off x="3995608" y="3009656"/>
            <a:ext cx="1890000" cy="2832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文字方塊 43"/>
          <p:cNvSpPr txBox="1"/>
          <p:nvPr/>
        </p:nvSpPr>
        <p:spPr>
          <a:xfrm>
            <a:off x="2885072" y="3046570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5" name="文字方塊 44"/>
          <p:cNvSpPr txBox="1"/>
          <p:nvPr/>
        </p:nvSpPr>
        <p:spPr>
          <a:xfrm>
            <a:off x="2885072" y="2698015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6" name="圖片 45"/>
          <p:cNvPicPr>
            <a:picLocks noChangeAspect="1"/>
          </p:cNvPicPr>
          <p:nvPr/>
        </p:nvPicPr>
        <p:blipFill rotWithShape="1">
          <a:blip r:embed="rId6"/>
          <a:srcRect t="16056" r="52654"/>
          <a:stretch/>
        </p:blipFill>
        <p:spPr>
          <a:xfrm>
            <a:off x="3995608" y="2645579"/>
            <a:ext cx="1890000" cy="3137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圖片 46"/>
          <p:cNvPicPr>
            <a:picLocks noChangeAspect="1"/>
          </p:cNvPicPr>
          <p:nvPr/>
        </p:nvPicPr>
        <p:blipFill rotWithShape="1">
          <a:blip r:embed="rId7"/>
          <a:srcRect l="4184" t="17598" r="50524" b="18805"/>
          <a:stretch/>
        </p:blipFill>
        <p:spPr>
          <a:xfrm>
            <a:off x="3995608" y="3343208"/>
            <a:ext cx="1890000" cy="2784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文字方塊 47"/>
          <p:cNvSpPr txBox="1"/>
          <p:nvPr/>
        </p:nvSpPr>
        <p:spPr>
          <a:xfrm>
            <a:off x="2885072" y="3346817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pChk1(S345)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2885072" y="3670722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2885072" y="4017861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1" name="直線接點 50"/>
          <p:cNvCxnSpPr/>
          <p:nvPr/>
        </p:nvCxnSpPr>
        <p:spPr>
          <a:xfrm flipV="1">
            <a:off x="4051796" y="1817487"/>
            <a:ext cx="873971" cy="1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3045000" y="1579817"/>
            <a:ext cx="10994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HU (1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 rot="16200000">
            <a:off x="3968884" y="2036731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 rot="16200000">
            <a:off x="4195676" y="2036731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6" name="直線接點 55"/>
          <p:cNvCxnSpPr/>
          <p:nvPr/>
        </p:nvCxnSpPr>
        <p:spPr>
          <a:xfrm flipV="1">
            <a:off x="5003475" y="1817487"/>
            <a:ext cx="873971" cy="1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字方塊 56"/>
          <p:cNvSpPr txBox="1"/>
          <p:nvPr/>
        </p:nvSpPr>
        <p:spPr>
          <a:xfrm rot="16200000">
            <a:off x="3732947" y="2040732"/>
            <a:ext cx="734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 rot="16200000">
            <a:off x="4916564" y="2036731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 rot="16200000">
            <a:off x="5119472" y="2036731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4401480" y="1545139"/>
            <a:ext cx="74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5275496" y="1556569"/>
            <a:ext cx="74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3183467" y="2122304"/>
            <a:ext cx="727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siRNA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 rot="16200000">
            <a:off x="4664637" y="2036731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</a:t>
            </a:r>
            <a:r>
              <a:rPr lang="en-US" altLang="ja-JP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4314277" y="4311286"/>
            <a:ext cx="131603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RPE-1 </a:t>
            </a:r>
          </a:p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6" name="圖片 65"/>
          <p:cNvPicPr>
            <a:picLocks noChangeAspect="1"/>
          </p:cNvPicPr>
          <p:nvPr/>
        </p:nvPicPr>
        <p:blipFill rotWithShape="1">
          <a:blip r:embed="rId8"/>
          <a:srcRect l="6812" t="32197" r="3538" b="1"/>
          <a:stretch/>
        </p:blipFill>
        <p:spPr>
          <a:xfrm>
            <a:off x="7022566" y="3709057"/>
            <a:ext cx="1890000" cy="2852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圖片 66"/>
          <p:cNvPicPr>
            <a:picLocks noChangeAspect="1"/>
          </p:cNvPicPr>
          <p:nvPr/>
        </p:nvPicPr>
        <p:blipFill rotWithShape="1">
          <a:blip r:embed="rId9"/>
          <a:srcRect l="4592" t="29077" b="14200"/>
          <a:stretch/>
        </p:blipFill>
        <p:spPr>
          <a:xfrm>
            <a:off x="7022566" y="4039176"/>
            <a:ext cx="1890000" cy="240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8" name="圖片 67"/>
          <p:cNvPicPr>
            <a:picLocks noChangeAspect="1"/>
          </p:cNvPicPr>
          <p:nvPr/>
        </p:nvPicPr>
        <p:blipFill rotWithShape="1">
          <a:blip r:embed="rId5"/>
          <a:srcRect l="50694" t="18853" b="18538"/>
          <a:stretch/>
        </p:blipFill>
        <p:spPr>
          <a:xfrm>
            <a:off x="7022566" y="2995210"/>
            <a:ext cx="1890000" cy="3072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9" name="圖片 68"/>
          <p:cNvPicPr>
            <a:picLocks noChangeAspect="1"/>
          </p:cNvPicPr>
          <p:nvPr/>
        </p:nvPicPr>
        <p:blipFill rotWithShape="1">
          <a:blip r:embed="rId6"/>
          <a:srcRect l="51865" t="21687"/>
          <a:stretch/>
        </p:blipFill>
        <p:spPr>
          <a:xfrm>
            <a:off x="7022566" y="2662412"/>
            <a:ext cx="1890000" cy="2879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0" name="圖片 69"/>
          <p:cNvPicPr>
            <a:picLocks noChangeAspect="1"/>
          </p:cNvPicPr>
          <p:nvPr/>
        </p:nvPicPr>
        <p:blipFill rotWithShape="1">
          <a:blip r:embed="rId7"/>
          <a:srcRect l="50487" t="9235" r="4503" b="18848"/>
          <a:stretch/>
        </p:blipFill>
        <p:spPr>
          <a:xfrm>
            <a:off x="7022566" y="3347333"/>
            <a:ext cx="1890000" cy="3168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文字方塊 70"/>
          <p:cNvSpPr txBox="1"/>
          <p:nvPr/>
        </p:nvSpPr>
        <p:spPr>
          <a:xfrm>
            <a:off x="7228706" y="4311286"/>
            <a:ext cx="15855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TIG-3 </a:t>
            </a:r>
          </a:p>
          <a:p>
            <a:pPr algn="ctr"/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2" name="直線接點 71"/>
          <p:cNvCxnSpPr/>
          <p:nvPr/>
        </p:nvCxnSpPr>
        <p:spPr>
          <a:xfrm flipV="1">
            <a:off x="7071853" y="1863371"/>
            <a:ext cx="873971" cy="1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/>
          <p:nvPr/>
        </p:nvCxnSpPr>
        <p:spPr>
          <a:xfrm flipV="1">
            <a:off x="8041246" y="1863371"/>
            <a:ext cx="873971" cy="11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字方塊 73"/>
          <p:cNvSpPr txBox="1"/>
          <p:nvPr/>
        </p:nvSpPr>
        <p:spPr>
          <a:xfrm rot="16200000">
            <a:off x="7026782" y="2065252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5" name="文字方塊 74"/>
          <p:cNvSpPr txBox="1"/>
          <p:nvPr/>
        </p:nvSpPr>
        <p:spPr>
          <a:xfrm rot="16200000">
            <a:off x="7254821" y="2066408"/>
            <a:ext cx="7399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6" name="文字方塊 75"/>
          <p:cNvSpPr txBox="1"/>
          <p:nvPr/>
        </p:nvSpPr>
        <p:spPr>
          <a:xfrm rot="16200000">
            <a:off x="7569580" y="2033133"/>
            <a:ext cx="667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文字方塊 76"/>
          <p:cNvSpPr txBox="1"/>
          <p:nvPr/>
        </p:nvSpPr>
        <p:spPr>
          <a:xfrm rot="16200000">
            <a:off x="7967024" y="2065252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8" name="文字方塊 77"/>
          <p:cNvSpPr txBox="1"/>
          <p:nvPr/>
        </p:nvSpPr>
        <p:spPr>
          <a:xfrm rot="16200000">
            <a:off x="8181157" y="2065252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文字方塊 78"/>
          <p:cNvSpPr txBox="1"/>
          <p:nvPr/>
        </p:nvSpPr>
        <p:spPr>
          <a:xfrm rot="16200000">
            <a:off x="8457979" y="2033132"/>
            <a:ext cx="66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7401978" y="1598534"/>
            <a:ext cx="74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-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8339625" y="1609964"/>
            <a:ext cx="7422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+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2" name="文字方塊 81"/>
          <p:cNvSpPr txBox="1"/>
          <p:nvPr/>
        </p:nvSpPr>
        <p:spPr>
          <a:xfrm rot="16200000">
            <a:off x="6771252" y="2065252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</a:t>
            </a:r>
            <a:r>
              <a:rPr lang="en-US" altLang="ja-JP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文字方塊 83"/>
          <p:cNvSpPr txBox="1"/>
          <p:nvPr/>
        </p:nvSpPr>
        <p:spPr>
          <a:xfrm rot="16200000">
            <a:off x="7727304" y="2065252"/>
            <a:ext cx="7422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</a:t>
            </a:r>
            <a:r>
              <a:rPr lang="en-US" altLang="ja-JP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r>
              <a:rPr lang="en-US" altLang="zh-TW" sz="9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ontrol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文字方塊 84"/>
          <p:cNvSpPr txBox="1"/>
          <p:nvPr/>
        </p:nvSpPr>
        <p:spPr>
          <a:xfrm>
            <a:off x="5904034" y="3039101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0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5904034" y="2699257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文字方塊 86"/>
          <p:cNvSpPr txBox="1"/>
          <p:nvPr/>
        </p:nvSpPr>
        <p:spPr>
          <a:xfrm>
            <a:off x="5904034" y="3415366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pChk1(S345)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文字方塊 87"/>
          <p:cNvSpPr txBox="1"/>
          <p:nvPr/>
        </p:nvSpPr>
        <p:spPr>
          <a:xfrm>
            <a:off x="5904034" y="3734035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5904034" y="4063378"/>
            <a:ext cx="11385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 rot="16200000">
            <a:off x="4487245" y="2005502"/>
            <a:ext cx="666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 rot="16200000">
            <a:off x="5421791" y="2008647"/>
            <a:ext cx="659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</a:t>
            </a:r>
          </a:p>
          <a:p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9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9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9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文字方塊 92"/>
          <p:cNvSpPr txBox="1"/>
          <p:nvPr/>
        </p:nvSpPr>
        <p:spPr>
          <a:xfrm>
            <a:off x="3983974" y="2421454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4230121" y="2421454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4466980" y="2421454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4709965" y="2421454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7" name="文字方塊 96"/>
          <p:cNvSpPr txBox="1"/>
          <p:nvPr/>
        </p:nvSpPr>
        <p:spPr>
          <a:xfrm>
            <a:off x="4938184" y="2427876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9" name="文字方塊 98"/>
          <p:cNvSpPr txBox="1"/>
          <p:nvPr/>
        </p:nvSpPr>
        <p:spPr>
          <a:xfrm>
            <a:off x="5184332" y="2427876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5421191" y="2427876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1" name="文字方塊 100"/>
          <p:cNvSpPr txBox="1"/>
          <p:nvPr/>
        </p:nvSpPr>
        <p:spPr>
          <a:xfrm>
            <a:off x="5664175" y="2427876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文字方塊 101"/>
          <p:cNvSpPr txBox="1"/>
          <p:nvPr/>
        </p:nvSpPr>
        <p:spPr>
          <a:xfrm>
            <a:off x="7024889" y="2458700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文字方塊 102"/>
          <p:cNvSpPr txBox="1"/>
          <p:nvPr/>
        </p:nvSpPr>
        <p:spPr>
          <a:xfrm>
            <a:off x="7271037" y="2458700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7507896" y="2458700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文字方塊 104"/>
          <p:cNvSpPr txBox="1"/>
          <p:nvPr/>
        </p:nvSpPr>
        <p:spPr>
          <a:xfrm>
            <a:off x="7760109" y="2458700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文字方塊 105"/>
          <p:cNvSpPr txBox="1"/>
          <p:nvPr/>
        </p:nvSpPr>
        <p:spPr>
          <a:xfrm>
            <a:off x="7980623" y="2465122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文字方塊 106"/>
          <p:cNvSpPr txBox="1"/>
          <p:nvPr/>
        </p:nvSpPr>
        <p:spPr>
          <a:xfrm>
            <a:off x="8226771" y="2465122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8455924" y="2465122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文字方塊 108"/>
          <p:cNvSpPr txBox="1"/>
          <p:nvPr/>
        </p:nvSpPr>
        <p:spPr>
          <a:xfrm>
            <a:off x="8706614" y="2465122"/>
            <a:ext cx="169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110" name="直線單箭頭接點 109"/>
          <p:cNvCxnSpPr/>
          <p:nvPr/>
        </p:nvCxnSpPr>
        <p:spPr>
          <a:xfrm flipV="1">
            <a:off x="5016626" y="4977140"/>
            <a:ext cx="1193019" cy="71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單箭頭接點 110"/>
          <p:cNvCxnSpPr/>
          <p:nvPr/>
        </p:nvCxnSpPr>
        <p:spPr>
          <a:xfrm flipV="1">
            <a:off x="6338220" y="4977140"/>
            <a:ext cx="1193019" cy="71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文字方塊 111"/>
          <p:cNvSpPr txBox="1"/>
          <p:nvPr/>
        </p:nvSpPr>
        <p:spPr>
          <a:xfrm>
            <a:off x="4730720" y="4733821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文字方塊 112"/>
          <p:cNvSpPr txBox="1"/>
          <p:nvPr/>
        </p:nvSpPr>
        <p:spPr>
          <a:xfrm>
            <a:off x="6620549" y="5009452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1 </a:t>
            </a:r>
            <a:r>
              <a:rPr lang="en-US" altLang="zh-TW" sz="1013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文字方塊 113"/>
          <p:cNvSpPr txBox="1"/>
          <p:nvPr/>
        </p:nvSpPr>
        <p:spPr>
          <a:xfrm>
            <a:off x="6017683" y="4733821"/>
            <a:ext cx="1521243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+2</a:t>
            </a:r>
            <a:r>
              <a:rPr lang="ja-JP" altLang="en-US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1013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文字方塊 114"/>
          <p:cNvSpPr txBox="1"/>
          <p:nvPr/>
        </p:nvSpPr>
        <p:spPr>
          <a:xfrm>
            <a:off x="5336601" y="5001232"/>
            <a:ext cx="76062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1013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文字方塊 115"/>
          <p:cNvSpPr txBox="1"/>
          <p:nvPr/>
        </p:nvSpPr>
        <p:spPr>
          <a:xfrm>
            <a:off x="7200346" y="4733821"/>
            <a:ext cx="140155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13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1013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11718</TotalTime>
  <Words>153</Words>
  <Application>Microsoft Office PowerPoint</Application>
  <PresentationFormat>寬螢幕</PresentationFormat>
  <Paragraphs>65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371</cp:revision>
  <cp:lastPrinted>2018-10-24T02:13:50Z</cp:lastPrinted>
  <dcterms:created xsi:type="dcterms:W3CDTF">2017-03-02T06:29:48Z</dcterms:created>
  <dcterms:modified xsi:type="dcterms:W3CDTF">2019-11-29T10:43:25Z</dcterms:modified>
</cp:coreProperties>
</file>