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3" r:id="rId1"/>
  </p:sldMasterIdLst>
  <p:notesMasterIdLst>
    <p:notesMasterId r:id="rId3"/>
  </p:notesMasterIdLst>
  <p:handoutMasterIdLst>
    <p:handoutMasterId r:id="rId4"/>
  </p:handoutMasterIdLst>
  <p:sldIdLst>
    <p:sldId id="421" r:id="rId2"/>
  </p:sldIdLst>
  <p:sldSz cx="12192000" cy="6858000"/>
  <p:notesSz cx="9872663" cy="67421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99"/>
    <a:srgbClr val="CCCC00"/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06" autoAdjust="0"/>
    <p:restoredTop sz="89903" autoAdjust="0"/>
  </p:normalViewPr>
  <p:slideViewPr>
    <p:cSldViewPr snapToGrid="0">
      <p:cViewPr varScale="1">
        <p:scale>
          <a:sx n="60" d="100"/>
          <a:sy n="60" d="100"/>
        </p:scale>
        <p:origin x="372" y="5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4278154" cy="338277"/>
          </a:xfrm>
          <a:prstGeom prst="rect">
            <a:avLst/>
          </a:prstGeom>
        </p:spPr>
        <p:txBody>
          <a:bodyPr vert="horz" lIns="91427" tIns="45713" rIns="91427" bIns="45713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quarter" idx="1"/>
          </p:nvPr>
        </p:nvSpPr>
        <p:spPr>
          <a:xfrm>
            <a:off x="5592224" y="1"/>
            <a:ext cx="4278154" cy="338277"/>
          </a:xfrm>
          <a:prstGeom prst="rect">
            <a:avLst/>
          </a:prstGeom>
        </p:spPr>
        <p:txBody>
          <a:bodyPr vert="horz" lIns="91427" tIns="45713" rIns="91427" bIns="45713" rtlCol="0"/>
          <a:lstStyle>
            <a:lvl1pPr algn="r">
              <a:defRPr sz="1200"/>
            </a:lvl1pPr>
          </a:lstStyle>
          <a:p>
            <a:fld id="{26352357-0CA9-4B04-B5DC-78E9B5A91422}" type="datetimeFigureOut">
              <a:rPr lang="zh-TW" altLang="en-US" smtClean="0"/>
              <a:t>2019/11/29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2"/>
          </p:nvPr>
        </p:nvSpPr>
        <p:spPr>
          <a:xfrm>
            <a:off x="0" y="6403837"/>
            <a:ext cx="4278154" cy="338276"/>
          </a:xfrm>
          <a:prstGeom prst="rect">
            <a:avLst/>
          </a:prstGeom>
        </p:spPr>
        <p:txBody>
          <a:bodyPr vert="horz" lIns="91427" tIns="45713" rIns="91427" bIns="45713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3"/>
          </p:nvPr>
        </p:nvSpPr>
        <p:spPr>
          <a:xfrm>
            <a:off x="5592224" y="6403837"/>
            <a:ext cx="4278154" cy="338276"/>
          </a:xfrm>
          <a:prstGeom prst="rect">
            <a:avLst/>
          </a:prstGeom>
        </p:spPr>
        <p:txBody>
          <a:bodyPr vert="horz" lIns="91427" tIns="45713" rIns="91427" bIns="45713" rtlCol="0" anchor="b"/>
          <a:lstStyle>
            <a:lvl1pPr algn="r">
              <a:defRPr sz="1200"/>
            </a:lvl1pPr>
          </a:lstStyle>
          <a:p>
            <a:fld id="{32B6E3FF-4BAD-4526-8C23-DD609F2F18D9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62032843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4278154" cy="338277"/>
          </a:xfrm>
          <a:prstGeom prst="rect">
            <a:avLst/>
          </a:prstGeom>
        </p:spPr>
        <p:txBody>
          <a:bodyPr vert="horz" lIns="91427" tIns="45713" rIns="91427" bIns="45713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5592224" y="1"/>
            <a:ext cx="4278154" cy="338277"/>
          </a:xfrm>
          <a:prstGeom prst="rect">
            <a:avLst/>
          </a:prstGeom>
        </p:spPr>
        <p:txBody>
          <a:bodyPr vert="horz" lIns="91427" tIns="45713" rIns="91427" bIns="45713" rtlCol="0"/>
          <a:lstStyle>
            <a:lvl1pPr algn="r">
              <a:defRPr sz="1200"/>
            </a:lvl1pPr>
          </a:lstStyle>
          <a:p>
            <a:fld id="{6BFE73A2-03C7-44A9-A908-CFCBED337FB6}" type="datetimeFigureOut">
              <a:rPr lang="zh-TW" altLang="en-US" smtClean="0"/>
              <a:t>2019/11/29</a:t>
            </a:fld>
            <a:endParaRPr lang="zh-TW" altLang="en-US"/>
          </a:p>
        </p:txBody>
      </p:sp>
      <p:sp>
        <p:nvSpPr>
          <p:cNvPr id="4" name="投影片圖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2914650" y="842963"/>
            <a:ext cx="4043363" cy="22748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27" tIns="45713" rIns="91427" bIns="45713" rtlCol="0" anchor="ctr"/>
          <a:lstStyle/>
          <a:p>
            <a:endParaRPr lang="zh-TW" alt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987267" y="3244643"/>
            <a:ext cx="7898130" cy="2654707"/>
          </a:xfrm>
          <a:prstGeom prst="rect">
            <a:avLst/>
          </a:prstGeom>
        </p:spPr>
        <p:txBody>
          <a:bodyPr vert="horz" lIns="91427" tIns="45713" rIns="91427" bIns="45713" rtlCol="0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0" y="6403837"/>
            <a:ext cx="4278154" cy="338276"/>
          </a:xfrm>
          <a:prstGeom prst="rect">
            <a:avLst/>
          </a:prstGeom>
        </p:spPr>
        <p:txBody>
          <a:bodyPr vert="horz" lIns="91427" tIns="45713" rIns="91427" bIns="45713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5592224" y="6403837"/>
            <a:ext cx="4278154" cy="338276"/>
          </a:xfrm>
          <a:prstGeom prst="rect">
            <a:avLst/>
          </a:prstGeom>
        </p:spPr>
        <p:txBody>
          <a:bodyPr vert="horz" lIns="91427" tIns="45713" rIns="91427" bIns="45713" rtlCol="0" anchor="b"/>
          <a:lstStyle>
            <a:lvl1pPr algn="r">
              <a:defRPr sz="1200"/>
            </a:lvl1pPr>
          </a:lstStyle>
          <a:p>
            <a:fld id="{55B982B5-07D1-4ACB-A907-4E8FA7431969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1360545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>
          <a:xfrm>
            <a:off x="2925763" y="849313"/>
            <a:ext cx="4075112" cy="2293937"/>
          </a:xfrm>
        </p:spPr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b="1" dirty="0"/>
              <a:t>Supplementary Fig. S5. Cdc7 plays a major role for full activation of Chk1 in response to replication stress in 293T cells</a:t>
            </a:r>
            <a:endParaRPr lang="zh-TW" altLang="zh-TW" dirty="0"/>
          </a:p>
          <a:p>
            <a:r>
              <a:rPr lang="en-US" altLang="zh-TW" dirty="0"/>
              <a:t>293T cells were transfected with </a:t>
            </a:r>
            <a:r>
              <a:rPr lang="en-US" altLang="zh-TW" dirty="0" err="1"/>
              <a:t>siControl</a:t>
            </a:r>
            <a:r>
              <a:rPr lang="en-US" altLang="zh-TW" dirty="0"/>
              <a:t>, siCdc7, siCK1g1 or siCdc7+siCK1g1 for 48 hrs. Cells were harvested at 50 min after addition of 2 </a:t>
            </a:r>
            <a:r>
              <a:rPr lang="en-US" altLang="zh-TW" dirty="0" err="1"/>
              <a:t>mM</a:t>
            </a:r>
            <a:r>
              <a:rPr lang="en-US" altLang="zh-TW" dirty="0"/>
              <a:t> HU and the whole cell extracts were analyzed by western blotting with indicated antibodies.</a:t>
            </a:r>
            <a:endParaRPr lang="zh-TW" altLang="zh-TW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B982B5-07D1-4ACB-A907-4E8FA7431969}" type="slidenum">
              <a:rPr lang="zh-TW" altLang="en-US" smtClean="0"/>
              <a:t>1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8345744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 smtClean="0"/>
              <a:t>按一下以編輯母片副標題樣式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A7D73-8C03-4951-A86A-A0A63E950D2C}" type="datetimeFigureOut">
              <a:rPr lang="zh-TW" altLang="en-US" smtClean="0"/>
              <a:t>2019/11/29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C33A6-5299-4AFA-A675-9962C7E585B9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7563565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A7D73-8C03-4951-A86A-A0A63E950D2C}" type="datetimeFigureOut">
              <a:rPr lang="zh-TW" altLang="en-US" smtClean="0"/>
              <a:t>2019/11/29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C33A6-5299-4AFA-A675-9962C7E585B9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721027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A7D73-8C03-4951-A86A-A0A63E950D2C}" type="datetimeFigureOut">
              <a:rPr lang="zh-TW" altLang="en-US" smtClean="0"/>
              <a:t>2019/11/29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C33A6-5299-4AFA-A675-9962C7E585B9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020528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A7D73-8C03-4951-A86A-A0A63E950D2C}" type="datetimeFigureOut">
              <a:rPr lang="zh-TW" altLang="en-US" smtClean="0"/>
              <a:t>2019/11/29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C33A6-5299-4AFA-A675-9962C7E585B9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0335392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A7D73-8C03-4951-A86A-A0A63E950D2C}" type="datetimeFigureOut">
              <a:rPr lang="zh-TW" altLang="en-US" smtClean="0"/>
              <a:t>2019/11/29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C33A6-5299-4AFA-A675-9962C7E585B9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8925630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A7D73-8C03-4951-A86A-A0A63E950D2C}" type="datetimeFigureOut">
              <a:rPr lang="zh-TW" altLang="en-US" smtClean="0"/>
              <a:t>2019/11/29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C33A6-5299-4AFA-A675-9962C7E585B9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3926879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A7D73-8C03-4951-A86A-A0A63E950D2C}" type="datetimeFigureOut">
              <a:rPr lang="zh-TW" altLang="en-US" smtClean="0"/>
              <a:t>2019/11/29</a:t>
            </a:fld>
            <a:endParaRPr lang="zh-TW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C33A6-5299-4AFA-A675-9962C7E585B9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0024706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A7D73-8C03-4951-A86A-A0A63E950D2C}" type="datetimeFigureOut">
              <a:rPr lang="zh-TW" altLang="en-US" smtClean="0"/>
              <a:t>2019/11/29</a:t>
            </a:fld>
            <a:endParaRPr lang="zh-TW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C33A6-5299-4AFA-A675-9962C7E585B9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274228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A7D73-8C03-4951-A86A-A0A63E950D2C}" type="datetimeFigureOut">
              <a:rPr lang="zh-TW" altLang="en-US" smtClean="0"/>
              <a:t>2019/11/29</a:t>
            </a:fld>
            <a:endParaRPr lang="zh-TW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C33A6-5299-4AFA-A675-9962C7E585B9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7044404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A7D73-8C03-4951-A86A-A0A63E950D2C}" type="datetimeFigureOut">
              <a:rPr lang="zh-TW" altLang="en-US" smtClean="0"/>
              <a:t>2019/11/29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C33A6-5299-4AFA-A675-9962C7E585B9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7910131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A7D73-8C03-4951-A86A-A0A63E950D2C}" type="datetimeFigureOut">
              <a:rPr lang="zh-TW" altLang="en-US" smtClean="0"/>
              <a:t>2019/11/29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C33A6-5299-4AFA-A675-9962C7E585B9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5509071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9A7D73-8C03-4951-A86A-A0A63E950D2C}" type="datetimeFigureOut">
              <a:rPr lang="zh-TW" altLang="en-US" smtClean="0"/>
              <a:t>2019/11/29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FC33A6-5299-4AFA-A675-9962C7E585B9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9066752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文字方塊 12"/>
          <p:cNvSpPr txBox="1"/>
          <p:nvPr/>
        </p:nvSpPr>
        <p:spPr>
          <a:xfrm>
            <a:off x="4987683" y="3961006"/>
            <a:ext cx="87185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TW" sz="1000" b="1" dirty="0">
                <a:latin typeface="Helvetica" panose="020B0604020202020204" pitchFamily="34" charset="0"/>
                <a:cs typeface="Helvetica" panose="020B0604020202020204" pitchFamily="34" charset="0"/>
              </a:rPr>
              <a:t>Chk1</a:t>
            </a:r>
            <a:endParaRPr lang="zh-TW" altLang="en-US" sz="10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4" name="文字方塊 13"/>
          <p:cNvSpPr txBox="1"/>
          <p:nvPr/>
        </p:nvSpPr>
        <p:spPr>
          <a:xfrm>
            <a:off x="4805933" y="3572589"/>
            <a:ext cx="10536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TW" sz="1000" b="1" dirty="0">
                <a:latin typeface="Helvetica" panose="020B0604020202020204" pitchFamily="34" charset="0"/>
                <a:cs typeface="Helvetica" panose="020B0604020202020204" pitchFamily="34" charset="0"/>
              </a:rPr>
              <a:t>p-Chk1(S317)</a:t>
            </a:r>
            <a:endParaRPr lang="zh-TW" altLang="en-US" sz="10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43" name="文字方塊 42"/>
          <p:cNvSpPr txBox="1"/>
          <p:nvPr/>
        </p:nvSpPr>
        <p:spPr>
          <a:xfrm>
            <a:off x="4987683" y="4311575"/>
            <a:ext cx="87185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TW" sz="1000" b="1" dirty="0">
                <a:latin typeface="Helvetica" panose="020B0604020202020204" pitchFamily="34" charset="0"/>
                <a:cs typeface="Helvetica" panose="020B0604020202020204" pitchFamily="34" charset="0"/>
              </a:rPr>
              <a:t>Tubulin</a:t>
            </a:r>
            <a:endParaRPr lang="zh-TW" altLang="en-US" sz="10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55" name="文字方塊 54"/>
          <p:cNvSpPr txBox="1"/>
          <p:nvPr/>
        </p:nvSpPr>
        <p:spPr>
          <a:xfrm>
            <a:off x="4987683" y="2662987"/>
            <a:ext cx="87185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TW" sz="1000" b="1" dirty="0">
                <a:latin typeface="Helvetica" panose="020B0604020202020204" pitchFamily="34" charset="0"/>
                <a:cs typeface="Helvetica" panose="020B0604020202020204" pitchFamily="34" charset="0"/>
              </a:rPr>
              <a:t>CK1</a:t>
            </a:r>
            <a:r>
              <a:rPr lang="en-US" altLang="zh-TW" sz="1000" b="1" dirty="0">
                <a:latin typeface="Symbol" panose="05050102010706020507" pitchFamily="18" charset="2"/>
                <a:cs typeface="Helvetica" panose="020B0604020202020204" pitchFamily="34" charset="0"/>
              </a:rPr>
              <a:t>g</a:t>
            </a:r>
            <a:r>
              <a:rPr lang="en-US" altLang="zh-TW" sz="1000" b="1" dirty="0">
                <a:latin typeface="Helvetica" panose="020B0604020202020204" pitchFamily="34" charset="0"/>
                <a:cs typeface="Helvetica" panose="020B0604020202020204" pitchFamily="34" charset="0"/>
              </a:rPr>
              <a:t>1</a:t>
            </a:r>
            <a:endParaRPr lang="zh-TW" altLang="en-US" sz="10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83" name="文字方塊 82"/>
          <p:cNvSpPr txBox="1"/>
          <p:nvPr/>
        </p:nvSpPr>
        <p:spPr>
          <a:xfrm>
            <a:off x="6141220" y="4496095"/>
            <a:ext cx="58978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200" b="1" dirty="0">
                <a:latin typeface="Helvetica" panose="020B0604020202020204" pitchFamily="34" charset="0"/>
                <a:cs typeface="Helvetica" panose="020B0604020202020204" pitchFamily="34" charset="0"/>
              </a:rPr>
              <a:t>293T</a:t>
            </a:r>
            <a:endParaRPr lang="zh-TW" altLang="en-US" sz="12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38" name="文字方塊 37"/>
          <p:cNvSpPr txBox="1"/>
          <p:nvPr/>
        </p:nvSpPr>
        <p:spPr>
          <a:xfrm rot="16200000">
            <a:off x="5810966" y="1900217"/>
            <a:ext cx="83951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900" b="1" dirty="0">
                <a:latin typeface="Helvetica" panose="020B0604020202020204" pitchFamily="34" charset="0"/>
                <a:cs typeface="Helvetica" panose="020B0604020202020204" pitchFamily="34" charset="0"/>
              </a:rPr>
              <a:t>siCdc7</a:t>
            </a:r>
            <a:endParaRPr lang="zh-TW" altLang="en-US" sz="9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31" name="文字方塊 30"/>
          <p:cNvSpPr txBox="1"/>
          <p:nvPr/>
        </p:nvSpPr>
        <p:spPr>
          <a:xfrm rot="16200000">
            <a:off x="6085025" y="1900217"/>
            <a:ext cx="83951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900" b="1" dirty="0">
                <a:latin typeface="Helvetica" panose="020B0604020202020204" pitchFamily="34" charset="0"/>
                <a:cs typeface="Helvetica" panose="020B0604020202020204" pitchFamily="34" charset="0"/>
              </a:rPr>
              <a:t>siCK1</a:t>
            </a:r>
            <a:r>
              <a:rPr lang="en-US" altLang="zh-TW" sz="900" b="1" dirty="0">
                <a:latin typeface="Symbol" panose="05050102010706020507" pitchFamily="18" charset="2"/>
                <a:cs typeface="Helvetica" panose="020B0604020202020204" pitchFamily="34" charset="0"/>
              </a:rPr>
              <a:t>g</a:t>
            </a:r>
            <a:r>
              <a:rPr lang="en-US" altLang="zh-TW" sz="900" b="1" dirty="0">
                <a:latin typeface="Helvetica" panose="020B0604020202020204" pitchFamily="34" charset="0"/>
                <a:cs typeface="Helvetica" panose="020B0604020202020204" pitchFamily="34" charset="0"/>
              </a:rPr>
              <a:t>1</a:t>
            </a:r>
            <a:endParaRPr lang="zh-TW" altLang="en-US" sz="9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41" name="文字方塊 40"/>
          <p:cNvSpPr txBox="1"/>
          <p:nvPr/>
        </p:nvSpPr>
        <p:spPr>
          <a:xfrm rot="16200000">
            <a:off x="6142875" y="1659253"/>
            <a:ext cx="132143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900" b="1" dirty="0">
                <a:latin typeface="Helvetica" panose="020B0604020202020204" pitchFamily="34" charset="0"/>
                <a:cs typeface="Helvetica" panose="020B0604020202020204" pitchFamily="34" charset="0"/>
              </a:rPr>
              <a:t>siCdc7+siCK1</a:t>
            </a:r>
            <a:r>
              <a:rPr lang="en-US" altLang="zh-TW" sz="900" b="1" dirty="0">
                <a:latin typeface="Symbol" panose="05050102010706020507" pitchFamily="18" charset="2"/>
                <a:cs typeface="Helvetica" panose="020B0604020202020204" pitchFamily="34" charset="0"/>
              </a:rPr>
              <a:t>g</a:t>
            </a:r>
            <a:r>
              <a:rPr lang="en-US" altLang="zh-TW" sz="900" b="1" dirty="0">
                <a:latin typeface="Helvetica" panose="020B0604020202020204" pitchFamily="34" charset="0"/>
                <a:cs typeface="Helvetica" panose="020B0604020202020204" pitchFamily="34" charset="0"/>
              </a:rPr>
              <a:t>1</a:t>
            </a:r>
            <a:endParaRPr lang="zh-TW" altLang="en-US" sz="9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62" name="文字方塊 61"/>
          <p:cNvSpPr txBox="1"/>
          <p:nvPr/>
        </p:nvSpPr>
        <p:spPr>
          <a:xfrm rot="16200000">
            <a:off x="5544627" y="1900217"/>
            <a:ext cx="83951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900" b="1" dirty="0" err="1">
                <a:latin typeface="Helvetica" panose="020B0604020202020204" pitchFamily="34" charset="0"/>
                <a:cs typeface="Helvetica" panose="020B0604020202020204" pitchFamily="34" charset="0"/>
              </a:rPr>
              <a:t>siControl</a:t>
            </a:r>
            <a:endParaRPr lang="zh-TW" altLang="en-US" sz="9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33" name="文字方塊 32"/>
          <p:cNvSpPr txBox="1"/>
          <p:nvPr/>
        </p:nvSpPr>
        <p:spPr>
          <a:xfrm>
            <a:off x="4987683" y="3098354"/>
            <a:ext cx="87185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TW" sz="1000" b="1" dirty="0">
                <a:latin typeface="Helvetica" panose="020B0604020202020204" pitchFamily="34" charset="0"/>
                <a:cs typeface="Helvetica" panose="020B0604020202020204" pitchFamily="34" charset="0"/>
              </a:rPr>
              <a:t>Cdc7</a:t>
            </a:r>
            <a:endParaRPr lang="zh-TW" altLang="en-US" sz="10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pic>
        <p:nvPicPr>
          <p:cNvPr id="7" name="圖片 6"/>
          <p:cNvPicPr>
            <a:picLocks noChangeAspect="1"/>
          </p:cNvPicPr>
          <p:nvPr/>
        </p:nvPicPr>
        <p:blipFill rotWithShape="1">
          <a:blip r:embed="rId3"/>
          <a:srcRect l="6947" t="21179" r="6697" b="21677"/>
          <a:stretch/>
        </p:blipFill>
        <p:spPr>
          <a:xfrm>
            <a:off x="5845565" y="3926146"/>
            <a:ext cx="1083375" cy="274967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8" name="圖片 7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5846113" y="2543200"/>
            <a:ext cx="1082279" cy="407194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0" name="圖片 9"/>
          <p:cNvPicPr>
            <a:picLocks noChangeAspect="1"/>
          </p:cNvPicPr>
          <p:nvPr/>
        </p:nvPicPr>
        <p:blipFill rotWithShape="1">
          <a:blip r:embed="rId5"/>
          <a:srcRect l="4187" t="3840" r="5147" b="-1"/>
          <a:stretch/>
        </p:blipFill>
        <p:spPr>
          <a:xfrm>
            <a:off x="5845565" y="3013035"/>
            <a:ext cx="1083375" cy="367046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1" name="圖片 10"/>
          <p:cNvPicPr>
            <a:picLocks noChangeAspect="1"/>
          </p:cNvPicPr>
          <p:nvPr/>
        </p:nvPicPr>
        <p:blipFill rotWithShape="1">
          <a:blip r:embed="rId6"/>
          <a:srcRect r="18695"/>
          <a:stretch/>
        </p:blipFill>
        <p:spPr>
          <a:xfrm>
            <a:off x="5845565" y="3442721"/>
            <a:ext cx="1083375" cy="420784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2" name="圖片 11"/>
          <p:cNvPicPr>
            <a:picLocks noChangeAspect="1"/>
          </p:cNvPicPr>
          <p:nvPr/>
        </p:nvPicPr>
        <p:blipFill rotWithShape="1">
          <a:blip r:embed="rId7"/>
          <a:srcRect l="3870" t="23576" r="5183" b="23019"/>
          <a:stretch/>
        </p:blipFill>
        <p:spPr>
          <a:xfrm>
            <a:off x="5845565" y="4263754"/>
            <a:ext cx="1083375" cy="273434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22" name="文字方塊 21"/>
          <p:cNvSpPr txBox="1"/>
          <p:nvPr/>
        </p:nvSpPr>
        <p:spPr>
          <a:xfrm>
            <a:off x="5873871" y="2329419"/>
            <a:ext cx="16933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000" b="1" dirty="0">
                <a:latin typeface="Helvetica" panose="020B0604020202020204" pitchFamily="34" charset="0"/>
                <a:cs typeface="Helvetica" panose="020B0604020202020204" pitchFamily="34" charset="0"/>
              </a:rPr>
              <a:t>1</a:t>
            </a:r>
            <a:endParaRPr lang="zh-TW" altLang="en-US" sz="10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23" name="文字方塊 22"/>
          <p:cNvSpPr txBox="1"/>
          <p:nvPr/>
        </p:nvSpPr>
        <p:spPr>
          <a:xfrm>
            <a:off x="6143135" y="2329419"/>
            <a:ext cx="16933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000" b="1" dirty="0">
                <a:latin typeface="Helvetica" panose="020B0604020202020204" pitchFamily="34" charset="0"/>
                <a:cs typeface="Helvetica" panose="020B0604020202020204" pitchFamily="34" charset="0"/>
              </a:rPr>
              <a:t>2</a:t>
            </a:r>
            <a:endParaRPr lang="zh-TW" altLang="en-US" sz="10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24" name="文字方塊 23"/>
          <p:cNvSpPr txBox="1"/>
          <p:nvPr/>
        </p:nvSpPr>
        <p:spPr>
          <a:xfrm>
            <a:off x="6418522" y="2329419"/>
            <a:ext cx="16933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000" b="1" dirty="0">
                <a:latin typeface="Helvetica" panose="020B0604020202020204" pitchFamily="34" charset="0"/>
                <a:cs typeface="Helvetica" panose="020B0604020202020204" pitchFamily="34" charset="0"/>
              </a:rPr>
              <a:t>3</a:t>
            </a:r>
            <a:endParaRPr lang="zh-TW" altLang="en-US" sz="10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25" name="文字方塊 24"/>
          <p:cNvSpPr txBox="1"/>
          <p:nvPr/>
        </p:nvSpPr>
        <p:spPr>
          <a:xfrm>
            <a:off x="6700033" y="2329419"/>
            <a:ext cx="16933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000" b="1" dirty="0">
                <a:latin typeface="Helvetica" panose="020B0604020202020204" pitchFamily="34" charset="0"/>
                <a:cs typeface="Helvetica" panose="020B0604020202020204" pitchFamily="34" charset="0"/>
              </a:rPr>
              <a:t>4</a:t>
            </a:r>
            <a:endParaRPr lang="zh-TW" altLang="en-US" sz="10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26" name="文字方塊 25"/>
          <p:cNvSpPr txBox="1"/>
          <p:nvPr/>
        </p:nvSpPr>
        <p:spPr>
          <a:xfrm>
            <a:off x="5872027" y="4658228"/>
            <a:ext cx="120071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825" b="1" dirty="0">
                <a:latin typeface="Helvetica" panose="020B0604020202020204" pitchFamily="34" charset="0"/>
                <a:cs typeface="Helvetica" panose="020B0604020202020204" pitchFamily="34" charset="0"/>
              </a:rPr>
              <a:t>Whole cell </a:t>
            </a:r>
            <a:r>
              <a:rPr lang="en-US" altLang="zh-TW" sz="900" b="1" dirty="0">
                <a:latin typeface="Helvetica" panose="020B0604020202020204" pitchFamily="34" charset="0"/>
                <a:cs typeface="Helvetica" panose="020B0604020202020204" pitchFamily="34" charset="0"/>
              </a:rPr>
              <a:t>extract</a:t>
            </a:r>
            <a:r>
              <a:rPr lang="en-US" altLang="ja-JP" sz="900" b="1" dirty="0">
                <a:latin typeface="Helvetica" panose="020B0604020202020204" pitchFamily="34" charset="0"/>
                <a:cs typeface="Helvetica" panose="020B0604020202020204" pitchFamily="34" charset="0"/>
              </a:rPr>
              <a:t>s</a:t>
            </a:r>
            <a:endParaRPr lang="zh-TW" altLang="en-US" sz="9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cxnSp>
        <p:nvCxnSpPr>
          <p:cNvPr id="27" name="直線單箭頭接點 26"/>
          <p:cNvCxnSpPr/>
          <p:nvPr/>
        </p:nvCxnSpPr>
        <p:spPr>
          <a:xfrm flipV="1">
            <a:off x="4890641" y="5108803"/>
            <a:ext cx="1193019" cy="714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線單箭頭接點 28"/>
          <p:cNvCxnSpPr/>
          <p:nvPr/>
        </p:nvCxnSpPr>
        <p:spPr>
          <a:xfrm flipV="1">
            <a:off x="6212234" y="5108803"/>
            <a:ext cx="1193019" cy="714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文字方塊 29"/>
          <p:cNvSpPr txBox="1"/>
          <p:nvPr/>
        </p:nvSpPr>
        <p:spPr>
          <a:xfrm>
            <a:off x="4604735" y="4865485"/>
            <a:ext cx="1521243" cy="248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013" b="1" dirty="0">
                <a:latin typeface="Helvetica" panose="020B0604020202020204" pitchFamily="34" charset="0"/>
                <a:cs typeface="Helvetica" panose="020B0604020202020204" pitchFamily="34" charset="0"/>
              </a:rPr>
              <a:t>+siRNA</a:t>
            </a:r>
            <a:endParaRPr lang="zh-TW" altLang="en-US" sz="1013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32" name="文字方塊 31"/>
          <p:cNvSpPr txBox="1"/>
          <p:nvPr/>
        </p:nvSpPr>
        <p:spPr>
          <a:xfrm>
            <a:off x="6494564" y="5141115"/>
            <a:ext cx="1521243" cy="248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013" b="1" dirty="0">
                <a:latin typeface="Helvetica" panose="020B0604020202020204" pitchFamily="34" charset="0"/>
                <a:cs typeface="Helvetica" panose="020B0604020202020204" pitchFamily="34" charset="0"/>
              </a:rPr>
              <a:t>50 min</a:t>
            </a:r>
            <a:endParaRPr lang="zh-TW" altLang="en-US" sz="1013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34" name="文字方塊 33"/>
          <p:cNvSpPr txBox="1"/>
          <p:nvPr/>
        </p:nvSpPr>
        <p:spPr>
          <a:xfrm>
            <a:off x="5891697" y="4865485"/>
            <a:ext cx="1521243" cy="248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013" b="1" dirty="0">
                <a:latin typeface="Helvetica" panose="020B0604020202020204" pitchFamily="34" charset="0"/>
                <a:cs typeface="Helvetica" panose="020B0604020202020204" pitchFamily="34" charset="0"/>
              </a:rPr>
              <a:t>+2</a:t>
            </a:r>
            <a:r>
              <a:rPr lang="ja-JP" altLang="en-US" sz="1013" b="1" dirty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en-US" altLang="zh-TW" sz="1013" b="1" dirty="0" err="1">
                <a:latin typeface="Helvetica" panose="020B0604020202020204" pitchFamily="34" charset="0"/>
                <a:cs typeface="Helvetica" panose="020B0604020202020204" pitchFamily="34" charset="0"/>
              </a:rPr>
              <a:t>mM</a:t>
            </a:r>
            <a:r>
              <a:rPr lang="en-US" altLang="zh-TW" sz="1013" b="1" dirty="0">
                <a:latin typeface="Helvetica" panose="020B0604020202020204" pitchFamily="34" charset="0"/>
                <a:cs typeface="Helvetica" panose="020B0604020202020204" pitchFamily="34" charset="0"/>
              </a:rPr>
              <a:t> HU</a:t>
            </a:r>
            <a:endParaRPr lang="zh-TW" altLang="en-US" sz="1013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35" name="文字方塊 34"/>
          <p:cNvSpPr txBox="1"/>
          <p:nvPr/>
        </p:nvSpPr>
        <p:spPr>
          <a:xfrm>
            <a:off x="5210616" y="5132895"/>
            <a:ext cx="760622" cy="248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013" b="1" dirty="0">
                <a:latin typeface="Helvetica" panose="020B0604020202020204" pitchFamily="34" charset="0"/>
                <a:cs typeface="Helvetica" panose="020B0604020202020204" pitchFamily="34" charset="0"/>
              </a:rPr>
              <a:t>48 </a:t>
            </a:r>
            <a:r>
              <a:rPr lang="en-US" altLang="zh-TW" sz="1013" b="1">
                <a:latin typeface="Helvetica" panose="020B0604020202020204" pitchFamily="34" charset="0"/>
                <a:cs typeface="Helvetica" panose="020B0604020202020204" pitchFamily="34" charset="0"/>
              </a:rPr>
              <a:t>hrs</a:t>
            </a:r>
            <a:endParaRPr lang="zh-TW" altLang="en-US" sz="1013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36" name="文字方塊 35"/>
          <p:cNvSpPr txBox="1"/>
          <p:nvPr/>
        </p:nvSpPr>
        <p:spPr>
          <a:xfrm>
            <a:off x="7236509" y="4865485"/>
            <a:ext cx="1401555" cy="248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013" b="1" dirty="0">
                <a:latin typeface="Helvetica" panose="020B0604020202020204" pitchFamily="34" charset="0"/>
                <a:cs typeface="Helvetica" panose="020B0604020202020204" pitchFamily="34" charset="0"/>
              </a:rPr>
              <a:t>Harvest</a:t>
            </a:r>
            <a:endParaRPr lang="zh-TW" altLang="en-US" sz="1013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37" name="文字方塊 54"/>
          <p:cNvSpPr txBox="1"/>
          <p:nvPr/>
        </p:nvSpPr>
        <p:spPr>
          <a:xfrm>
            <a:off x="8219475" y="0"/>
            <a:ext cx="293597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350" b="1" dirty="0">
                <a:latin typeface="Helvetica" panose="020B0604020202020204" pitchFamily="34" charset="0"/>
                <a:cs typeface="Helvetica" panose="020B0604020202020204" pitchFamily="34" charset="0"/>
              </a:rPr>
              <a:t>Figure 5-figure supplement 5</a:t>
            </a:r>
            <a:endParaRPr lang="zh-TW" altLang="en-US" sz="135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81797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佈景主題">
  <a:themeElements>
    <a:clrScheme name="Office 佈景主題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佈景主題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佈景主題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11752</TotalTime>
  <Words>99</Words>
  <Application>Microsoft Office PowerPoint</Application>
  <PresentationFormat>寬螢幕</PresentationFormat>
  <Paragraphs>24</Paragraphs>
  <Slides>1</Slides>
  <Notes>1</Notes>
  <HiddenSlides>0</HiddenSlides>
  <MMClips>0</MMClips>
  <ScaleCrop>false</ScaleCrop>
  <HeadingPairs>
    <vt:vector size="6" baseType="variant">
      <vt:variant>
        <vt:lpstr>使用字型</vt:lpstr>
      </vt:variant>
      <vt:variant>
        <vt:i4>7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1</vt:i4>
      </vt:variant>
    </vt:vector>
  </HeadingPairs>
  <TitlesOfParts>
    <vt:vector size="9" baseType="lpstr">
      <vt:lpstr>游ゴシック</vt:lpstr>
      <vt:lpstr>新細明體</vt:lpstr>
      <vt:lpstr>Arial</vt:lpstr>
      <vt:lpstr>Calibri</vt:lpstr>
      <vt:lpstr>Calibri Light</vt:lpstr>
      <vt:lpstr>Helvetica</vt:lpstr>
      <vt:lpstr>Symbol</vt:lpstr>
      <vt:lpstr>Office 佈景主題</vt:lpstr>
      <vt:lpstr>PowerPoint 簡報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楊其駿</dc:creator>
  <cp:lastModifiedBy>其駿 楊</cp:lastModifiedBy>
  <cp:revision>369</cp:revision>
  <cp:lastPrinted>2018-10-24T02:13:50Z</cp:lastPrinted>
  <dcterms:created xsi:type="dcterms:W3CDTF">2017-03-02T06:29:48Z</dcterms:created>
  <dcterms:modified xsi:type="dcterms:W3CDTF">2019-11-29T10:43:50Z</dcterms:modified>
</cp:coreProperties>
</file>