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3" r:id="rId1"/>
  </p:sldMasterIdLst>
  <p:notesMasterIdLst>
    <p:notesMasterId r:id="rId3"/>
  </p:notesMasterIdLst>
  <p:handoutMasterIdLst>
    <p:handoutMasterId r:id="rId4"/>
  </p:handoutMasterIdLst>
  <p:sldIdLst>
    <p:sldId id="330" r:id="rId2"/>
  </p:sldIdLst>
  <p:sldSz cx="12192000" cy="6858000"/>
  <p:notesSz cx="9872663" cy="67421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99"/>
    <a:srgbClr val="CCCC00"/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06" autoAdjust="0"/>
    <p:restoredTop sz="89903" autoAdjust="0"/>
  </p:normalViewPr>
  <p:slideViewPr>
    <p:cSldViewPr snapToGrid="0">
      <p:cViewPr varScale="1">
        <p:scale>
          <a:sx n="60" d="100"/>
          <a:sy n="60" d="100"/>
        </p:scale>
        <p:origin x="372" y="5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D:\phD\data\2018\20180604%20kinase%20assay\20180605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TW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lang="ja-JP"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altLang="zh-TW" b="1" dirty="0" smtClean="0">
                <a:solidFill>
                  <a:schemeClr val="tx1"/>
                </a:solidFill>
                <a:effectLst/>
                <a:latin typeface="Helvetica"/>
                <a:cs typeface="Helvetica"/>
              </a:rPr>
              <a:t>#27 polypeptide</a:t>
            </a:r>
          </a:p>
          <a:p>
            <a:pPr>
              <a:defRPr lang="ja-JP"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altLang="zh-TW" b="1" dirty="0" smtClean="0">
                <a:solidFill>
                  <a:schemeClr val="tx1"/>
                </a:solidFill>
                <a:effectLst/>
                <a:latin typeface="Helvetica"/>
                <a:cs typeface="Helvetica"/>
              </a:rPr>
              <a:t>(</a:t>
            </a:r>
            <a:r>
              <a:rPr lang="en-US" altLang="zh-TW" b="1" dirty="0" err="1" smtClean="0">
                <a:solidFill>
                  <a:schemeClr val="tx1"/>
                </a:solidFill>
                <a:effectLst/>
                <a:latin typeface="Helvetica"/>
                <a:cs typeface="Helvetica"/>
              </a:rPr>
              <a:t>Claspin</a:t>
            </a:r>
            <a:r>
              <a:rPr lang="en-US" altLang="zh-TW" b="1" dirty="0" smtClean="0">
                <a:solidFill>
                  <a:schemeClr val="tx1"/>
                </a:solidFill>
                <a:effectLst/>
                <a:latin typeface="Helvetica"/>
                <a:cs typeface="Helvetica"/>
              </a:rPr>
              <a:t> aa</a:t>
            </a:r>
            <a:r>
              <a:rPr lang="en-US" altLang="ja-JP" b="1" dirty="0" smtClean="0">
                <a:solidFill>
                  <a:schemeClr val="tx1"/>
                </a:solidFill>
                <a:effectLst/>
                <a:latin typeface="Helvetica"/>
                <a:cs typeface="Helvetica"/>
              </a:rPr>
              <a:t>897-1100</a:t>
            </a:r>
            <a:r>
              <a:rPr lang="en-US" altLang="zh-TW" b="1" dirty="0" smtClean="0">
                <a:solidFill>
                  <a:schemeClr val="tx1"/>
                </a:solidFill>
                <a:effectLst/>
              </a:rPr>
              <a:t>)</a:t>
            </a:r>
            <a:endParaRPr lang="zh-TW" altLang="zh-TW" b="1" dirty="0">
              <a:solidFill>
                <a:schemeClr val="tx1"/>
              </a:solidFill>
              <a:effectLst/>
            </a:endParaRPr>
          </a:p>
        </c:rich>
      </c:tx>
      <c:layout/>
      <c:overlay val="0"/>
      <c:spPr>
        <a:noFill/>
        <a:ln>
          <a:noFill/>
        </a:ln>
        <a:effectLst/>
      </c:sp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tx1"/>
            </a:solidFill>
            <a:ln>
              <a:noFill/>
            </a:ln>
            <a:effectLst/>
          </c:spPr>
          <c:invertIfNegative val="0"/>
          <c:val>
            <c:numRef>
              <c:f>工作表1!$H$17:$H$28</c:f>
              <c:numCache>
                <c:formatCode>General</c:formatCode>
                <c:ptCount val="12"/>
                <c:pt idx="0">
                  <c:v>308.33999999999992</c:v>
                </c:pt>
                <c:pt idx="1">
                  <c:v>3917.63</c:v>
                </c:pt>
                <c:pt idx="2">
                  <c:v>9728.9499999999825</c:v>
                </c:pt>
                <c:pt idx="3">
                  <c:v>17968.099999999991</c:v>
                </c:pt>
                <c:pt idx="4">
                  <c:v>6751.36</c:v>
                </c:pt>
                <c:pt idx="5">
                  <c:v>8967.16</c:v>
                </c:pt>
                <c:pt idx="6">
                  <c:v>14285.54</c:v>
                </c:pt>
                <c:pt idx="7">
                  <c:v>16682.63</c:v>
                </c:pt>
                <c:pt idx="8">
                  <c:v>10394.01</c:v>
                </c:pt>
                <c:pt idx="9">
                  <c:v>12324.16</c:v>
                </c:pt>
                <c:pt idx="10">
                  <c:v>15506.82</c:v>
                </c:pt>
                <c:pt idx="11">
                  <c:v>20279.37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05B-40F5-AD59-13374D03677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869766168"/>
        <c:axId val="1954854824"/>
      </c:barChart>
      <c:catAx>
        <c:axId val="1869766168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1954854824"/>
        <c:crosses val="autoZero"/>
        <c:auto val="1"/>
        <c:lblAlgn val="ctr"/>
        <c:lblOffset val="100"/>
        <c:noMultiLvlLbl val="0"/>
      </c:catAx>
      <c:valAx>
        <c:axId val="195485482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ja-JP"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TW"/>
          </a:p>
        </c:txPr>
        <c:crossAx val="186976616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TW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4278154" cy="338277"/>
          </a:xfrm>
          <a:prstGeom prst="rect">
            <a:avLst/>
          </a:prstGeom>
        </p:spPr>
        <p:txBody>
          <a:bodyPr vert="horz" lIns="91427" tIns="45713" rIns="91427" bIns="45713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quarter" idx="1"/>
          </p:nvPr>
        </p:nvSpPr>
        <p:spPr>
          <a:xfrm>
            <a:off x="5592224" y="1"/>
            <a:ext cx="4278154" cy="338277"/>
          </a:xfrm>
          <a:prstGeom prst="rect">
            <a:avLst/>
          </a:prstGeom>
        </p:spPr>
        <p:txBody>
          <a:bodyPr vert="horz" lIns="91427" tIns="45713" rIns="91427" bIns="45713" rtlCol="0"/>
          <a:lstStyle>
            <a:lvl1pPr algn="r">
              <a:defRPr sz="1200"/>
            </a:lvl1pPr>
          </a:lstStyle>
          <a:p>
            <a:fld id="{26352357-0CA9-4B04-B5DC-78E9B5A91422}" type="datetimeFigureOut">
              <a:rPr lang="zh-TW" altLang="en-US" smtClean="0"/>
              <a:t>2019/11/29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2"/>
          </p:nvPr>
        </p:nvSpPr>
        <p:spPr>
          <a:xfrm>
            <a:off x="0" y="6403837"/>
            <a:ext cx="4278154" cy="338276"/>
          </a:xfrm>
          <a:prstGeom prst="rect">
            <a:avLst/>
          </a:prstGeom>
        </p:spPr>
        <p:txBody>
          <a:bodyPr vert="horz" lIns="91427" tIns="45713" rIns="91427" bIns="45713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3"/>
          </p:nvPr>
        </p:nvSpPr>
        <p:spPr>
          <a:xfrm>
            <a:off x="5592224" y="6403837"/>
            <a:ext cx="4278154" cy="338276"/>
          </a:xfrm>
          <a:prstGeom prst="rect">
            <a:avLst/>
          </a:prstGeom>
        </p:spPr>
        <p:txBody>
          <a:bodyPr vert="horz" lIns="91427" tIns="45713" rIns="91427" bIns="45713" rtlCol="0" anchor="b"/>
          <a:lstStyle>
            <a:lvl1pPr algn="r">
              <a:defRPr sz="1200"/>
            </a:lvl1pPr>
          </a:lstStyle>
          <a:p>
            <a:fld id="{32B6E3FF-4BAD-4526-8C23-DD609F2F18D9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62032843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4278154" cy="338277"/>
          </a:xfrm>
          <a:prstGeom prst="rect">
            <a:avLst/>
          </a:prstGeom>
        </p:spPr>
        <p:txBody>
          <a:bodyPr vert="horz" lIns="91427" tIns="45713" rIns="91427" bIns="45713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5592224" y="1"/>
            <a:ext cx="4278154" cy="338277"/>
          </a:xfrm>
          <a:prstGeom prst="rect">
            <a:avLst/>
          </a:prstGeom>
        </p:spPr>
        <p:txBody>
          <a:bodyPr vert="horz" lIns="91427" tIns="45713" rIns="91427" bIns="45713" rtlCol="0"/>
          <a:lstStyle>
            <a:lvl1pPr algn="r">
              <a:defRPr sz="1200"/>
            </a:lvl1pPr>
          </a:lstStyle>
          <a:p>
            <a:fld id="{6BFE73A2-03C7-44A9-A908-CFCBED337FB6}" type="datetimeFigureOut">
              <a:rPr lang="zh-TW" altLang="en-US" smtClean="0"/>
              <a:t>2019/11/29</a:t>
            </a:fld>
            <a:endParaRPr lang="zh-TW" altLang="en-US"/>
          </a:p>
        </p:txBody>
      </p:sp>
      <p:sp>
        <p:nvSpPr>
          <p:cNvPr id="4" name="投影片圖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2914650" y="842963"/>
            <a:ext cx="4043363" cy="22748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27" tIns="45713" rIns="91427" bIns="45713" rtlCol="0" anchor="ctr"/>
          <a:lstStyle/>
          <a:p>
            <a:endParaRPr lang="zh-TW" alt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987267" y="3244643"/>
            <a:ext cx="7898130" cy="2654707"/>
          </a:xfrm>
          <a:prstGeom prst="rect">
            <a:avLst/>
          </a:prstGeom>
        </p:spPr>
        <p:txBody>
          <a:bodyPr vert="horz" lIns="91427" tIns="45713" rIns="91427" bIns="45713" rtlCol="0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0" y="6403837"/>
            <a:ext cx="4278154" cy="338276"/>
          </a:xfrm>
          <a:prstGeom prst="rect">
            <a:avLst/>
          </a:prstGeom>
        </p:spPr>
        <p:txBody>
          <a:bodyPr vert="horz" lIns="91427" tIns="45713" rIns="91427" bIns="45713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5592224" y="6403837"/>
            <a:ext cx="4278154" cy="338276"/>
          </a:xfrm>
          <a:prstGeom prst="rect">
            <a:avLst/>
          </a:prstGeom>
        </p:spPr>
        <p:txBody>
          <a:bodyPr vert="horz" lIns="91427" tIns="45713" rIns="91427" bIns="45713" rtlCol="0" anchor="b"/>
          <a:lstStyle>
            <a:lvl1pPr algn="r">
              <a:defRPr sz="1200"/>
            </a:lvl1pPr>
          </a:lstStyle>
          <a:p>
            <a:fld id="{55B982B5-07D1-4ACB-A907-4E8FA7431969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1360545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>
          <a:xfrm>
            <a:off x="2925763" y="849313"/>
            <a:ext cx="4075112" cy="2293937"/>
          </a:xfrm>
        </p:spPr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14269">
              <a:defRPr/>
            </a:pPr>
            <a:r>
              <a:rPr lang="en-US" altLang="zh-TW" b="1" dirty="0"/>
              <a:t>Supplementary Fig. S5. Cdc7 and CK1 phosphorylates Claspin independently.</a:t>
            </a:r>
            <a:endParaRPr lang="zh-TW" altLang="zh-TW" dirty="0"/>
          </a:p>
          <a:p>
            <a:r>
              <a:rPr lang="en-US" altLang="zh-TW" b="1" dirty="0" smtClean="0"/>
              <a:t>(A)</a:t>
            </a:r>
            <a:r>
              <a:rPr lang="en-US" altLang="zh-TW" b="0" dirty="0" smtClean="0"/>
              <a:t> Purified </a:t>
            </a:r>
            <a:r>
              <a:rPr lang="en-US" altLang="zh-TW" b="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Claspin 897-1100 amino acid fragment mixed with indicated amount of purified Cdc7-ASK and CK1</a:t>
            </a:r>
            <a:r>
              <a:rPr lang="en-US" altLang="zh-TW" b="0" dirty="0" smtClean="0">
                <a:latin typeface="Symbol" panose="05050102010706020507" pitchFamily="18" charset="2"/>
                <a:cs typeface="Helvetica" panose="020B0604020202020204" pitchFamily="34" charset="0"/>
              </a:rPr>
              <a:t>g</a:t>
            </a:r>
            <a:r>
              <a:rPr lang="en-US" altLang="zh-TW" b="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1 and incubated in reaction buffer. Samples were</a:t>
            </a:r>
            <a:r>
              <a:rPr lang="en-US" altLang="zh-TW" b="0" baseline="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en-US" altLang="zh-TW" b="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analyzed by 4-20% gradient SDS-PAGE, followed by silver staining(Right) and autoradiogram(Left). Arrow</a:t>
            </a:r>
            <a:r>
              <a:rPr lang="en-US" altLang="zh-TW" b="0" baseline="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s mean indicated proteins</a:t>
            </a:r>
            <a:r>
              <a:rPr lang="en-US" altLang="zh-TW" b="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; Bottom</a:t>
            </a:r>
            <a:r>
              <a:rPr lang="en-US" altLang="zh-TW" b="0" baseline="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: </a:t>
            </a:r>
            <a:r>
              <a:rPr lang="en-US" altLang="zh-TW" dirty="0"/>
              <a:t>Schematic diagram of 897-1100 amino acid Claspin fragment.</a:t>
            </a:r>
            <a:endParaRPr lang="zh-TW" altLang="en-US" b="0" dirty="0" smtClean="0"/>
          </a:p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B982B5-07D1-4ACB-A907-4E8FA7431969}" type="slidenum">
              <a:rPr lang="zh-TW" altLang="en-US" smtClean="0"/>
              <a:t>1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797199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 smtClean="0"/>
              <a:t>按一下以編輯母片副標題樣式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A7D73-8C03-4951-A86A-A0A63E950D2C}" type="datetimeFigureOut">
              <a:rPr lang="zh-TW" altLang="en-US" smtClean="0"/>
              <a:t>2019/11/29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C33A6-5299-4AFA-A675-9962C7E585B9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7121120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A7D73-8C03-4951-A86A-A0A63E950D2C}" type="datetimeFigureOut">
              <a:rPr lang="zh-TW" altLang="en-US" smtClean="0"/>
              <a:t>2019/11/29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C33A6-5299-4AFA-A675-9962C7E585B9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3363241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A7D73-8C03-4951-A86A-A0A63E950D2C}" type="datetimeFigureOut">
              <a:rPr lang="zh-TW" altLang="en-US" smtClean="0"/>
              <a:t>2019/11/29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C33A6-5299-4AFA-A675-9962C7E585B9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0531025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A7D73-8C03-4951-A86A-A0A63E950D2C}" type="datetimeFigureOut">
              <a:rPr lang="zh-TW" altLang="en-US" smtClean="0"/>
              <a:t>2019/11/29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C33A6-5299-4AFA-A675-9962C7E585B9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1089741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A7D73-8C03-4951-A86A-A0A63E950D2C}" type="datetimeFigureOut">
              <a:rPr lang="zh-TW" altLang="en-US" smtClean="0"/>
              <a:t>2019/11/29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C33A6-5299-4AFA-A675-9962C7E585B9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3025777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A7D73-8C03-4951-A86A-A0A63E950D2C}" type="datetimeFigureOut">
              <a:rPr lang="zh-TW" altLang="en-US" smtClean="0"/>
              <a:t>2019/11/29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C33A6-5299-4AFA-A675-9962C7E585B9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726846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A7D73-8C03-4951-A86A-A0A63E950D2C}" type="datetimeFigureOut">
              <a:rPr lang="zh-TW" altLang="en-US" smtClean="0"/>
              <a:t>2019/11/29</a:t>
            </a:fld>
            <a:endParaRPr lang="zh-TW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C33A6-5299-4AFA-A675-9962C7E585B9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800115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A7D73-8C03-4951-A86A-A0A63E950D2C}" type="datetimeFigureOut">
              <a:rPr lang="zh-TW" altLang="en-US" smtClean="0"/>
              <a:t>2019/11/29</a:t>
            </a:fld>
            <a:endParaRPr lang="zh-TW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C33A6-5299-4AFA-A675-9962C7E585B9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338231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A7D73-8C03-4951-A86A-A0A63E950D2C}" type="datetimeFigureOut">
              <a:rPr lang="zh-TW" altLang="en-US" smtClean="0"/>
              <a:t>2019/11/29</a:t>
            </a:fld>
            <a:endParaRPr lang="zh-TW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C33A6-5299-4AFA-A675-9962C7E585B9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252296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A7D73-8C03-4951-A86A-A0A63E950D2C}" type="datetimeFigureOut">
              <a:rPr lang="zh-TW" altLang="en-US" smtClean="0"/>
              <a:t>2019/11/29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C33A6-5299-4AFA-A675-9962C7E585B9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6398431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A7D73-8C03-4951-A86A-A0A63E950D2C}" type="datetimeFigureOut">
              <a:rPr lang="zh-TW" altLang="en-US" smtClean="0"/>
              <a:t>2019/11/29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C33A6-5299-4AFA-A675-9962C7E585B9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7286595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9A7D73-8C03-4951-A86A-A0A63E950D2C}" type="datetimeFigureOut">
              <a:rPr lang="zh-TW" altLang="en-US" smtClean="0"/>
              <a:t>2019/11/29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FC33A6-5299-4AFA-A675-9962C7E585B9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1022350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tif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tiff"/><Relationship Id="rId5" Type="http://schemas.openxmlformats.org/officeDocument/2006/relationships/image" Target="../media/image2.png"/><Relationship Id="rId4" Type="http://schemas.openxmlformats.org/officeDocument/2006/relationships/chart" Target="../charts/char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" name="圖片 4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543" t="8155" r="43332" b="62231"/>
          <a:stretch/>
        </p:blipFill>
        <p:spPr>
          <a:xfrm rot="16200000" flipH="1">
            <a:off x="7014526" y="1058738"/>
            <a:ext cx="1694270" cy="1910404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35" name="object 29"/>
          <p:cNvSpPr txBox="1"/>
          <p:nvPr/>
        </p:nvSpPr>
        <p:spPr>
          <a:xfrm>
            <a:off x="3821333" y="292239"/>
            <a:ext cx="306740" cy="238136"/>
          </a:xfrm>
          <a:prstGeom prst="rect">
            <a:avLst/>
          </a:prstGeom>
        </p:spPr>
        <p:txBody>
          <a:bodyPr vert="horz" wrap="square" lIns="0" tIns="7233" rIns="0" bIns="0" rtlCol="0">
            <a:spAutoFit/>
          </a:bodyPr>
          <a:lstStyle/>
          <a:p>
            <a:pPr marL="5358" algn="ctr">
              <a:spcBef>
                <a:spcPts val="57"/>
              </a:spcBef>
            </a:pPr>
            <a:r>
              <a:rPr lang="en-US" sz="1500" b="1" dirty="0">
                <a:latin typeface="Helvetica" panose="020B0604020202020204" pitchFamily="34" charset="0"/>
                <a:cs typeface="Helvetica" panose="020B0604020202020204" pitchFamily="34" charset="0"/>
              </a:rPr>
              <a:t>A</a:t>
            </a:r>
            <a:endParaRPr sz="15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62" name="object 29"/>
          <p:cNvSpPr txBox="1"/>
          <p:nvPr/>
        </p:nvSpPr>
        <p:spPr>
          <a:xfrm>
            <a:off x="3821333" y="4205180"/>
            <a:ext cx="390440" cy="238136"/>
          </a:xfrm>
          <a:prstGeom prst="rect">
            <a:avLst/>
          </a:prstGeom>
        </p:spPr>
        <p:txBody>
          <a:bodyPr vert="horz" wrap="square" lIns="0" tIns="7233" rIns="0" bIns="0" rtlCol="0">
            <a:spAutoFit/>
          </a:bodyPr>
          <a:lstStyle/>
          <a:p>
            <a:pPr marL="5358" algn="ctr">
              <a:spcBef>
                <a:spcPts val="57"/>
              </a:spcBef>
            </a:pPr>
            <a:r>
              <a:rPr lang="en-US" sz="1500" b="1" dirty="0">
                <a:latin typeface="Helvetica" panose="020B0604020202020204" pitchFamily="34" charset="0"/>
                <a:cs typeface="Helvetica" panose="020B0604020202020204" pitchFamily="34" charset="0"/>
              </a:rPr>
              <a:t>B</a:t>
            </a:r>
            <a:endParaRPr sz="15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7" name="文字方塊 54"/>
          <p:cNvSpPr txBox="1"/>
          <p:nvPr/>
        </p:nvSpPr>
        <p:spPr>
          <a:xfrm>
            <a:off x="8223378" y="0"/>
            <a:ext cx="323850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350" b="1" dirty="0">
                <a:latin typeface="Helvetica" panose="020B0604020202020204" pitchFamily="34" charset="0"/>
                <a:cs typeface="Helvetica" panose="020B0604020202020204" pitchFamily="34" charset="0"/>
              </a:rPr>
              <a:t>Figure 6-figure supplement 1</a:t>
            </a:r>
            <a:endParaRPr lang="zh-TW" altLang="en-US" sz="135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graphicFrame>
        <p:nvGraphicFramePr>
          <p:cNvPr id="8" name="圖表 7"/>
          <p:cNvGraphicFramePr>
            <a:graphicFrameLocks/>
          </p:cNvGraphicFramePr>
          <p:nvPr>
            <p:extLst/>
          </p:nvPr>
        </p:nvGraphicFramePr>
        <p:xfrm>
          <a:off x="4620661" y="3875425"/>
          <a:ext cx="3596773" cy="2057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9" name="文字方塊 8"/>
          <p:cNvSpPr txBox="1"/>
          <p:nvPr/>
        </p:nvSpPr>
        <p:spPr>
          <a:xfrm>
            <a:off x="4301601" y="5932825"/>
            <a:ext cx="513137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050" b="1" dirty="0">
                <a:latin typeface="Helvetica" panose="020B0604020202020204" pitchFamily="34" charset="0"/>
                <a:cs typeface="Helvetica" panose="020B0604020202020204" pitchFamily="34" charset="0"/>
              </a:rPr>
              <a:t>Cdc7</a:t>
            </a:r>
            <a:endParaRPr lang="zh-TW" altLang="en-US" sz="105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0" name="文字方塊 9"/>
          <p:cNvSpPr txBox="1"/>
          <p:nvPr/>
        </p:nvSpPr>
        <p:spPr>
          <a:xfrm>
            <a:off x="4240139" y="6244920"/>
            <a:ext cx="941509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050" b="1" dirty="0">
                <a:latin typeface="Helvetica" panose="020B0604020202020204" pitchFamily="34" charset="0"/>
                <a:cs typeface="Helvetica" panose="020B0604020202020204" pitchFamily="34" charset="0"/>
              </a:rPr>
              <a:t>CK1</a:t>
            </a:r>
            <a:r>
              <a:rPr lang="en-US" altLang="zh-TW" sz="1050" b="1" dirty="0">
                <a:latin typeface="Symbol" panose="05050102010706020507" pitchFamily="18" charset="2"/>
                <a:cs typeface="Helvetica" panose="020B0604020202020204" pitchFamily="34" charset="0"/>
              </a:rPr>
              <a:t>g</a:t>
            </a:r>
            <a:r>
              <a:rPr lang="en-US" altLang="zh-TW" sz="1050" b="1" dirty="0">
                <a:latin typeface="Helvetica" panose="020B0604020202020204" pitchFamily="34" charset="0"/>
                <a:cs typeface="Helvetica" panose="020B0604020202020204" pitchFamily="34" charset="0"/>
              </a:rPr>
              <a:t>1 (ng)</a:t>
            </a:r>
            <a:endParaRPr lang="zh-TW" altLang="en-US" sz="105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1" name="直角三角形 10"/>
          <p:cNvSpPr/>
          <p:nvPr/>
        </p:nvSpPr>
        <p:spPr>
          <a:xfrm flipH="1">
            <a:off x="7375379" y="5952277"/>
            <a:ext cx="603564" cy="98374"/>
          </a:xfrm>
          <a:prstGeom prst="rtTriangl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sz="1350"/>
          </a:p>
        </p:txBody>
      </p:sp>
      <p:sp>
        <p:nvSpPr>
          <p:cNvPr id="12" name="文字方塊 11"/>
          <p:cNvSpPr txBox="1"/>
          <p:nvPr/>
        </p:nvSpPr>
        <p:spPr>
          <a:xfrm>
            <a:off x="7091384" y="5881338"/>
            <a:ext cx="309069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350" b="1" dirty="0">
                <a:latin typeface="Helvetica" panose="020B0604020202020204" pitchFamily="34" charset="0"/>
                <a:cs typeface="Helvetica" panose="020B0604020202020204" pitchFamily="34" charset="0"/>
              </a:rPr>
              <a:t>-</a:t>
            </a:r>
            <a:endParaRPr lang="zh-TW" altLang="en-US" sz="135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3" name="文字方塊 12"/>
          <p:cNvSpPr txBox="1"/>
          <p:nvPr/>
        </p:nvSpPr>
        <p:spPr>
          <a:xfrm>
            <a:off x="5632850" y="6165884"/>
            <a:ext cx="21209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350" b="1" dirty="0">
                <a:latin typeface="Helvetica" panose="020B0604020202020204" pitchFamily="34" charset="0"/>
                <a:cs typeface="Helvetica" panose="020B0604020202020204" pitchFamily="34" charset="0"/>
              </a:rPr>
              <a:t>-</a:t>
            </a:r>
            <a:endParaRPr lang="zh-TW" altLang="en-US" sz="135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4" name="文字方塊 13"/>
          <p:cNvSpPr txBox="1"/>
          <p:nvPr/>
        </p:nvSpPr>
        <p:spPr>
          <a:xfrm>
            <a:off x="6590484" y="6235134"/>
            <a:ext cx="21209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900" b="1" dirty="0">
                <a:latin typeface="Helvetica" panose="020B0604020202020204" pitchFamily="34" charset="0"/>
                <a:cs typeface="Helvetica" panose="020B0604020202020204" pitchFamily="34" charset="0"/>
              </a:rPr>
              <a:t>1</a:t>
            </a:r>
            <a:endParaRPr lang="zh-TW" altLang="en-US" sz="9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5" name="文字方塊 14"/>
          <p:cNvSpPr txBox="1"/>
          <p:nvPr/>
        </p:nvSpPr>
        <p:spPr>
          <a:xfrm>
            <a:off x="7521451" y="6235134"/>
            <a:ext cx="27185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900" b="1" dirty="0">
                <a:latin typeface="Helvetica" panose="020B0604020202020204" pitchFamily="34" charset="0"/>
                <a:cs typeface="Helvetica" panose="020B0604020202020204" pitchFamily="34" charset="0"/>
              </a:rPr>
              <a:t>2</a:t>
            </a:r>
            <a:endParaRPr lang="zh-TW" altLang="en-US" sz="9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6" name="直角三角形 15"/>
          <p:cNvSpPr/>
          <p:nvPr/>
        </p:nvSpPr>
        <p:spPr>
          <a:xfrm flipH="1">
            <a:off x="6380016" y="5937989"/>
            <a:ext cx="603564" cy="98374"/>
          </a:xfrm>
          <a:prstGeom prst="rtTriangl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sz="1350"/>
          </a:p>
        </p:txBody>
      </p:sp>
      <p:sp>
        <p:nvSpPr>
          <p:cNvPr id="17" name="文字方塊 16"/>
          <p:cNvSpPr txBox="1"/>
          <p:nvPr/>
        </p:nvSpPr>
        <p:spPr>
          <a:xfrm>
            <a:off x="6096022" y="5867051"/>
            <a:ext cx="309069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350" b="1" dirty="0">
                <a:latin typeface="Helvetica" panose="020B0604020202020204" pitchFamily="34" charset="0"/>
                <a:cs typeface="Helvetica" panose="020B0604020202020204" pitchFamily="34" charset="0"/>
              </a:rPr>
              <a:t>-</a:t>
            </a:r>
            <a:endParaRPr lang="zh-TW" altLang="en-US" sz="135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8" name="直角三角形 17"/>
          <p:cNvSpPr/>
          <p:nvPr/>
        </p:nvSpPr>
        <p:spPr>
          <a:xfrm flipH="1">
            <a:off x="5370366" y="5918939"/>
            <a:ext cx="603564" cy="98374"/>
          </a:xfrm>
          <a:prstGeom prst="rtTriangl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sz="1350"/>
          </a:p>
        </p:txBody>
      </p:sp>
      <p:sp>
        <p:nvSpPr>
          <p:cNvPr id="19" name="文字方塊 18"/>
          <p:cNvSpPr txBox="1"/>
          <p:nvPr/>
        </p:nvSpPr>
        <p:spPr>
          <a:xfrm>
            <a:off x="5086372" y="5848001"/>
            <a:ext cx="309069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350" b="1" dirty="0">
                <a:latin typeface="Helvetica" panose="020B0604020202020204" pitchFamily="34" charset="0"/>
                <a:cs typeface="Helvetica" panose="020B0604020202020204" pitchFamily="34" charset="0"/>
              </a:rPr>
              <a:t>-</a:t>
            </a:r>
            <a:endParaRPr lang="zh-TW" altLang="en-US" sz="135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cxnSp>
        <p:nvCxnSpPr>
          <p:cNvPr id="20" name="直線接點 19"/>
          <p:cNvCxnSpPr/>
          <p:nvPr/>
        </p:nvCxnSpPr>
        <p:spPr>
          <a:xfrm>
            <a:off x="5141141" y="6232033"/>
            <a:ext cx="859646" cy="88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線接點 20"/>
          <p:cNvCxnSpPr/>
          <p:nvPr/>
        </p:nvCxnSpPr>
        <p:spPr>
          <a:xfrm>
            <a:off x="6160316" y="6227271"/>
            <a:ext cx="859646" cy="88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線接點 21"/>
          <p:cNvCxnSpPr/>
          <p:nvPr/>
        </p:nvCxnSpPr>
        <p:spPr>
          <a:xfrm>
            <a:off x="7127104" y="6222508"/>
            <a:ext cx="859646" cy="88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文字方塊 22"/>
          <p:cNvSpPr txBox="1"/>
          <p:nvPr/>
        </p:nvSpPr>
        <p:spPr>
          <a:xfrm>
            <a:off x="5387414" y="6011911"/>
            <a:ext cx="86787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900" b="1" dirty="0">
                <a:latin typeface="Helvetica" panose="020B0604020202020204" pitchFamily="34" charset="0"/>
                <a:cs typeface="Helvetica" panose="020B0604020202020204" pitchFamily="34" charset="0"/>
              </a:rPr>
              <a:t>5,10,20ng</a:t>
            </a:r>
            <a:endParaRPr lang="zh-TW" altLang="en-US" sz="9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24" name="文字方塊 23"/>
          <p:cNvSpPr txBox="1"/>
          <p:nvPr/>
        </p:nvSpPr>
        <p:spPr>
          <a:xfrm>
            <a:off x="6378022" y="6017720"/>
            <a:ext cx="84246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900" b="1" dirty="0">
                <a:latin typeface="Helvetica" panose="020B0604020202020204" pitchFamily="34" charset="0"/>
                <a:cs typeface="Helvetica" panose="020B0604020202020204" pitchFamily="34" charset="0"/>
              </a:rPr>
              <a:t>5,10,20ng</a:t>
            </a:r>
            <a:endParaRPr lang="zh-TW" altLang="en-US" sz="9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25" name="文字方塊 24"/>
          <p:cNvSpPr txBox="1"/>
          <p:nvPr/>
        </p:nvSpPr>
        <p:spPr>
          <a:xfrm>
            <a:off x="7359686" y="6011911"/>
            <a:ext cx="85774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900" b="1" dirty="0">
                <a:latin typeface="Helvetica" panose="020B0604020202020204" pitchFamily="34" charset="0"/>
                <a:cs typeface="Helvetica" panose="020B0604020202020204" pitchFamily="34" charset="0"/>
              </a:rPr>
              <a:t>5,10,20ng</a:t>
            </a:r>
            <a:endParaRPr lang="zh-TW" altLang="en-US" sz="9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pic>
        <p:nvPicPr>
          <p:cNvPr id="2" name="圖片 1"/>
          <p:cNvPicPr>
            <a:picLocks noChangeAspect="1"/>
          </p:cNvPicPr>
          <p:nvPr/>
        </p:nvPicPr>
        <p:blipFill rotWithShape="1">
          <a:blip r:embed="rId5"/>
          <a:srcRect l="11228" t="76413"/>
          <a:stretch/>
        </p:blipFill>
        <p:spPr>
          <a:xfrm>
            <a:off x="4611402" y="2990274"/>
            <a:ext cx="4326106" cy="885429"/>
          </a:xfrm>
          <a:prstGeom prst="rect">
            <a:avLst/>
          </a:prstGeom>
        </p:spPr>
      </p:pic>
      <p:pic>
        <p:nvPicPr>
          <p:cNvPr id="26" name="圖片 25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533" r="7319" b="22422"/>
          <a:stretch/>
        </p:blipFill>
        <p:spPr>
          <a:xfrm rot="16200000">
            <a:off x="4784214" y="1139617"/>
            <a:ext cx="1620000" cy="1701385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27" name="文字方塊 26"/>
          <p:cNvSpPr txBox="1"/>
          <p:nvPr/>
        </p:nvSpPr>
        <p:spPr>
          <a:xfrm>
            <a:off x="6427336" y="1653142"/>
            <a:ext cx="499142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600" b="1" dirty="0">
                <a:latin typeface="Helvetica" panose="020B0604020202020204" pitchFamily="34" charset="0"/>
                <a:cs typeface="Helvetica" panose="020B0604020202020204" pitchFamily="34" charset="0"/>
              </a:rPr>
              <a:t>100</a:t>
            </a:r>
            <a:endParaRPr lang="zh-TW" altLang="en-US" sz="6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28" name="文字方塊 27"/>
          <p:cNvSpPr txBox="1"/>
          <p:nvPr/>
        </p:nvSpPr>
        <p:spPr>
          <a:xfrm>
            <a:off x="6427336" y="1734596"/>
            <a:ext cx="499142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600" b="1" dirty="0">
                <a:latin typeface="Helvetica" panose="020B0604020202020204" pitchFamily="34" charset="0"/>
                <a:cs typeface="Helvetica" panose="020B0604020202020204" pitchFamily="34" charset="0"/>
              </a:rPr>
              <a:t>75</a:t>
            </a:r>
            <a:endParaRPr lang="zh-TW" altLang="en-US" sz="6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29" name="文字方塊 28"/>
          <p:cNvSpPr txBox="1"/>
          <p:nvPr/>
        </p:nvSpPr>
        <p:spPr>
          <a:xfrm>
            <a:off x="6427336" y="1516660"/>
            <a:ext cx="499142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600" b="1" dirty="0">
                <a:latin typeface="Helvetica" panose="020B0604020202020204" pitchFamily="34" charset="0"/>
                <a:cs typeface="Helvetica" panose="020B0604020202020204" pitchFamily="34" charset="0"/>
              </a:rPr>
              <a:t>150</a:t>
            </a:r>
            <a:endParaRPr lang="zh-TW" altLang="en-US" sz="6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30" name="文字方塊 29"/>
          <p:cNvSpPr txBox="1"/>
          <p:nvPr/>
        </p:nvSpPr>
        <p:spPr>
          <a:xfrm>
            <a:off x="6427336" y="1379163"/>
            <a:ext cx="499142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600" b="1" dirty="0">
                <a:latin typeface="Helvetica" panose="020B0604020202020204" pitchFamily="34" charset="0"/>
                <a:cs typeface="Helvetica" panose="020B0604020202020204" pitchFamily="34" charset="0"/>
              </a:rPr>
              <a:t>250</a:t>
            </a:r>
            <a:endParaRPr lang="zh-TW" altLang="en-US" sz="6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31" name="文字方塊 30"/>
          <p:cNvSpPr txBox="1"/>
          <p:nvPr/>
        </p:nvSpPr>
        <p:spPr>
          <a:xfrm>
            <a:off x="6427336" y="1957913"/>
            <a:ext cx="499142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600" b="1" dirty="0">
                <a:latin typeface="Helvetica" panose="020B0604020202020204" pitchFamily="34" charset="0"/>
                <a:cs typeface="Helvetica" panose="020B0604020202020204" pitchFamily="34" charset="0"/>
              </a:rPr>
              <a:t>50</a:t>
            </a:r>
            <a:endParaRPr lang="zh-TW" altLang="en-US" sz="6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32" name="文字方塊 31"/>
          <p:cNvSpPr txBox="1"/>
          <p:nvPr/>
        </p:nvSpPr>
        <p:spPr>
          <a:xfrm>
            <a:off x="6427336" y="2139738"/>
            <a:ext cx="499142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600" b="1" dirty="0">
                <a:latin typeface="Helvetica" panose="020B0604020202020204" pitchFamily="34" charset="0"/>
                <a:cs typeface="Helvetica" panose="020B0604020202020204" pitchFamily="34" charset="0"/>
              </a:rPr>
              <a:t>37</a:t>
            </a:r>
            <a:endParaRPr lang="zh-TW" altLang="en-US" sz="6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33" name="文字方塊 32"/>
          <p:cNvSpPr txBox="1"/>
          <p:nvPr/>
        </p:nvSpPr>
        <p:spPr>
          <a:xfrm>
            <a:off x="6427336" y="2392961"/>
            <a:ext cx="499142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600" b="1" dirty="0">
                <a:latin typeface="Helvetica" panose="020B0604020202020204" pitchFamily="34" charset="0"/>
                <a:cs typeface="Helvetica" panose="020B0604020202020204" pitchFamily="34" charset="0"/>
              </a:rPr>
              <a:t>25</a:t>
            </a:r>
            <a:endParaRPr lang="zh-TW" altLang="en-US" sz="6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34" name="文字方塊 33"/>
          <p:cNvSpPr txBox="1"/>
          <p:nvPr/>
        </p:nvSpPr>
        <p:spPr>
          <a:xfrm>
            <a:off x="5265772" y="2841158"/>
            <a:ext cx="61038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b="1" dirty="0" err="1">
                <a:latin typeface="Helvetica" panose="020B0604020202020204" pitchFamily="34" charset="0"/>
                <a:cs typeface="Helvetica" panose="020B0604020202020204" pitchFamily="34" charset="0"/>
              </a:rPr>
              <a:t>Autorad</a:t>
            </a:r>
            <a:endParaRPr lang="zh-TW" altLang="en-US" sz="8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35" name="文字方塊 34"/>
          <p:cNvSpPr txBox="1"/>
          <p:nvPr/>
        </p:nvSpPr>
        <p:spPr>
          <a:xfrm>
            <a:off x="7488240" y="2841158"/>
            <a:ext cx="119212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b="1" dirty="0">
                <a:latin typeface="Helvetica" panose="020B0604020202020204" pitchFamily="34" charset="0"/>
                <a:cs typeface="Helvetica" panose="020B0604020202020204" pitchFamily="34" charset="0"/>
              </a:rPr>
              <a:t>Silver staining</a:t>
            </a:r>
            <a:endParaRPr lang="zh-TW" altLang="en-US" sz="8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cxnSp>
        <p:nvCxnSpPr>
          <p:cNvPr id="36" name="直線單箭頭接點 35"/>
          <p:cNvCxnSpPr/>
          <p:nvPr/>
        </p:nvCxnSpPr>
        <p:spPr>
          <a:xfrm>
            <a:off x="4656481" y="2073936"/>
            <a:ext cx="83744" cy="2632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直線單箭頭接點 36"/>
          <p:cNvCxnSpPr/>
          <p:nvPr/>
        </p:nvCxnSpPr>
        <p:spPr>
          <a:xfrm>
            <a:off x="4641903" y="1811309"/>
            <a:ext cx="83744" cy="2632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直線單箭頭接點 37"/>
          <p:cNvCxnSpPr/>
          <p:nvPr/>
        </p:nvCxnSpPr>
        <p:spPr>
          <a:xfrm>
            <a:off x="6921037" y="1994514"/>
            <a:ext cx="83744" cy="2632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直線單箭頭接點 38"/>
          <p:cNvCxnSpPr/>
          <p:nvPr/>
        </p:nvCxnSpPr>
        <p:spPr>
          <a:xfrm>
            <a:off x="6906459" y="1731887"/>
            <a:ext cx="83744" cy="2632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文字方塊 39"/>
          <p:cNvSpPr txBox="1"/>
          <p:nvPr/>
        </p:nvSpPr>
        <p:spPr>
          <a:xfrm>
            <a:off x="4393182" y="1980510"/>
            <a:ext cx="342842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700" b="1" dirty="0">
                <a:latin typeface="Helvetica" panose="020B0604020202020204" pitchFamily="34" charset="0"/>
                <a:cs typeface="Helvetica" panose="020B0604020202020204" pitchFamily="34" charset="0"/>
              </a:rPr>
              <a:t>#27</a:t>
            </a:r>
            <a:endParaRPr lang="zh-TW" altLang="en-US" sz="7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41" name="文字方塊 40"/>
          <p:cNvSpPr txBox="1"/>
          <p:nvPr/>
        </p:nvSpPr>
        <p:spPr>
          <a:xfrm>
            <a:off x="4328834" y="1701327"/>
            <a:ext cx="565139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700" b="1" dirty="0">
                <a:latin typeface="Helvetica" panose="020B0604020202020204" pitchFamily="34" charset="0"/>
                <a:cs typeface="Helvetica" panose="020B0604020202020204" pitchFamily="34" charset="0"/>
              </a:rPr>
              <a:t>Cdc7</a:t>
            </a:r>
            <a:endParaRPr lang="zh-TW" altLang="en-US" sz="7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42" name="文字方塊 41"/>
          <p:cNvSpPr txBox="1"/>
          <p:nvPr/>
        </p:nvSpPr>
        <p:spPr>
          <a:xfrm>
            <a:off x="6649776" y="1893115"/>
            <a:ext cx="342842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700" b="1" dirty="0">
                <a:latin typeface="Helvetica" panose="020B0604020202020204" pitchFamily="34" charset="0"/>
                <a:cs typeface="Helvetica" panose="020B0604020202020204" pitchFamily="34" charset="0"/>
              </a:rPr>
              <a:t>#27</a:t>
            </a:r>
            <a:endParaRPr lang="zh-TW" altLang="en-US" sz="7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43" name="文字方塊 42"/>
          <p:cNvSpPr txBox="1"/>
          <p:nvPr/>
        </p:nvSpPr>
        <p:spPr>
          <a:xfrm>
            <a:off x="6586546" y="1631104"/>
            <a:ext cx="565139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700" b="1" dirty="0">
                <a:latin typeface="Helvetica" panose="020B0604020202020204" pitchFamily="34" charset="0"/>
                <a:cs typeface="Helvetica" panose="020B0604020202020204" pitchFamily="34" charset="0"/>
              </a:rPr>
              <a:t>Cdc7</a:t>
            </a:r>
            <a:endParaRPr lang="zh-TW" altLang="en-US" sz="7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46" name="文字方塊 45"/>
          <p:cNvSpPr txBox="1"/>
          <p:nvPr/>
        </p:nvSpPr>
        <p:spPr>
          <a:xfrm>
            <a:off x="4057832" y="384212"/>
            <a:ext cx="86373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700" b="1" dirty="0">
                <a:latin typeface="Helvetica" panose="020B0604020202020204" pitchFamily="34" charset="0"/>
                <a:cs typeface="Helvetica" panose="020B0604020202020204" pitchFamily="34" charset="0"/>
              </a:rPr>
              <a:t>#27 polypeptide (100 </a:t>
            </a:r>
            <a:r>
              <a:rPr lang="en-US" altLang="zh-TW" sz="700" b="1" dirty="0" err="1">
                <a:latin typeface="Helvetica" panose="020B0604020202020204" pitchFamily="34" charset="0"/>
                <a:cs typeface="Helvetica" panose="020B0604020202020204" pitchFamily="34" charset="0"/>
              </a:rPr>
              <a:t>ng</a:t>
            </a:r>
            <a:r>
              <a:rPr lang="en-US" altLang="zh-TW" sz="700" b="1" dirty="0">
                <a:latin typeface="Helvetica" panose="020B0604020202020204" pitchFamily="34" charset="0"/>
                <a:cs typeface="Helvetica" panose="020B0604020202020204" pitchFamily="34" charset="0"/>
              </a:rPr>
              <a:t>)</a:t>
            </a:r>
            <a:endParaRPr lang="zh-TW" altLang="en-US" sz="7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47" name="文字方塊 46"/>
          <p:cNvSpPr txBox="1"/>
          <p:nvPr/>
        </p:nvSpPr>
        <p:spPr>
          <a:xfrm>
            <a:off x="4383048" y="713954"/>
            <a:ext cx="684183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700" b="1" dirty="0">
                <a:latin typeface="Helvetica" panose="020B0604020202020204" pitchFamily="34" charset="0"/>
                <a:cs typeface="Helvetica" panose="020B0604020202020204" pitchFamily="34" charset="0"/>
              </a:rPr>
              <a:t>Cdc7</a:t>
            </a:r>
            <a:endParaRPr lang="zh-TW" altLang="en-US" sz="7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48" name="文字方塊 47"/>
          <p:cNvSpPr txBox="1"/>
          <p:nvPr/>
        </p:nvSpPr>
        <p:spPr>
          <a:xfrm>
            <a:off x="4254596" y="834749"/>
            <a:ext cx="639433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700" b="1" dirty="0">
                <a:latin typeface="Helvetica" panose="020B0604020202020204" pitchFamily="34" charset="0"/>
                <a:cs typeface="Helvetica" panose="020B0604020202020204" pitchFamily="34" charset="0"/>
              </a:rPr>
              <a:t>CK1</a:t>
            </a:r>
            <a:r>
              <a:rPr lang="en-US" altLang="zh-TW" sz="700" b="1" dirty="0">
                <a:latin typeface="Symbol" panose="05050102010706020507" pitchFamily="18" charset="2"/>
                <a:cs typeface="Helvetica" panose="020B0604020202020204" pitchFamily="34" charset="0"/>
              </a:rPr>
              <a:t>g</a:t>
            </a:r>
            <a:r>
              <a:rPr lang="en-US" altLang="zh-TW" sz="700" b="1" dirty="0">
                <a:latin typeface="Helvetica" panose="020B0604020202020204" pitchFamily="34" charset="0"/>
                <a:cs typeface="Helvetica" panose="020B0604020202020204" pitchFamily="34" charset="0"/>
              </a:rPr>
              <a:t>1(ng)</a:t>
            </a:r>
            <a:endParaRPr lang="zh-TW" altLang="en-US" sz="7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49" name="文字方塊 48"/>
          <p:cNvSpPr txBox="1"/>
          <p:nvPr/>
        </p:nvSpPr>
        <p:spPr>
          <a:xfrm>
            <a:off x="6356754" y="402386"/>
            <a:ext cx="86373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700" b="1" dirty="0">
                <a:latin typeface="Helvetica" panose="020B0604020202020204" pitchFamily="34" charset="0"/>
                <a:cs typeface="Helvetica" panose="020B0604020202020204" pitchFamily="34" charset="0"/>
              </a:rPr>
              <a:t>#27 polypeptide (100 </a:t>
            </a:r>
            <a:r>
              <a:rPr lang="en-US" altLang="zh-TW" sz="700" b="1" dirty="0" err="1">
                <a:latin typeface="Helvetica" panose="020B0604020202020204" pitchFamily="34" charset="0"/>
                <a:cs typeface="Helvetica" panose="020B0604020202020204" pitchFamily="34" charset="0"/>
              </a:rPr>
              <a:t>ng</a:t>
            </a:r>
            <a:r>
              <a:rPr lang="en-US" altLang="zh-TW" sz="700" b="1" dirty="0">
                <a:latin typeface="Helvetica" panose="020B0604020202020204" pitchFamily="34" charset="0"/>
                <a:cs typeface="Helvetica" panose="020B0604020202020204" pitchFamily="34" charset="0"/>
              </a:rPr>
              <a:t>)</a:t>
            </a:r>
            <a:endParaRPr lang="zh-TW" altLang="en-US" sz="7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50" name="文字方塊 49"/>
          <p:cNvSpPr txBox="1"/>
          <p:nvPr/>
        </p:nvSpPr>
        <p:spPr>
          <a:xfrm>
            <a:off x="6621645" y="719428"/>
            <a:ext cx="684183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700" b="1" dirty="0">
                <a:latin typeface="Helvetica" panose="020B0604020202020204" pitchFamily="34" charset="0"/>
                <a:cs typeface="Helvetica" panose="020B0604020202020204" pitchFamily="34" charset="0"/>
              </a:rPr>
              <a:t>Cdc7</a:t>
            </a:r>
            <a:endParaRPr lang="zh-TW" altLang="en-US" sz="7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51" name="文字方塊 50"/>
          <p:cNvSpPr txBox="1"/>
          <p:nvPr/>
        </p:nvSpPr>
        <p:spPr>
          <a:xfrm>
            <a:off x="6493193" y="840223"/>
            <a:ext cx="639433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700" b="1" dirty="0">
                <a:latin typeface="Helvetica" panose="020B0604020202020204" pitchFamily="34" charset="0"/>
                <a:cs typeface="Helvetica" panose="020B0604020202020204" pitchFamily="34" charset="0"/>
              </a:rPr>
              <a:t>CK1</a:t>
            </a:r>
            <a:r>
              <a:rPr lang="en-US" altLang="zh-TW" sz="700" b="1" dirty="0">
                <a:latin typeface="Symbol" panose="05050102010706020507" pitchFamily="18" charset="2"/>
                <a:cs typeface="Helvetica" panose="020B0604020202020204" pitchFamily="34" charset="0"/>
              </a:rPr>
              <a:t>g</a:t>
            </a:r>
            <a:r>
              <a:rPr lang="en-US" altLang="zh-TW" sz="700" b="1" dirty="0">
                <a:latin typeface="Helvetica" panose="020B0604020202020204" pitchFamily="34" charset="0"/>
                <a:cs typeface="Helvetica" panose="020B0604020202020204" pitchFamily="34" charset="0"/>
              </a:rPr>
              <a:t>1(ng)</a:t>
            </a:r>
            <a:endParaRPr lang="zh-TW" altLang="en-US" sz="7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52" name="文字方塊 51"/>
          <p:cNvSpPr txBox="1"/>
          <p:nvPr/>
        </p:nvSpPr>
        <p:spPr>
          <a:xfrm>
            <a:off x="4037494" y="3142743"/>
            <a:ext cx="71137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900" b="1" dirty="0">
                <a:latin typeface="Helvetica" panose="020B0604020202020204" pitchFamily="34" charset="0"/>
                <a:cs typeface="Helvetica" panose="020B0604020202020204" pitchFamily="34" charset="0"/>
              </a:rPr>
              <a:t>Claspin</a:t>
            </a:r>
            <a:endParaRPr lang="zh-TW" altLang="en-US" sz="9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53" name="文字方塊 52"/>
          <p:cNvSpPr txBox="1"/>
          <p:nvPr/>
        </p:nvSpPr>
        <p:spPr>
          <a:xfrm>
            <a:off x="4131195" y="3533415"/>
            <a:ext cx="71137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900" b="1" dirty="0">
                <a:latin typeface="Helvetica" panose="020B0604020202020204" pitchFamily="34" charset="0"/>
                <a:cs typeface="Helvetica" panose="020B0604020202020204" pitchFamily="34" charset="0"/>
              </a:rPr>
              <a:t>#27</a:t>
            </a:r>
            <a:endParaRPr lang="zh-TW" altLang="en-US" sz="9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pic>
        <p:nvPicPr>
          <p:cNvPr id="54" name="圖片 53"/>
          <p:cNvPicPr>
            <a:picLocks noChangeAspect="1"/>
          </p:cNvPicPr>
          <p:nvPr/>
        </p:nvPicPr>
        <p:blipFill rotWithShape="1">
          <a:blip r:embed="rId5"/>
          <a:srcRect l="15288" r="50824" b="79923"/>
          <a:stretch/>
        </p:blipFill>
        <p:spPr>
          <a:xfrm>
            <a:off x="4807124" y="399106"/>
            <a:ext cx="1651452" cy="753683"/>
          </a:xfrm>
          <a:prstGeom prst="rect">
            <a:avLst/>
          </a:prstGeom>
        </p:spPr>
      </p:pic>
      <p:pic>
        <p:nvPicPr>
          <p:cNvPr id="55" name="圖片 54"/>
          <p:cNvPicPr>
            <a:picLocks noChangeAspect="1"/>
          </p:cNvPicPr>
          <p:nvPr/>
        </p:nvPicPr>
        <p:blipFill rotWithShape="1">
          <a:blip r:embed="rId5"/>
          <a:srcRect l="61547" r="3408" b="81220"/>
          <a:stretch/>
        </p:blipFill>
        <p:spPr>
          <a:xfrm>
            <a:off x="7091383" y="401349"/>
            <a:ext cx="1707814" cy="7050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7479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佈景主題">
  <a:themeElements>
    <a:clrScheme name="Office 佈景主題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佈景主題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佈景主題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11745</TotalTime>
  <Words>136</Words>
  <Application>Microsoft Office PowerPoint</Application>
  <PresentationFormat>寬螢幕</PresentationFormat>
  <Paragraphs>40</Paragraphs>
  <Slides>1</Slides>
  <Notes>1</Notes>
  <HiddenSlides>0</HiddenSlides>
  <MMClips>0</MMClips>
  <ScaleCrop>false</ScaleCrop>
  <HeadingPairs>
    <vt:vector size="6" baseType="variant">
      <vt:variant>
        <vt:lpstr>使用字型</vt:lpstr>
      </vt:variant>
      <vt:variant>
        <vt:i4>6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1</vt:i4>
      </vt:variant>
    </vt:vector>
  </HeadingPairs>
  <TitlesOfParts>
    <vt:vector size="8" baseType="lpstr">
      <vt:lpstr>新細明體</vt:lpstr>
      <vt:lpstr>Arial</vt:lpstr>
      <vt:lpstr>Calibri</vt:lpstr>
      <vt:lpstr>Calibri Light</vt:lpstr>
      <vt:lpstr>Helvetica</vt:lpstr>
      <vt:lpstr>Symbol</vt:lpstr>
      <vt:lpstr>Office 佈景主題</vt:lpstr>
      <vt:lpstr>PowerPoint 簡報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楊其駿</dc:creator>
  <cp:lastModifiedBy>其駿 楊</cp:lastModifiedBy>
  <cp:revision>369</cp:revision>
  <cp:lastPrinted>2018-10-24T02:13:50Z</cp:lastPrinted>
  <dcterms:created xsi:type="dcterms:W3CDTF">2017-03-02T06:29:48Z</dcterms:created>
  <dcterms:modified xsi:type="dcterms:W3CDTF">2019-11-29T10:44:43Z</dcterms:modified>
</cp:coreProperties>
</file>