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5400675" cy="5400675"/>
  <p:notesSz cx="6858000" cy="9144000"/>
  <p:defaultTextStyle>
    <a:defPPr>
      <a:defRPr lang="en-US"/>
    </a:defPPr>
    <a:lvl1pPr marL="0" algn="l" defTabSz="617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08610" algn="l" defTabSz="617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17220" algn="l" defTabSz="617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25830" algn="l" defTabSz="617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34440" algn="l" defTabSz="617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43050" algn="l" defTabSz="617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51660" algn="l" defTabSz="617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60270" algn="l" defTabSz="617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68880" algn="l" defTabSz="617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-2760" y="-108"/>
      </p:cViewPr>
      <p:guideLst>
        <p:guide orient="horz" pos="1701"/>
        <p:guide pos="170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0A51C-FB5A-4AE9-B6F9-56213F7B2698}" type="datetimeFigureOut">
              <a:rPr lang="en-GB" smtClean="0"/>
              <a:t>24/10/2014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D26A15-80A7-4C57-9973-764EED2A1E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530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26A15-80A7-4C57-9973-764EED2A1EB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248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051" y="1677710"/>
            <a:ext cx="4590574" cy="115764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101" y="3060382"/>
            <a:ext cx="3780473" cy="13801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1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25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34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51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60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6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10/24/2014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10/24/2014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15489" y="216278"/>
            <a:ext cx="1215152" cy="460807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0034" y="216278"/>
            <a:ext cx="3555444" cy="460807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10/24/2014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10/24/2014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616" y="3470434"/>
            <a:ext cx="4590574" cy="1072634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616" y="2289037"/>
            <a:ext cx="4590574" cy="1181397"/>
          </a:xfrm>
        </p:spPr>
        <p:txBody>
          <a:bodyPr anchor="b"/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30861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1722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3pPr>
            <a:lvl4pPr marL="9258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3444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516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6027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6888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10/24/2014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0034" y="1260158"/>
            <a:ext cx="2385298" cy="3564196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45343" y="1260158"/>
            <a:ext cx="2385298" cy="3564196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10/24/2014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0034" y="1208901"/>
            <a:ext cx="2386236" cy="503813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8610" indent="0">
              <a:buNone/>
              <a:defRPr sz="1400" b="1"/>
            </a:lvl2pPr>
            <a:lvl3pPr marL="617220" indent="0">
              <a:buNone/>
              <a:defRPr sz="1200" b="1"/>
            </a:lvl3pPr>
            <a:lvl4pPr marL="925830" indent="0">
              <a:buNone/>
              <a:defRPr sz="1100" b="1"/>
            </a:lvl4pPr>
            <a:lvl5pPr marL="1234440" indent="0">
              <a:buNone/>
              <a:defRPr sz="1100" b="1"/>
            </a:lvl5pPr>
            <a:lvl6pPr marL="1543050" indent="0">
              <a:buNone/>
              <a:defRPr sz="1100" b="1"/>
            </a:lvl6pPr>
            <a:lvl7pPr marL="1851660" indent="0">
              <a:buNone/>
              <a:defRPr sz="1100" b="1"/>
            </a:lvl7pPr>
            <a:lvl8pPr marL="2160270" indent="0">
              <a:buNone/>
              <a:defRPr sz="1100" b="1"/>
            </a:lvl8pPr>
            <a:lvl9pPr marL="2468880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0034" y="1712714"/>
            <a:ext cx="2386236" cy="3111639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43468" y="1208901"/>
            <a:ext cx="2387173" cy="503813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8610" indent="0">
              <a:buNone/>
              <a:defRPr sz="1400" b="1"/>
            </a:lvl2pPr>
            <a:lvl3pPr marL="617220" indent="0">
              <a:buNone/>
              <a:defRPr sz="1200" b="1"/>
            </a:lvl3pPr>
            <a:lvl4pPr marL="925830" indent="0">
              <a:buNone/>
              <a:defRPr sz="1100" b="1"/>
            </a:lvl4pPr>
            <a:lvl5pPr marL="1234440" indent="0">
              <a:buNone/>
              <a:defRPr sz="1100" b="1"/>
            </a:lvl5pPr>
            <a:lvl6pPr marL="1543050" indent="0">
              <a:buNone/>
              <a:defRPr sz="1100" b="1"/>
            </a:lvl6pPr>
            <a:lvl7pPr marL="1851660" indent="0">
              <a:buNone/>
              <a:defRPr sz="1100" b="1"/>
            </a:lvl7pPr>
            <a:lvl8pPr marL="2160270" indent="0">
              <a:buNone/>
              <a:defRPr sz="1100" b="1"/>
            </a:lvl8pPr>
            <a:lvl9pPr marL="2468880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43468" y="1712714"/>
            <a:ext cx="2387173" cy="3111639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10/24/2014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10/24/2014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10/24/2014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34" y="215027"/>
            <a:ext cx="1776785" cy="915114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1514" y="215028"/>
            <a:ext cx="3019127" cy="4609326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0034" y="1130142"/>
            <a:ext cx="1776785" cy="3694212"/>
          </a:xfrm>
        </p:spPr>
        <p:txBody>
          <a:bodyPr/>
          <a:lstStyle>
            <a:lvl1pPr marL="0" indent="0">
              <a:buNone/>
              <a:defRPr sz="900"/>
            </a:lvl1pPr>
            <a:lvl2pPr marL="308610" indent="0">
              <a:buNone/>
              <a:defRPr sz="800"/>
            </a:lvl2pPr>
            <a:lvl3pPr marL="617220" indent="0">
              <a:buNone/>
              <a:defRPr sz="700"/>
            </a:lvl3pPr>
            <a:lvl4pPr marL="925830" indent="0">
              <a:buNone/>
              <a:defRPr sz="600"/>
            </a:lvl4pPr>
            <a:lvl5pPr marL="1234440" indent="0">
              <a:buNone/>
              <a:defRPr sz="600"/>
            </a:lvl5pPr>
            <a:lvl6pPr marL="1543050" indent="0">
              <a:buNone/>
              <a:defRPr sz="600"/>
            </a:lvl6pPr>
            <a:lvl7pPr marL="1851660" indent="0">
              <a:buNone/>
              <a:defRPr sz="600"/>
            </a:lvl7pPr>
            <a:lvl8pPr marL="2160270" indent="0">
              <a:buNone/>
              <a:defRPr sz="600"/>
            </a:lvl8pPr>
            <a:lvl9pPr marL="2468880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10/24/2014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570" y="3780473"/>
            <a:ext cx="3240405" cy="446306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58570" y="482560"/>
            <a:ext cx="3240405" cy="3240405"/>
          </a:xfrm>
        </p:spPr>
        <p:txBody>
          <a:bodyPr/>
          <a:lstStyle>
            <a:lvl1pPr marL="0" indent="0">
              <a:buNone/>
              <a:defRPr sz="2200"/>
            </a:lvl1pPr>
            <a:lvl2pPr marL="308610" indent="0">
              <a:buNone/>
              <a:defRPr sz="1900"/>
            </a:lvl2pPr>
            <a:lvl3pPr marL="617220" indent="0">
              <a:buNone/>
              <a:defRPr sz="1600"/>
            </a:lvl3pPr>
            <a:lvl4pPr marL="925830" indent="0">
              <a:buNone/>
              <a:defRPr sz="1400"/>
            </a:lvl4pPr>
            <a:lvl5pPr marL="1234440" indent="0">
              <a:buNone/>
              <a:defRPr sz="1400"/>
            </a:lvl5pPr>
            <a:lvl6pPr marL="1543050" indent="0">
              <a:buNone/>
              <a:defRPr sz="1400"/>
            </a:lvl6pPr>
            <a:lvl7pPr marL="1851660" indent="0">
              <a:buNone/>
              <a:defRPr sz="1400"/>
            </a:lvl7pPr>
            <a:lvl8pPr marL="2160270" indent="0">
              <a:buNone/>
              <a:defRPr sz="1400"/>
            </a:lvl8pPr>
            <a:lvl9pPr marL="2468880" indent="0">
              <a:buNone/>
              <a:defRPr sz="14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570" y="4226779"/>
            <a:ext cx="3240405" cy="633829"/>
          </a:xfrm>
        </p:spPr>
        <p:txBody>
          <a:bodyPr/>
          <a:lstStyle>
            <a:lvl1pPr marL="0" indent="0">
              <a:buNone/>
              <a:defRPr sz="900"/>
            </a:lvl1pPr>
            <a:lvl2pPr marL="308610" indent="0">
              <a:buNone/>
              <a:defRPr sz="800"/>
            </a:lvl2pPr>
            <a:lvl3pPr marL="617220" indent="0">
              <a:buNone/>
              <a:defRPr sz="700"/>
            </a:lvl3pPr>
            <a:lvl4pPr marL="925830" indent="0">
              <a:buNone/>
              <a:defRPr sz="600"/>
            </a:lvl4pPr>
            <a:lvl5pPr marL="1234440" indent="0">
              <a:buNone/>
              <a:defRPr sz="600"/>
            </a:lvl5pPr>
            <a:lvl6pPr marL="1543050" indent="0">
              <a:buNone/>
              <a:defRPr sz="600"/>
            </a:lvl6pPr>
            <a:lvl7pPr marL="1851660" indent="0">
              <a:buNone/>
              <a:defRPr sz="600"/>
            </a:lvl7pPr>
            <a:lvl8pPr marL="2160270" indent="0">
              <a:buNone/>
              <a:defRPr sz="600"/>
            </a:lvl8pPr>
            <a:lvl9pPr marL="2468880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10/24/2014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0034" y="216277"/>
            <a:ext cx="4860608" cy="900113"/>
          </a:xfrm>
          <a:prstGeom prst="rect">
            <a:avLst/>
          </a:prstGeom>
        </p:spPr>
        <p:txBody>
          <a:bodyPr vert="horz" lIns="61722" tIns="30861" rIns="61722" bIns="3086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0034" y="1260158"/>
            <a:ext cx="4860608" cy="3564196"/>
          </a:xfrm>
          <a:prstGeom prst="rect">
            <a:avLst/>
          </a:prstGeom>
        </p:spPr>
        <p:txBody>
          <a:bodyPr vert="horz" lIns="61722" tIns="30861" rIns="61722" bIns="3086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0033" y="5005626"/>
            <a:ext cx="1260158" cy="287536"/>
          </a:xfrm>
          <a:prstGeom prst="rect">
            <a:avLst/>
          </a:prstGeom>
        </p:spPr>
        <p:txBody>
          <a:bodyPr vert="horz" lIns="61722" tIns="30861" rIns="61722" bIns="30861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0A97C-6094-44F3-9AD2-0A11796E8BE7}" type="datetimeFigureOut">
              <a:rPr lang="en-US" smtClean="0"/>
              <a:t>10/24/2014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45231" y="5005626"/>
            <a:ext cx="1710214" cy="287536"/>
          </a:xfrm>
          <a:prstGeom prst="rect">
            <a:avLst/>
          </a:prstGeom>
        </p:spPr>
        <p:txBody>
          <a:bodyPr vert="horz" lIns="61722" tIns="30861" rIns="61722" bIns="30861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0484" y="5005626"/>
            <a:ext cx="1260158" cy="287536"/>
          </a:xfrm>
          <a:prstGeom prst="rect">
            <a:avLst/>
          </a:prstGeom>
        </p:spPr>
        <p:txBody>
          <a:bodyPr vert="horz" lIns="61722" tIns="30861" rIns="61722" bIns="30861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1722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1458" indent="-231458" algn="l" defTabSz="61722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01491" indent="-192881" algn="l" defTabSz="61722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771525" indent="-154305" algn="l" defTabSz="61722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indent="-154305" algn="l" defTabSz="61722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88745" indent="-154305" algn="l" defTabSz="61722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7355" indent="-154305" algn="l" defTabSz="61722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05965" indent="-154305" algn="l" defTabSz="61722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14575" indent="-154305" algn="l" defTabSz="61722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623185" indent="-154305" algn="l" defTabSz="61722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1722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2583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4305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5166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6027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1" y="321094"/>
            <a:ext cx="4802704" cy="222064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9061" y="28659"/>
            <a:ext cx="333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A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1094" y="2506896"/>
            <a:ext cx="333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B</a:t>
            </a:r>
            <a:endParaRPr lang="en-GB" sz="14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88" y="2833648"/>
            <a:ext cx="1895428" cy="144478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232" y="2847371"/>
            <a:ext cx="1805197" cy="141733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416" y="2870224"/>
            <a:ext cx="1264175" cy="1394482"/>
          </a:xfrm>
          <a:prstGeom prst="rect">
            <a:avLst/>
          </a:prstGeom>
        </p:spPr>
      </p:pic>
      <p:sp>
        <p:nvSpPr>
          <p:cNvPr id="21" name="Right Bracket 20"/>
          <p:cNvSpPr/>
          <p:nvPr/>
        </p:nvSpPr>
        <p:spPr>
          <a:xfrm rot="16200000">
            <a:off x="1710842" y="233448"/>
            <a:ext cx="45719" cy="803032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1181496" y="381272"/>
            <a:ext cx="12248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Accurate linear range</a:t>
            </a:r>
            <a:endParaRPr lang="en-GB" sz="9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4073" y="396081"/>
            <a:ext cx="4590574" cy="2088232"/>
          </a:xfrm>
        </p:spPr>
        <p:txBody>
          <a:bodyPr>
            <a:normAutofit/>
          </a:bodyPr>
          <a:lstStyle/>
          <a:p>
            <a:pPr algn="l"/>
            <a:r>
              <a:rPr lang="en-GB" sz="900" b="1" dirty="0" smtClean="0"/>
              <a:t>Figure ?: Quantification of NS5A positive cells using </a:t>
            </a:r>
            <a:r>
              <a:rPr lang="en-GB" sz="900" b="1" dirty="0" err="1" smtClean="0"/>
              <a:t>IncuCyte</a:t>
            </a:r>
            <a:r>
              <a:rPr lang="en-GB" sz="900" b="1" dirty="0" smtClean="0"/>
              <a:t> at optimised dilutions to assess anti-viral activity of inhibitors targeting various stages of the HCV lifecycle. A)</a:t>
            </a:r>
            <a:r>
              <a:rPr lang="en-GB" sz="900" dirty="0" smtClean="0"/>
              <a:t> JFH1 transcript was </a:t>
            </a:r>
            <a:r>
              <a:rPr lang="en-GB" sz="900" dirty="0" err="1" smtClean="0"/>
              <a:t>electroporated</a:t>
            </a:r>
            <a:r>
              <a:rPr lang="en-GB" sz="900" dirty="0" smtClean="0"/>
              <a:t> into Huh7 cells and incubated 72 h before serial dilution of supernatant onto naïve Huh7 cells. Cells were fixed after 48 h and NS5A positive cells quantified and converted to NS5A positive cells/ ml. Dilutions within an accurate linear range (1:4 to 1:64) were used to calculate virus titre of 4.3 x 10</a:t>
            </a:r>
            <a:r>
              <a:rPr lang="en-GB" sz="900" baseline="30000" dirty="0" smtClean="0"/>
              <a:t>5</a:t>
            </a:r>
            <a:r>
              <a:rPr lang="en-GB" sz="900" dirty="0" smtClean="0"/>
              <a:t>. </a:t>
            </a:r>
            <a:r>
              <a:rPr lang="en-GB" sz="900" b="1" dirty="0" smtClean="0"/>
              <a:t>B)</a:t>
            </a:r>
            <a:r>
              <a:rPr lang="en-GB" sz="900" dirty="0" smtClean="0"/>
              <a:t> JFH1 transcript was </a:t>
            </a:r>
            <a:r>
              <a:rPr lang="en-GB" sz="900" dirty="0" err="1" smtClean="0"/>
              <a:t>electroporated</a:t>
            </a:r>
            <a:r>
              <a:rPr lang="en-GB" sz="900" dirty="0" smtClean="0"/>
              <a:t> into Huh7 cells and incubated 72 h in the presence of indicated concentrations of </a:t>
            </a:r>
            <a:r>
              <a:rPr lang="en-GB" sz="900" dirty="0" err="1" smtClean="0"/>
              <a:t>Sofosbuvir</a:t>
            </a:r>
            <a:r>
              <a:rPr lang="en-GB" sz="900" dirty="0" smtClean="0"/>
              <a:t>, </a:t>
            </a:r>
            <a:r>
              <a:rPr lang="en-GB" sz="900" dirty="0" err="1" smtClean="0"/>
              <a:t>Daclatasvir</a:t>
            </a:r>
            <a:r>
              <a:rPr lang="en-GB" sz="900" dirty="0" smtClean="0"/>
              <a:t> and </a:t>
            </a:r>
            <a:r>
              <a:rPr lang="en-GB" sz="900" dirty="0" err="1" smtClean="0"/>
              <a:t>Rimantidine</a:t>
            </a:r>
            <a:r>
              <a:rPr lang="en-GB" sz="900" dirty="0" smtClean="0"/>
              <a:t> in duplicate. Supernatant was diluted 1:4 onto naïve Huh7 cells and fixed following 48 h incubation. Quantified NS5A positive cells were plotted to calculate 50 % effective </a:t>
            </a:r>
            <a:r>
              <a:rPr lang="en-GB" sz="900" dirty="0" err="1" smtClean="0"/>
              <a:t>concentraion</a:t>
            </a:r>
            <a:r>
              <a:rPr lang="en-GB" sz="900" dirty="0" smtClean="0"/>
              <a:t> (EC</a:t>
            </a:r>
            <a:r>
              <a:rPr lang="en-GB" sz="900" baseline="-25000" dirty="0" smtClean="0"/>
              <a:t>50</a:t>
            </a:r>
            <a:r>
              <a:rPr lang="en-GB" sz="900" dirty="0" smtClean="0"/>
              <a:t>).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120921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218</TotalTime>
  <Words>155</Words>
  <Application>Microsoft Office PowerPoint</Application>
  <PresentationFormat>Custom</PresentationFormat>
  <Paragraphs>5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blank</vt:lpstr>
      <vt:lpstr>PowerPoint Presentation</vt:lpstr>
      <vt:lpstr>Figure ?: Quantification of NS5A positive cells using IncuCyte at optimised dilutions to assess anti-viral activity of inhibitors targeting various stages of the HCV lifecycle. A) JFH1 transcript was electroporated into Huh7 cells and incubated 72 h before serial dilution of supernatant onto naïve Huh7 cells. Cells were fixed after 48 h and NS5A positive cells quantified and converted to NS5A positive cells/ ml. Dilutions within an accurate linear range (1:4 to 1:64) were used to calculate virus titre of 4.3 x 105. B) JFH1 transcript was electroporated into Huh7 cells and incubated 72 h in the presence of indicated concentrations of Sofosbuvir, Daclatasvir and Rimantidine in duplicate. Supernatant was diluted 1:4 onto naïve Huh7 cells and fixed following 48 h incubation. Quantified NS5A positive cells were plotted to calculate 50 % effective concentraion (EC50).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 Shaw</dc:creator>
  <cp:lastModifiedBy>Joseph Shaw [RPG]</cp:lastModifiedBy>
  <cp:revision>15</cp:revision>
  <dcterms:created xsi:type="dcterms:W3CDTF">2014-04-28T11:12:09Z</dcterms:created>
  <dcterms:modified xsi:type="dcterms:W3CDTF">2014-10-24T13:36:00Z</dcterms:modified>
</cp:coreProperties>
</file>