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p:cViewPr varScale="1">
        <p:scale>
          <a:sx n="121" d="100"/>
          <a:sy n="121" d="100"/>
        </p:scale>
        <p:origin x="1904"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CB0AD0-A1ED-404C-B1A4-C10F6EAD5755}" type="datetimeFigureOut">
              <a:rPr lang="en-US" smtClean="0"/>
              <a:t>7/24/20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113719-4FEC-4766-BA6D-5D413669C7A4}" type="slidenum">
              <a:rPr lang="en-US" smtClean="0"/>
              <a:t>‹#›</a:t>
            </a:fld>
            <a:endParaRPr lang="en-US" dirty="0"/>
          </a:p>
        </p:txBody>
      </p:sp>
    </p:spTree>
    <p:extLst>
      <p:ext uri="{BB962C8B-B14F-4D97-AF65-F5344CB8AC3E}">
        <p14:creationId xmlns:p14="http://schemas.microsoft.com/office/powerpoint/2010/main" val="3278059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X. Representative</a:t>
            </a:r>
            <a:r>
              <a:rPr lang="en-US" baseline="0" dirty="0"/>
              <a:t> photomicrographs of the lumbar spine from mice with EAE which underwent sham surgery or cecal ligation procedure. Thick arrows indicate areas of inflammation which was scored on HE stained slides. Luxol fast blue (LFB) stains were also performed and there was very subtle demyelination and axonal sheath swelling in some of the sham treated animals (thin arrows). </a:t>
            </a:r>
            <a:r>
              <a:rPr lang="en-US" dirty="0"/>
              <a:t>Bars = 200um</a:t>
            </a:r>
            <a:r>
              <a:rPr lang="en-US" baseline="0" dirty="0"/>
              <a:t> (inset bars = 50um). </a:t>
            </a:r>
            <a:endParaRPr lang="en-US" dirty="0"/>
          </a:p>
        </p:txBody>
      </p:sp>
      <p:sp>
        <p:nvSpPr>
          <p:cNvPr id="4" name="Slide Number Placeholder 3"/>
          <p:cNvSpPr>
            <a:spLocks noGrp="1"/>
          </p:cNvSpPr>
          <p:nvPr>
            <p:ph type="sldNum" sz="quarter" idx="10"/>
          </p:nvPr>
        </p:nvSpPr>
        <p:spPr/>
        <p:txBody>
          <a:bodyPr/>
          <a:lstStyle/>
          <a:p>
            <a:fld id="{D6113719-4FEC-4766-BA6D-5D413669C7A4}" type="slidenum">
              <a:rPr lang="en-US" smtClean="0"/>
              <a:t>1</a:t>
            </a:fld>
            <a:endParaRPr lang="en-US" dirty="0"/>
          </a:p>
        </p:txBody>
      </p:sp>
    </p:spTree>
    <p:extLst>
      <p:ext uri="{BB962C8B-B14F-4D97-AF65-F5344CB8AC3E}">
        <p14:creationId xmlns:p14="http://schemas.microsoft.com/office/powerpoint/2010/main" val="20547814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FD6E7D-4ED2-4ADE-93AB-8B16EDEE17DA}" type="datetimeFigureOut">
              <a:rPr lang="en-US" smtClean="0"/>
              <a:t>7/24/20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41410859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D6E7D-4ED2-4ADE-93AB-8B16EDEE17DA}" type="datetimeFigureOut">
              <a:rPr lang="en-US" smtClean="0"/>
              <a:t>7/24/20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1879205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D6E7D-4ED2-4ADE-93AB-8B16EDEE17DA}" type="datetimeFigureOut">
              <a:rPr lang="en-US" smtClean="0"/>
              <a:t>7/24/20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4567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AFD6E7D-4ED2-4ADE-93AB-8B16EDEE17DA}" type="datetimeFigureOut">
              <a:rPr lang="en-US" smtClean="0"/>
              <a:t>7/24/20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2429256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FD6E7D-4ED2-4ADE-93AB-8B16EDEE17DA}" type="datetimeFigureOut">
              <a:rPr lang="en-US" smtClean="0"/>
              <a:t>7/24/20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497931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AFD6E7D-4ED2-4ADE-93AB-8B16EDEE17DA}" type="datetimeFigureOut">
              <a:rPr lang="en-US" smtClean="0"/>
              <a:t>7/24/20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31622756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AFD6E7D-4ED2-4ADE-93AB-8B16EDEE17DA}" type="datetimeFigureOut">
              <a:rPr lang="en-US" smtClean="0"/>
              <a:t>7/24/20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234331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AFD6E7D-4ED2-4ADE-93AB-8B16EDEE17DA}" type="datetimeFigureOut">
              <a:rPr lang="en-US" smtClean="0"/>
              <a:t>7/24/20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293412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AFD6E7D-4ED2-4ADE-93AB-8B16EDEE17DA}" type="datetimeFigureOut">
              <a:rPr lang="en-US" smtClean="0"/>
              <a:t>7/24/20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194238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FD6E7D-4ED2-4ADE-93AB-8B16EDEE17DA}" type="datetimeFigureOut">
              <a:rPr lang="en-US" smtClean="0"/>
              <a:t>7/24/20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38645928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AFD6E7D-4ED2-4ADE-93AB-8B16EDEE17DA}" type="datetimeFigureOut">
              <a:rPr lang="en-US" smtClean="0"/>
              <a:t>7/24/20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B535243-5F58-46E7-B59F-70AB7550BB1F}" type="slidenum">
              <a:rPr lang="en-US" smtClean="0"/>
              <a:t>‹#›</a:t>
            </a:fld>
            <a:endParaRPr lang="en-US" dirty="0"/>
          </a:p>
        </p:txBody>
      </p:sp>
    </p:spTree>
    <p:extLst>
      <p:ext uri="{BB962C8B-B14F-4D97-AF65-F5344CB8AC3E}">
        <p14:creationId xmlns:p14="http://schemas.microsoft.com/office/powerpoint/2010/main" val="2718765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FD6E7D-4ED2-4ADE-93AB-8B16EDEE17DA}" type="datetimeFigureOut">
              <a:rPr lang="en-US" smtClean="0"/>
              <a:t>7/24/20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535243-5F58-46E7-B59F-70AB7550BB1F}" type="slidenum">
              <a:rPr lang="en-US" smtClean="0"/>
              <a:t>‹#›</a:t>
            </a:fld>
            <a:endParaRPr lang="en-US" dirty="0"/>
          </a:p>
        </p:txBody>
      </p:sp>
    </p:spTree>
    <p:extLst>
      <p:ext uri="{BB962C8B-B14F-4D97-AF65-F5344CB8AC3E}">
        <p14:creationId xmlns:p14="http://schemas.microsoft.com/office/powerpoint/2010/main" val="2062948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3.wdp"/><Relationship Id="rId3" Type="http://schemas.openxmlformats.org/officeDocument/2006/relationships/image" Target="../media/image1.tiff"/><Relationship Id="rId7" Type="http://schemas.openxmlformats.org/officeDocument/2006/relationships/image" Target="../media/image4.png"/><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tiff"/><Relationship Id="rId11" Type="http://schemas.openxmlformats.org/officeDocument/2006/relationships/image" Target="../media/image7.tiff"/><Relationship Id="rId5" Type="http://schemas.microsoft.com/office/2007/relationships/hdphoto" Target="../media/hdphoto1.wdp"/><Relationship Id="rId10" Type="http://schemas.openxmlformats.org/officeDocument/2006/relationships/image" Target="../media/image6.tiff"/><Relationship Id="rId4" Type="http://schemas.openxmlformats.org/officeDocument/2006/relationships/image" Target="../media/image2.png"/><Relationship Id="rId9"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849220" y="513878"/>
            <a:ext cx="3559359" cy="5876846"/>
            <a:chOff x="98241" y="513878"/>
            <a:chExt cx="3559359" cy="5876846"/>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8463" t="13791" r="22479" b="11239"/>
            <a:stretch/>
          </p:blipFill>
          <p:spPr>
            <a:xfrm>
              <a:off x="98241" y="513878"/>
              <a:ext cx="3559359" cy="2909454"/>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
                      </a14:imgEffect>
                    </a14:imgLayer>
                  </a14:imgProps>
                </a:ext>
                <a:ext uri="{28A0092B-C50C-407E-A947-70E740481C1C}">
                  <a14:useLocalDpi xmlns:a14="http://schemas.microsoft.com/office/drawing/2010/main" val="0"/>
                </a:ext>
              </a:extLst>
            </a:blip>
            <a:srcRect l="26276" t="18304" r="15931" b="17776"/>
            <a:stretch/>
          </p:blipFill>
          <p:spPr>
            <a:xfrm>
              <a:off x="152400" y="2281112"/>
              <a:ext cx="1371600" cy="1142219"/>
            </a:xfrm>
            <a:prstGeom prst="rect">
              <a:avLst/>
            </a:prstGeom>
            <a:ln w="19050">
              <a:solidFill>
                <a:schemeClr val="tx1"/>
              </a:solidFill>
            </a:ln>
          </p:spPr>
        </p:pic>
        <p:cxnSp>
          <p:nvCxnSpPr>
            <p:cNvPr id="7" name="Straight Connector 6"/>
            <p:cNvCxnSpPr/>
            <p:nvPr/>
          </p:nvCxnSpPr>
          <p:spPr>
            <a:xfrm>
              <a:off x="3200400" y="32766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362200" y="1295400"/>
              <a:ext cx="5334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p:cNvCxnSpPr/>
            <p:nvPr/>
          </p:nvCxnSpPr>
          <p:spPr>
            <a:xfrm>
              <a:off x="1295400" y="3342724"/>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1852" t="23553" r="18714" b="1141"/>
            <a:stretch/>
          </p:blipFill>
          <p:spPr>
            <a:xfrm>
              <a:off x="124061" y="3505201"/>
              <a:ext cx="3533539" cy="2885523"/>
            </a:xfrm>
            <a:prstGeom prst="rect">
              <a:avLst/>
            </a:prstGeom>
          </p:spPr>
        </p:pic>
        <p:pic>
          <p:nvPicPr>
            <p:cNvPr id="15" name="Picture 1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9000"/>
                      </a14:imgEffect>
                    </a14:imgLayer>
                  </a14:imgProps>
                </a:ext>
                <a:ext uri="{28A0092B-C50C-407E-A947-70E740481C1C}">
                  <a14:useLocalDpi xmlns:a14="http://schemas.microsoft.com/office/drawing/2010/main" val="0"/>
                </a:ext>
              </a:extLst>
            </a:blip>
            <a:srcRect l="14750" t="8381" r="17097" b="11476"/>
            <a:stretch/>
          </p:blipFill>
          <p:spPr>
            <a:xfrm>
              <a:off x="138230" y="5140666"/>
              <a:ext cx="1399939" cy="1239528"/>
            </a:xfrm>
            <a:prstGeom prst="rect">
              <a:avLst/>
            </a:prstGeom>
            <a:ln w="19050">
              <a:solidFill>
                <a:schemeClr val="tx1"/>
              </a:solidFill>
            </a:ln>
          </p:spPr>
        </p:pic>
        <p:sp>
          <p:nvSpPr>
            <p:cNvPr id="16" name="Rectangle 15"/>
            <p:cNvSpPr/>
            <p:nvPr/>
          </p:nvSpPr>
          <p:spPr>
            <a:xfrm>
              <a:off x="2514600" y="4800600"/>
              <a:ext cx="533400" cy="533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 name="Straight Connector 16"/>
            <p:cNvCxnSpPr/>
            <p:nvPr/>
          </p:nvCxnSpPr>
          <p:spPr>
            <a:xfrm>
              <a:off x="3200400" y="63246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95400" y="62484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 name="Picture 19"/>
          <p:cNvPicPr>
            <a:picLocks noChangeAspect="1"/>
          </p:cNvPicPr>
          <p:nvPr/>
        </p:nvPicPr>
        <p:blipFill rotWithShape="1">
          <a:blip r:embed="rId9" cstate="print">
            <a:extLst>
              <a:ext uri="{28A0092B-C50C-407E-A947-70E740481C1C}">
                <a14:useLocalDpi xmlns:a14="http://schemas.microsoft.com/office/drawing/2010/main" val="0"/>
              </a:ext>
            </a:extLst>
          </a:blip>
          <a:srcRect l="14498" t="17388" r="27810" b="19578"/>
          <a:stretch/>
        </p:blipFill>
        <p:spPr>
          <a:xfrm>
            <a:off x="4495799" y="513878"/>
            <a:ext cx="3536689" cy="2909453"/>
          </a:xfrm>
          <a:prstGeom prst="rect">
            <a:avLst/>
          </a:prstGeom>
        </p:spPr>
      </p:pic>
      <p:pic>
        <p:nvPicPr>
          <p:cNvPr id="21" name="Picture 20"/>
          <p:cNvPicPr>
            <a:picLocks noChangeAspect="1"/>
          </p:cNvPicPr>
          <p:nvPr/>
        </p:nvPicPr>
        <p:blipFill rotWithShape="1">
          <a:blip r:embed="rId10" cstate="print">
            <a:extLst>
              <a:ext uri="{28A0092B-C50C-407E-A947-70E740481C1C}">
                <a14:useLocalDpi xmlns:a14="http://schemas.microsoft.com/office/drawing/2010/main" val="0"/>
              </a:ext>
            </a:extLst>
          </a:blip>
          <a:srcRect l="24284" t="18694" r="15688" b="19725"/>
          <a:stretch/>
        </p:blipFill>
        <p:spPr>
          <a:xfrm>
            <a:off x="4495801" y="2281112"/>
            <a:ext cx="1478766" cy="1142219"/>
          </a:xfrm>
          <a:prstGeom prst="rect">
            <a:avLst/>
          </a:prstGeom>
          <a:ln w="19050">
            <a:solidFill>
              <a:schemeClr val="tx1"/>
            </a:solidFill>
          </a:ln>
        </p:spPr>
      </p:pic>
      <p:sp>
        <p:nvSpPr>
          <p:cNvPr id="22" name="Rectangle 21"/>
          <p:cNvSpPr/>
          <p:nvPr/>
        </p:nvSpPr>
        <p:spPr>
          <a:xfrm>
            <a:off x="6934200" y="1181100"/>
            <a:ext cx="609600" cy="4953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 name="Straight Connector 22"/>
          <p:cNvCxnSpPr/>
          <p:nvPr/>
        </p:nvCxnSpPr>
        <p:spPr>
          <a:xfrm>
            <a:off x="7638893" y="32766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5715000" y="3325721"/>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rotWithShape="1">
          <a:blip r:embed="rId11" cstate="print">
            <a:extLst>
              <a:ext uri="{28A0092B-C50C-407E-A947-70E740481C1C}">
                <a14:useLocalDpi xmlns:a14="http://schemas.microsoft.com/office/drawing/2010/main" val="0"/>
              </a:ext>
            </a:extLst>
          </a:blip>
          <a:srcRect l="18385" t="18669" r="23480" b="18337"/>
          <a:stretch/>
        </p:blipFill>
        <p:spPr>
          <a:xfrm>
            <a:off x="4495801" y="3505201"/>
            <a:ext cx="3536687" cy="2885523"/>
          </a:xfrm>
          <a:prstGeom prst="rect">
            <a:avLst/>
          </a:prstGeom>
        </p:spPr>
      </p:pic>
      <p:pic>
        <p:nvPicPr>
          <p:cNvPr id="26" name="Picture 25"/>
          <p:cNvPicPr>
            <a:picLocks noChangeAspect="1"/>
          </p:cNvPicPr>
          <p:nvPr/>
        </p:nvPicPr>
        <p:blipFill rotWithShape="1">
          <a:blip r:embed="rId12" cstate="print">
            <a:extLst>
              <a:ext uri="{BEBA8EAE-BF5A-486C-A8C5-ECC9F3942E4B}">
                <a14:imgProps xmlns:a14="http://schemas.microsoft.com/office/drawing/2010/main">
                  <a14:imgLayer r:embed="rId13">
                    <a14:imgEffect>
                      <a14:brightnessContrast bright="5000"/>
                    </a14:imgEffect>
                  </a14:imgLayer>
                </a14:imgProps>
              </a:ext>
              <a:ext uri="{28A0092B-C50C-407E-A947-70E740481C1C}">
                <a14:useLocalDpi xmlns:a14="http://schemas.microsoft.com/office/drawing/2010/main" val="0"/>
              </a:ext>
            </a:extLst>
          </a:blip>
          <a:srcRect l="15389" r="12737" b="17098"/>
          <a:stretch/>
        </p:blipFill>
        <p:spPr>
          <a:xfrm>
            <a:off x="4511229" y="5080588"/>
            <a:ext cx="1508571" cy="1310136"/>
          </a:xfrm>
          <a:prstGeom prst="rect">
            <a:avLst/>
          </a:prstGeom>
          <a:ln w="19050">
            <a:solidFill>
              <a:schemeClr val="tx1"/>
            </a:solidFill>
          </a:ln>
        </p:spPr>
      </p:pic>
      <p:sp>
        <p:nvSpPr>
          <p:cNvPr id="27" name="Rectangle 26"/>
          <p:cNvSpPr/>
          <p:nvPr/>
        </p:nvSpPr>
        <p:spPr>
          <a:xfrm>
            <a:off x="6934200" y="4191000"/>
            <a:ext cx="533400" cy="45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 name="Straight Connector 27"/>
          <p:cNvCxnSpPr/>
          <p:nvPr/>
        </p:nvCxnSpPr>
        <p:spPr>
          <a:xfrm>
            <a:off x="7620000" y="6248400"/>
            <a:ext cx="304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91200" y="6248400"/>
            <a:ext cx="1524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2166188" y="146436"/>
            <a:ext cx="925421" cy="369332"/>
          </a:xfrm>
          <a:prstGeom prst="rect">
            <a:avLst/>
          </a:prstGeom>
          <a:noFill/>
        </p:spPr>
        <p:txBody>
          <a:bodyPr wrap="square" rtlCol="0">
            <a:spAutoFit/>
          </a:bodyPr>
          <a:lstStyle/>
          <a:p>
            <a:r>
              <a:rPr lang="en-US" dirty="0"/>
              <a:t>Sham</a:t>
            </a:r>
          </a:p>
        </p:txBody>
      </p:sp>
      <p:sp>
        <p:nvSpPr>
          <p:cNvPr id="31" name="TextBox 30"/>
          <p:cNvSpPr txBox="1"/>
          <p:nvPr/>
        </p:nvSpPr>
        <p:spPr>
          <a:xfrm>
            <a:off x="6096000" y="153401"/>
            <a:ext cx="525687" cy="369332"/>
          </a:xfrm>
          <a:prstGeom prst="rect">
            <a:avLst/>
          </a:prstGeom>
          <a:noFill/>
        </p:spPr>
        <p:txBody>
          <a:bodyPr wrap="square" rtlCol="0">
            <a:spAutoFit/>
          </a:bodyPr>
          <a:lstStyle/>
          <a:p>
            <a:r>
              <a:rPr lang="en-US" dirty="0"/>
              <a:t>CLP</a:t>
            </a:r>
          </a:p>
        </p:txBody>
      </p:sp>
      <p:sp>
        <p:nvSpPr>
          <p:cNvPr id="32" name="TextBox 31"/>
          <p:cNvSpPr txBox="1"/>
          <p:nvPr/>
        </p:nvSpPr>
        <p:spPr>
          <a:xfrm>
            <a:off x="386509" y="1752600"/>
            <a:ext cx="925421" cy="369332"/>
          </a:xfrm>
          <a:prstGeom prst="rect">
            <a:avLst/>
          </a:prstGeom>
          <a:noFill/>
        </p:spPr>
        <p:txBody>
          <a:bodyPr wrap="square" rtlCol="0">
            <a:spAutoFit/>
          </a:bodyPr>
          <a:lstStyle/>
          <a:p>
            <a:r>
              <a:rPr lang="en-US" dirty="0"/>
              <a:t>HE</a:t>
            </a:r>
          </a:p>
        </p:txBody>
      </p:sp>
      <p:sp>
        <p:nvSpPr>
          <p:cNvPr id="33" name="TextBox 32"/>
          <p:cNvSpPr txBox="1"/>
          <p:nvPr/>
        </p:nvSpPr>
        <p:spPr>
          <a:xfrm>
            <a:off x="304800" y="4763296"/>
            <a:ext cx="925421" cy="369332"/>
          </a:xfrm>
          <a:prstGeom prst="rect">
            <a:avLst/>
          </a:prstGeom>
          <a:noFill/>
        </p:spPr>
        <p:txBody>
          <a:bodyPr wrap="square" rtlCol="0">
            <a:spAutoFit/>
          </a:bodyPr>
          <a:lstStyle/>
          <a:p>
            <a:r>
              <a:rPr lang="en-US" dirty="0"/>
              <a:t>LFB</a:t>
            </a:r>
          </a:p>
        </p:txBody>
      </p:sp>
      <p:cxnSp>
        <p:nvCxnSpPr>
          <p:cNvPr id="35" name="Straight Arrow Connector 34"/>
          <p:cNvCxnSpPr/>
          <p:nvPr/>
        </p:nvCxnSpPr>
        <p:spPr>
          <a:xfrm>
            <a:off x="1047435" y="6096000"/>
            <a:ext cx="293779"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1541475" y="5552524"/>
            <a:ext cx="293779"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1916021" y="5475773"/>
            <a:ext cx="293779"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1515281" y="5219700"/>
            <a:ext cx="293779" cy="7620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ight Arrow 41"/>
          <p:cNvSpPr/>
          <p:nvPr/>
        </p:nvSpPr>
        <p:spPr>
          <a:xfrm>
            <a:off x="2998879" y="1428750"/>
            <a:ext cx="228600" cy="1714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ight Arrow 42"/>
          <p:cNvSpPr/>
          <p:nvPr/>
        </p:nvSpPr>
        <p:spPr>
          <a:xfrm rot="8144200">
            <a:off x="2715813" y="741243"/>
            <a:ext cx="228600" cy="1714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ight Arrow 43"/>
          <p:cNvSpPr/>
          <p:nvPr/>
        </p:nvSpPr>
        <p:spPr>
          <a:xfrm>
            <a:off x="1091359" y="2852221"/>
            <a:ext cx="228600" cy="171450"/>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75643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326</TotalTime>
  <Words>81</Words>
  <Application>Microsoft Macintosh PowerPoint</Application>
  <PresentationFormat>On-screen Show (4:3)</PresentationFormat>
  <Paragraphs>6</Paragraphs>
  <Slides>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vt:i4>
      </vt:variant>
    </vt:vector>
  </HeadingPairs>
  <TitlesOfParts>
    <vt:vector size="4" baseType="lpstr">
      <vt:lpstr>Arial</vt:lpstr>
      <vt:lpstr>Calibri</vt:lpstr>
      <vt:lpstr>Office Theme</vt:lpstr>
      <vt:lpstr>PowerPoint Presentation</vt:lpstr>
    </vt:vector>
  </TitlesOfParts>
  <Company>University of Iowa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Gibson-Corley, Katherine N</dc:creator>
  <cp:lastModifiedBy>Jensen, Isaac J</cp:lastModifiedBy>
  <cp:revision>5</cp:revision>
  <dcterms:created xsi:type="dcterms:W3CDTF">2019-12-13T16:41:11Z</dcterms:created>
  <dcterms:modified xsi:type="dcterms:W3CDTF">2020-07-24T18:13:10Z</dcterms:modified>
</cp:coreProperties>
</file>