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74" r:id="rId2"/>
  </p:sldIdLst>
  <p:sldSz cx="6858000" cy="9906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32" userDrawn="1">
          <p15:clr>
            <a:srgbClr val="A4A3A4"/>
          </p15:clr>
        </p15:guide>
        <p15:guide id="2" pos="352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9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00B050"/>
    <a:srgbClr val="C5E0B4"/>
    <a:srgbClr val="F94040"/>
    <a:srgbClr val="0000FF"/>
    <a:srgbClr val="A0FFA0"/>
    <a:srgbClr val="FFC000"/>
    <a:srgbClr val="FF8000"/>
    <a:srgbClr val="548235"/>
    <a:srgbClr val="034E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085" autoAdjust="0"/>
    <p:restoredTop sz="94674"/>
  </p:normalViewPr>
  <p:slideViewPr>
    <p:cSldViewPr snapToGrid="0" snapToObjects="1">
      <p:cViewPr varScale="1">
        <p:scale>
          <a:sx n="91" d="100"/>
          <a:sy n="91" d="100"/>
        </p:scale>
        <p:origin x="3976" y="184"/>
      </p:cViewPr>
      <p:guideLst>
        <p:guide orient="horz" pos="3732"/>
        <p:guide pos="3521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h274\Documents\5%20Zoe's%20project\FOR%20PAPER\Mubritinib\Murbritinib%20titration%20BT474%20WB%20quantifica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h274\Documents\5%20Zoe's%20project\Paper\eLIFE%20revision\WB\BT474%202%20hr%20quantifica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h274\Documents\5%20Zoe's%20project\Paper\eLIFE%20revision\WB\BT474%202%20hr%20quantificati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Sheet1!$F$4</c:f>
              <c:strCache>
                <c:ptCount val="1"/>
                <c:pt idx="0">
                  <c:v>AVE 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Sheet1!$G$47:$G$52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10.83105707796075</c:v>
                  </c:pt>
                  <c:pt idx="2">
                    <c:v>5.3757238255349513</c:v>
                  </c:pt>
                  <c:pt idx="3">
                    <c:v>4.9308621867679854</c:v>
                  </c:pt>
                  <c:pt idx="4">
                    <c:v>2.7375160255431665</c:v>
                  </c:pt>
                  <c:pt idx="5">
                    <c:v>0.41833155769548996</c:v>
                  </c:pt>
                </c:numCache>
              </c:numRef>
            </c:plus>
            <c:minus>
              <c:numRef>
                <c:f>Sheet1!$G$47:$G$52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10.83105707796075</c:v>
                  </c:pt>
                  <c:pt idx="2">
                    <c:v>5.3757238255349513</c:v>
                  </c:pt>
                  <c:pt idx="3">
                    <c:v>4.9308621867679854</c:v>
                  </c:pt>
                  <c:pt idx="4">
                    <c:v>2.7375160255431665</c:v>
                  </c:pt>
                  <c:pt idx="5">
                    <c:v>0.41833155769548996</c:v>
                  </c:pt>
                </c:numCache>
              </c:numRef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Sheet1!$E$5:$E$10</c:f>
              <c:strCache>
                <c:ptCount val="6"/>
                <c:pt idx="0">
                  <c:v>0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Lapatinib</c:v>
                </c:pt>
              </c:strCache>
            </c:strRef>
          </c:cat>
          <c:val>
            <c:numRef>
              <c:f>Sheet1!$F$47:$F$52</c:f>
              <c:numCache>
                <c:formatCode>0.00</c:formatCode>
                <c:ptCount val="6"/>
                <c:pt idx="0">
                  <c:v>100</c:v>
                </c:pt>
                <c:pt idx="1">
                  <c:v>80.849464920461017</c:v>
                </c:pt>
                <c:pt idx="2">
                  <c:v>64.233833855381803</c:v>
                </c:pt>
                <c:pt idx="3">
                  <c:v>59.914682400222986</c:v>
                </c:pt>
                <c:pt idx="4">
                  <c:v>61.583548795275775</c:v>
                </c:pt>
                <c:pt idx="5">
                  <c:v>0.44541989527330922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C9-4070-BDB5-27065CD5A0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538859960"/>
        <c:axId val="538859632"/>
      </c:barChart>
      <c:catAx>
        <c:axId val="538859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38859632"/>
        <c:crosses val="autoZero"/>
        <c:auto val="1"/>
        <c:lblAlgn val="ctr"/>
        <c:lblOffset val="100"/>
        <c:noMultiLvlLbl val="0"/>
      </c:catAx>
      <c:valAx>
        <c:axId val="538859632"/>
        <c:scaling>
          <c:orientation val="minMax"/>
          <c:max val="100"/>
        </c:scaling>
        <c:delete val="0"/>
        <c:axPos val="l"/>
        <c:numFmt formatCode="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38859960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'n=3'!$B$18</c:f>
              <c:strCache>
                <c:ptCount val="1"/>
                <c:pt idx="0">
                  <c:v>p-ACC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'n=3'!$M$19:$M$24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79.56070859698157</c:v>
                  </c:pt>
                  <c:pt idx="2">
                    <c:v>12.017122922530181</c:v>
                  </c:pt>
                  <c:pt idx="3">
                    <c:v>7.4380548712039696</c:v>
                  </c:pt>
                  <c:pt idx="4">
                    <c:v>57.512748544762829</c:v>
                  </c:pt>
                  <c:pt idx="5">
                    <c:v>73.017061595760964</c:v>
                  </c:pt>
                </c:numCache>
              </c:numRef>
            </c:plus>
            <c:minus>
              <c:numRef>
                <c:f>'n=3'!$M$19:$M$24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79.56070859698157</c:v>
                  </c:pt>
                  <c:pt idx="2">
                    <c:v>12.017122922530181</c:v>
                  </c:pt>
                  <c:pt idx="3">
                    <c:v>7.4380548712039696</c:v>
                  </c:pt>
                  <c:pt idx="4">
                    <c:v>57.512748544762829</c:v>
                  </c:pt>
                  <c:pt idx="5">
                    <c:v>73.017061595760964</c:v>
                  </c:pt>
                </c:numCache>
              </c:numRef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'n=3'!$A$19:$A$24</c:f>
              <c:strCache>
                <c:ptCount val="6"/>
                <c:pt idx="0">
                  <c:v>Untreated</c:v>
                </c:pt>
                <c:pt idx="1">
                  <c:v>1 [Mubritinib]</c:v>
                </c:pt>
                <c:pt idx="2">
                  <c:v>Lapatinib</c:v>
                </c:pt>
                <c:pt idx="3">
                  <c:v>Compound 5</c:v>
                </c:pt>
                <c:pt idx="4">
                  <c:v>AMA</c:v>
                </c:pt>
                <c:pt idx="5">
                  <c:v>Rotenone</c:v>
                </c:pt>
              </c:strCache>
            </c:strRef>
          </c:cat>
          <c:val>
            <c:numRef>
              <c:f>'n=3'!$J$19:$J$24</c:f>
              <c:numCache>
                <c:formatCode>0.0</c:formatCode>
                <c:ptCount val="6"/>
                <c:pt idx="0">
                  <c:v>100</c:v>
                </c:pt>
                <c:pt idx="1">
                  <c:v>243.86175960948191</c:v>
                </c:pt>
                <c:pt idx="2">
                  <c:v>146.08741579771444</c:v>
                </c:pt>
                <c:pt idx="3">
                  <c:v>41.739208092427724</c:v>
                </c:pt>
                <c:pt idx="4">
                  <c:v>265.92330626526899</c:v>
                </c:pt>
                <c:pt idx="5">
                  <c:v>270.1335442626546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05-4B9A-9AC9-EEC70833B6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08777432"/>
        <c:axId val="708780056"/>
      </c:barChart>
      <c:catAx>
        <c:axId val="708777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08780056"/>
        <c:crosses val="autoZero"/>
        <c:auto val="1"/>
        <c:lblAlgn val="ctr"/>
        <c:lblOffset val="100"/>
        <c:noMultiLvlLbl val="0"/>
      </c:catAx>
      <c:valAx>
        <c:axId val="708780056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08777432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'n=3'!$D$18</c:f>
              <c:strCache>
                <c:ptCount val="1"/>
                <c:pt idx="0">
                  <c:v>p-RPS6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'n=3'!$O$19:$O$24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2.9417603286213776</c:v>
                  </c:pt>
                  <c:pt idx="2">
                    <c:v>3.2823684820495949</c:v>
                  </c:pt>
                  <c:pt idx="3">
                    <c:v>7.6188241330101851</c:v>
                  </c:pt>
                  <c:pt idx="4">
                    <c:v>12.235827146595987</c:v>
                  </c:pt>
                  <c:pt idx="5">
                    <c:v>6.789964944448112</c:v>
                  </c:pt>
                </c:numCache>
              </c:numRef>
            </c:plus>
            <c:minus>
              <c:numRef>
                <c:f>'n=3'!$O$19:$O$24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2.9417603286213776</c:v>
                  </c:pt>
                  <c:pt idx="2">
                    <c:v>3.2823684820495949</c:v>
                  </c:pt>
                  <c:pt idx="3">
                    <c:v>7.6188241330101851</c:v>
                  </c:pt>
                  <c:pt idx="4">
                    <c:v>12.235827146595987</c:v>
                  </c:pt>
                  <c:pt idx="5">
                    <c:v>6.789964944448112</c:v>
                  </c:pt>
                </c:numCache>
              </c:numRef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'n=3'!$A$19:$A$24</c:f>
              <c:strCache>
                <c:ptCount val="6"/>
                <c:pt idx="0">
                  <c:v>Untreated</c:v>
                </c:pt>
                <c:pt idx="1">
                  <c:v>1 [Mubritinib]</c:v>
                </c:pt>
                <c:pt idx="2">
                  <c:v>Lapatinib</c:v>
                </c:pt>
                <c:pt idx="3">
                  <c:v>Compound 5</c:v>
                </c:pt>
                <c:pt idx="4">
                  <c:v>AMA</c:v>
                </c:pt>
                <c:pt idx="5">
                  <c:v>Rotenone</c:v>
                </c:pt>
              </c:strCache>
            </c:strRef>
          </c:cat>
          <c:val>
            <c:numRef>
              <c:f>'n=3'!$L$19:$L$24</c:f>
              <c:numCache>
                <c:formatCode>0.0</c:formatCode>
                <c:ptCount val="6"/>
                <c:pt idx="0">
                  <c:v>100</c:v>
                </c:pt>
                <c:pt idx="1">
                  <c:v>38.456323436947201</c:v>
                </c:pt>
                <c:pt idx="2">
                  <c:v>9.023917138813788</c:v>
                </c:pt>
                <c:pt idx="3">
                  <c:v>91.615729161349606</c:v>
                </c:pt>
                <c:pt idx="4">
                  <c:v>30.600206649559759</c:v>
                </c:pt>
                <c:pt idx="5">
                  <c:v>38.602022048540213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0A-4235-82B0-333927610F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08777432"/>
        <c:axId val="708780056"/>
      </c:barChart>
      <c:catAx>
        <c:axId val="708777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08780056"/>
        <c:crosses val="autoZero"/>
        <c:auto val="1"/>
        <c:lblAlgn val="ctr"/>
        <c:lblOffset val="100"/>
        <c:noMultiLvlLbl val="0"/>
      </c:catAx>
      <c:valAx>
        <c:axId val="708780056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08777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232FE-481D-4748-A040-79EEAB48892E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A86123-E8B3-E349-B221-BC64DCE7A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055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A86123-E8B3-E349-B221-BC64DCE7AFF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808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928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01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88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4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620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0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110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55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031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286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85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05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74418" y="-38750"/>
            <a:ext cx="2470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charset="0"/>
                <a:ea typeface="Arial" charset="0"/>
                <a:cs typeface="Arial" charset="0"/>
              </a:rPr>
              <a:t>Figure 1-figure supplement 1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85416" y="844705"/>
            <a:ext cx="1521466" cy="1642256"/>
            <a:chOff x="607831" y="688416"/>
            <a:chExt cx="1521466" cy="1642256"/>
          </a:xfrm>
        </p:grpSpPr>
        <p:graphicFrame>
          <p:nvGraphicFramePr>
            <p:cNvPr id="33" name="Chart 3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72391888"/>
                </p:ext>
              </p:extLst>
            </p:nvPr>
          </p:nvGraphicFramePr>
          <p:xfrm>
            <a:off x="869384" y="794733"/>
            <a:ext cx="1259913" cy="152457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F43EE49F-E795-7249-BDED-BE0898A13717}"/>
                </a:ext>
              </a:extLst>
            </p:cNvPr>
            <p:cNvSpPr txBox="1"/>
            <p:nvPr/>
          </p:nvSpPr>
          <p:spPr>
            <a:xfrm>
              <a:off x="1629069" y="1044463"/>
              <a:ext cx="3140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2969FFB-0C95-554C-B9F0-C237AAA3DBDD}"/>
                </a:ext>
              </a:extLst>
            </p:cNvPr>
            <p:cNvSpPr txBox="1"/>
            <p:nvPr/>
          </p:nvSpPr>
          <p:spPr>
            <a:xfrm>
              <a:off x="1065891" y="2130617"/>
              <a:ext cx="85947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 err="1">
                  <a:latin typeface="Arial" panose="020B0604020202020204" pitchFamily="34" charset="0"/>
                  <a:cs typeface="Arial" panose="020B0604020202020204" pitchFamily="34" charset="0"/>
                </a:rPr>
                <a:t>Mubritinib</a:t>
              </a:r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 (µM)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2A5B74F-F09C-194A-B761-57F3C651E078}"/>
                </a:ext>
              </a:extLst>
            </p:cNvPr>
            <p:cNvSpPr txBox="1"/>
            <p:nvPr/>
          </p:nvSpPr>
          <p:spPr>
            <a:xfrm rot="16200000">
              <a:off x="45147" y="1251100"/>
              <a:ext cx="14331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HER2 phosphorylation </a:t>
              </a:r>
            </a:p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(% relative to untreated)</a:t>
              </a: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6E9310A1-DFE7-284E-B691-9E6584117260}"/>
                </a:ext>
              </a:extLst>
            </p:cNvPr>
            <p:cNvCxnSpPr/>
            <p:nvPr/>
          </p:nvCxnSpPr>
          <p:spPr>
            <a:xfrm>
              <a:off x="1196032" y="2130617"/>
              <a:ext cx="5844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416F95DA-832C-F545-B6B3-9530E040D0F0}"/>
                </a:ext>
              </a:extLst>
            </p:cNvPr>
            <p:cNvSpPr txBox="1"/>
            <p:nvPr/>
          </p:nvSpPr>
          <p:spPr>
            <a:xfrm>
              <a:off x="1222458" y="799308"/>
              <a:ext cx="3140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3E208383-F146-FE47-B911-29A4F3EBC30E}"/>
                </a:ext>
              </a:extLst>
            </p:cNvPr>
            <p:cNvSpPr txBox="1"/>
            <p:nvPr/>
          </p:nvSpPr>
          <p:spPr>
            <a:xfrm>
              <a:off x="1362188" y="1004117"/>
              <a:ext cx="3140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DA059D22-B0A6-7C4A-8B26-74B6AFE4D121}"/>
                </a:ext>
              </a:extLst>
            </p:cNvPr>
            <p:cNvSpPr txBox="1"/>
            <p:nvPr/>
          </p:nvSpPr>
          <p:spPr>
            <a:xfrm>
              <a:off x="1495628" y="1059256"/>
              <a:ext cx="3140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1D2E3C25-7526-3E4B-A288-89AC9FF2140A}"/>
                </a:ext>
              </a:extLst>
            </p:cNvPr>
            <p:cNvSpPr txBox="1"/>
            <p:nvPr/>
          </p:nvSpPr>
          <p:spPr>
            <a:xfrm>
              <a:off x="1770531" y="1591096"/>
              <a:ext cx="3140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DF07811-C4EF-174D-AA9A-387FEB93A5F1}"/>
              </a:ext>
            </a:extLst>
          </p:cNvPr>
          <p:cNvSpPr txBox="1"/>
          <p:nvPr/>
        </p:nvSpPr>
        <p:spPr>
          <a:xfrm>
            <a:off x="2953254" y="425433"/>
            <a:ext cx="333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E242D22-FCAE-7C46-AB4E-4AA081A839D3}"/>
              </a:ext>
            </a:extLst>
          </p:cNvPr>
          <p:cNvSpPr txBox="1"/>
          <p:nvPr/>
        </p:nvSpPr>
        <p:spPr>
          <a:xfrm>
            <a:off x="32304" y="4453325"/>
            <a:ext cx="4106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67325ED-533D-EC4B-9F51-E196B1D42FAB}"/>
              </a:ext>
            </a:extLst>
          </p:cNvPr>
          <p:cNvSpPr txBox="1"/>
          <p:nvPr/>
        </p:nvSpPr>
        <p:spPr>
          <a:xfrm>
            <a:off x="1967362" y="4453325"/>
            <a:ext cx="4491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 ii)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DF07811-C4EF-174D-AA9A-387FEB93A5F1}"/>
              </a:ext>
            </a:extLst>
          </p:cNvPr>
          <p:cNvSpPr txBox="1"/>
          <p:nvPr/>
        </p:nvSpPr>
        <p:spPr>
          <a:xfrm>
            <a:off x="-51427" y="425433"/>
            <a:ext cx="333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950912" y="745193"/>
            <a:ext cx="2086737" cy="3405213"/>
            <a:chOff x="1735898" y="3603354"/>
            <a:chExt cx="2086737" cy="3405213"/>
          </a:xfrm>
        </p:grpSpPr>
        <p:sp>
          <p:nvSpPr>
            <p:cNvPr id="88" name="Oval 87"/>
            <p:cNvSpPr/>
            <p:nvPr/>
          </p:nvSpPr>
          <p:spPr>
            <a:xfrm>
              <a:off x="2003912" y="4233438"/>
              <a:ext cx="381926" cy="177378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01" name="Oval 100"/>
            <p:cNvSpPr/>
            <p:nvPr/>
          </p:nvSpPr>
          <p:spPr>
            <a:xfrm>
              <a:off x="1970592" y="4803340"/>
              <a:ext cx="451091" cy="177378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936560" y="4214405"/>
              <a:ext cx="5166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HER2</a:t>
              </a:r>
            </a:p>
          </p:txBody>
        </p:sp>
        <p:sp>
          <p:nvSpPr>
            <p:cNvPr id="120" name="Oval 119"/>
            <p:cNvSpPr/>
            <p:nvPr/>
          </p:nvSpPr>
          <p:spPr>
            <a:xfrm>
              <a:off x="2812315" y="4811034"/>
              <a:ext cx="451091" cy="17737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2378414" y="5462613"/>
              <a:ext cx="463694" cy="19762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23" name="Rounded Rectangle 122"/>
            <p:cNvSpPr/>
            <p:nvPr/>
          </p:nvSpPr>
          <p:spPr>
            <a:xfrm>
              <a:off x="2330151" y="6072341"/>
              <a:ext cx="560221" cy="19750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2582906" y="4792001"/>
              <a:ext cx="90990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AMPK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3263405" y="5391844"/>
              <a:ext cx="559230" cy="280687"/>
              <a:chOff x="3263405" y="5391844"/>
              <a:chExt cx="559230" cy="280687"/>
            </a:xfrm>
          </p:grpSpPr>
          <p:sp>
            <p:nvSpPr>
              <p:cNvPr id="119" name="Oval 118"/>
              <p:cNvSpPr/>
              <p:nvPr/>
            </p:nvSpPr>
            <p:spPr>
              <a:xfrm>
                <a:off x="3374555" y="5476120"/>
                <a:ext cx="381926" cy="177378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3263405" y="5428155"/>
                <a:ext cx="154940" cy="155685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3263405" y="5391844"/>
                <a:ext cx="1549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3306005" y="5457087"/>
                <a:ext cx="5166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ACC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298291" y="6646691"/>
              <a:ext cx="623940" cy="361876"/>
              <a:chOff x="2298291" y="6646691"/>
              <a:chExt cx="623940" cy="361876"/>
            </a:xfrm>
          </p:grpSpPr>
          <p:sp>
            <p:nvSpPr>
              <p:cNvPr id="121" name="Oval 120"/>
              <p:cNvSpPr/>
              <p:nvPr/>
            </p:nvSpPr>
            <p:spPr>
              <a:xfrm>
                <a:off x="2365119" y="6811052"/>
                <a:ext cx="490285" cy="191517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2532791" y="6683002"/>
                <a:ext cx="154940" cy="155685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2532791" y="6646691"/>
                <a:ext cx="1549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2298291" y="6793123"/>
                <a:ext cx="6239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RPS6</a:t>
                </a:r>
              </a:p>
            </p:txBody>
          </p:sp>
        </p:grpSp>
        <p:sp>
          <p:nvSpPr>
            <p:cNvPr id="131" name="TextBox 130"/>
            <p:cNvSpPr txBox="1"/>
            <p:nvPr/>
          </p:nvSpPr>
          <p:spPr>
            <a:xfrm>
              <a:off x="2330150" y="5448281"/>
              <a:ext cx="56022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mTOR</a:t>
              </a:r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2298291" y="6057943"/>
              <a:ext cx="6239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p70 S6K </a:t>
              </a: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2841910" y="4199017"/>
              <a:ext cx="501698" cy="215444"/>
              <a:chOff x="5348925" y="3619852"/>
              <a:chExt cx="501698" cy="215444"/>
            </a:xfrm>
          </p:grpSpPr>
          <p:sp>
            <p:nvSpPr>
              <p:cNvPr id="141" name="TextBox 140"/>
              <p:cNvSpPr txBox="1"/>
              <p:nvPr/>
            </p:nvSpPr>
            <p:spPr>
              <a:xfrm>
                <a:off x="5348925" y="3619852"/>
                <a:ext cx="50169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AMP</a:t>
                </a:r>
              </a:p>
            </p:txBody>
          </p:sp>
          <p:cxnSp>
            <p:nvCxnSpPr>
              <p:cNvPr id="142" name="Straight Arrow Connector 141"/>
              <p:cNvCxnSpPr/>
              <p:nvPr/>
            </p:nvCxnSpPr>
            <p:spPr>
              <a:xfrm flipV="1">
                <a:off x="5401328" y="3642821"/>
                <a:ext cx="0" cy="17700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4" name="Group 133"/>
            <p:cNvGrpSpPr/>
            <p:nvPr/>
          </p:nvGrpSpPr>
          <p:grpSpPr>
            <a:xfrm rot="12683630">
              <a:off x="2750941" y="5071638"/>
              <a:ext cx="122747" cy="239093"/>
              <a:chOff x="426642" y="4689798"/>
              <a:chExt cx="150262" cy="466805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426642" y="4689798"/>
                <a:ext cx="150262" cy="1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>
                <a:off x="501773" y="4689798"/>
                <a:ext cx="0" cy="46680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5" name="Straight Arrow Connector 134"/>
            <p:cNvCxnSpPr/>
            <p:nvPr/>
          </p:nvCxnSpPr>
          <p:spPr>
            <a:xfrm>
              <a:off x="3173387" y="5103885"/>
              <a:ext cx="144583" cy="23606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Arrow Connector 135"/>
            <p:cNvCxnSpPr/>
            <p:nvPr/>
          </p:nvCxnSpPr>
          <p:spPr>
            <a:xfrm rot="5400000">
              <a:off x="2914069" y="4609942"/>
              <a:ext cx="24758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Arrow Connector 136"/>
            <p:cNvCxnSpPr/>
            <p:nvPr/>
          </p:nvCxnSpPr>
          <p:spPr>
            <a:xfrm rot="5400000">
              <a:off x="2486471" y="5875779"/>
              <a:ext cx="24758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Arrow Connector 137"/>
            <p:cNvCxnSpPr/>
            <p:nvPr/>
          </p:nvCxnSpPr>
          <p:spPr>
            <a:xfrm rot="5400000">
              <a:off x="2486471" y="6468189"/>
              <a:ext cx="24758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2644518" y="3735044"/>
              <a:ext cx="8268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Energy sensing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735898" y="3603354"/>
              <a:ext cx="91795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Lapatinib</a:t>
              </a:r>
            </a:p>
          </p:txBody>
        </p:sp>
        <p:grpSp>
          <p:nvGrpSpPr>
            <p:cNvPr id="84" name="Group 83"/>
            <p:cNvGrpSpPr/>
            <p:nvPr/>
          </p:nvGrpSpPr>
          <p:grpSpPr>
            <a:xfrm rot="10800000">
              <a:off x="2131740" y="3860913"/>
              <a:ext cx="122747" cy="143883"/>
              <a:chOff x="426642" y="4689798"/>
              <a:chExt cx="150262" cy="466805"/>
            </a:xfrm>
          </p:grpSpPr>
          <p:cxnSp>
            <p:nvCxnSpPr>
              <p:cNvPr id="85" name="Straight Connector 84"/>
              <p:cNvCxnSpPr/>
              <p:nvPr/>
            </p:nvCxnSpPr>
            <p:spPr>
              <a:xfrm>
                <a:off x="426642" y="4689798"/>
                <a:ext cx="150262" cy="1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501773" y="4689798"/>
                <a:ext cx="0" cy="46680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/>
            <p:cNvGrpSpPr/>
            <p:nvPr/>
          </p:nvGrpSpPr>
          <p:grpSpPr>
            <a:xfrm>
              <a:off x="2115644" y="4070794"/>
              <a:ext cx="158417" cy="215444"/>
              <a:chOff x="1022029" y="4142205"/>
              <a:chExt cx="158417" cy="215444"/>
            </a:xfrm>
          </p:grpSpPr>
          <p:sp>
            <p:nvSpPr>
              <p:cNvPr id="89" name="Oval 88"/>
              <p:cNvSpPr/>
              <p:nvPr/>
            </p:nvSpPr>
            <p:spPr>
              <a:xfrm>
                <a:off x="1022029" y="4175042"/>
                <a:ext cx="154940" cy="155685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1025506" y="4142205"/>
                <a:ext cx="1549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</a:p>
            </p:txBody>
          </p:sp>
        </p:grpSp>
        <p:cxnSp>
          <p:nvCxnSpPr>
            <p:cNvPr id="92" name="Straight Arrow Connector 91"/>
            <p:cNvCxnSpPr/>
            <p:nvPr/>
          </p:nvCxnSpPr>
          <p:spPr>
            <a:xfrm rot="5400000">
              <a:off x="2071085" y="4618752"/>
              <a:ext cx="24758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/>
            <p:cNvSpPr txBox="1"/>
            <p:nvPr/>
          </p:nvSpPr>
          <p:spPr>
            <a:xfrm>
              <a:off x="1862391" y="4776613"/>
              <a:ext cx="6674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PI3K</a:t>
              </a:r>
            </a:p>
          </p:txBody>
        </p:sp>
        <p:cxnSp>
          <p:nvCxnSpPr>
            <p:cNvPr id="95" name="Straight Arrow Connector 94"/>
            <p:cNvCxnSpPr/>
            <p:nvPr/>
          </p:nvCxnSpPr>
          <p:spPr>
            <a:xfrm>
              <a:off x="2312988" y="5089138"/>
              <a:ext cx="144583" cy="23606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138030" y="4822741"/>
            <a:ext cx="1575531" cy="2141926"/>
            <a:chOff x="251956" y="6825299"/>
            <a:chExt cx="1575531" cy="2141926"/>
          </a:xfrm>
        </p:grpSpPr>
        <p:graphicFrame>
          <p:nvGraphicFramePr>
            <p:cNvPr id="78" name="Chart 7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505752"/>
                </p:ext>
              </p:extLst>
            </p:nvPr>
          </p:nvGraphicFramePr>
          <p:xfrm>
            <a:off x="504579" y="7127018"/>
            <a:ext cx="1264974" cy="184020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188560BD-53DB-6E48-911C-05BD9D7D5F0D}"/>
                </a:ext>
              </a:extLst>
            </p:cNvPr>
            <p:cNvSpPr txBox="1"/>
            <p:nvPr/>
          </p:nvSpPr>
          <p:spPr>
            <a:xfrm rot="16200000">
              <a:off x="-265920" y="7633663"/>
              <a:ext cx="13435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ACC phosphorylation </a:t>
              </a:r>
            </a:p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(% relative to untreated)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9FBE41A1-D75B-3544-B2A6-C6FBF3C35BA6}"/>
                </a:ext>
              </a:extLst>
            </p:cNvPr>
            <p:cNvSpPr txBox="1"/>
            <p:nvPr/>
          </p:nvSpPr>
          <p:spPr>
            <a:xfrm>
              <a:off x="600517" y="6825299"/>
              <a:ext cx="122697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u="sng" dirty="0">
                  <a:latin typeface="Arial" panose="020B0604020202020204" pitchFamily="34" charset="0"/>
                  <a:cs typeface="Arial" panose="020B0604020202020204" pitchFamily="34" charset="0"/>
                </a:rPr>
                <a:t>p-ACC (S-79)</a:t>
              </a:r>
            </a:p>
          </p:txBody>
        </p:sp>
        <p:sp>
          <p:nvSpPr>
            <p:cNvPr id="82" name="Left Bracket 81">
              <a:extLst>
                <a:ext uri="{FF2B5EF4-FFF2-40B4-BE49-F238E27FC236}">
                  <a16:creationId xmlns:a16="http://schemas.microsoft.com/office/drawing/2014/main" id="{276C9344-AAD7-D342-8D15-F8E82ECE5595}"/>
                </a:ext>
              </a:extLst>
            </p:cNvPr>
            <p:cNvSpPr/>
            <p:nvPr/>
          </p:nvSpPr>
          <p:spPr>
            <a:xfrm rot="5400000">
              <a:off x="1123456" y="7095028"/>
              <a:ext cx="35746" cy="280391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7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59307B20-EDE2-1D45-8677-390795473F0B}"/>
                </a:ext>
              </a:extLst>
            </p:cNvPr>
            <p:cNvSpPr txBox="1"/>
            <p:nvPr/>
          </p:nvSpPr>
          <p:spPr>
            <a:xfrm>
              <a:off x="990458" y="7069466"/>
              <a:ext cx="29609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EF134E6C-9EC5-7941-8B8D-20AFF0322A90}"/>
                </a:ext>
              </a:extLst>
            </p:cNvPr>
            <p:cNvSpPr txBox="1"/>
            <p:nvPr/>
          </p:nvSpPr>
          <p:spPr>
            <a:xfrm>
              <a:off x="1137249" y="7982402"/>
              <a:ext cx="29609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082FD2AA-35A8-FF41-931B-C1D8B476AAFC}"/>
                </a:ext>
              </a:extLst>
            </p:cNvPr>
            <p:cNvSpPr txBox="1"/>
            <p:nvPr/>
          </p:nvSpPr>
          <p:spPr>
            <a:xfrm>
              <a:off x="869304" y="7284525"/>
              <a:ext cx="29609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0E2DD4C2-A1BE-E946-8FC4-3F537EB0DB1A}"/>
                </a:ext>
              </a:extLst>
            </p:cNvPr>
            <p:cNvSpPr txBox="1"/>
            <p:nvPr/>
          </p:nvSpPr>
          <p:spPr>
            <a:xfrm>
              <a:off x="1007545" y="7696719"/>
              <a:ext cx="29609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061239" y="4822741"/>
            <a:ext cx="1597555" cy="2141926"/>
            <a:chOff x="2175165" y="6825299"/>
            <a:chExt cx="1597555" cy="2141926"/>
          </a:xfrm>
        </p:grpSpPr>
        <p:graphicFrame>
          <p:nvGraphicFramePr>
            <p:cNvPr id="79" name="Chart 7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655190284"/>
                </p:ext>
              </p:extLst>
            </p:nvPr>
          </p:nvGraphicFramePr>
          <p:xfrm>
            <a:off x="2409682" y="7127018"/>
            <a:ext cx="1264974" cy="184020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BA380806-B034-FF41-9918-18505916959D}"/>
                </a:ext>
              </a:extLst>
            </p:cNvPr>
            <p:cNvSpPr txBox="1"/>
            <p:nvPr/>
          </p:nvSpPr>
          <p:spPr>
            <a:xfrm rot="16200000">
              <a:off x="1644416" y="7620790"/>
              <a:ext cx="13692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RPS6 phosphorylation </a:t>
              </a:r>
            </a:p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(% relative to untreated)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302957DC-8008-894C-99E7-854A681109DD}"/>
                </a:ext>
              </a:extLst>
            </p:cNvPr>
            <p:cNvSpPr txBox="1"/>
            <p:nvPr/>
          </p:nvSpPr>
          <p:spPr>
            <a:xfrm>
              <a:off x="2297074" y="6825299"/>
              <a:ext cx="147564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u="sng" dirty="0">
                  <a:latin typeface="Arial" panose="020B0604020202020204" pitchFamily="34" charset="0"/>
                  <a:cs typeface="Arial" panose="020B0604020202020204" pitchFamily="34" charset="0"/>
                </a:rPr>
                <a:t>p-RPS6 (S240/244)</a:t>
              </a:r>
            </a:p>
          </p:txBody>
        </p:sp>
        <p:sp>
          <p:nvSpPr>
            <p:cNvPr id="100" name="Left Bracket 99">
              <a:extLst>
                <a:ext uri="{FF2B5EF4-FFF2-40B4-BE49-F238E27FC236}">
                  <a16:creationId xmlns:a16="http://schemas.microsoft.com/office/drawing/2014/main" id="{9093F91A-BC8D-9046-9D14-914722E573C7}"/>
                </a:ext>
              </a:extLst>
            </p:cNvPr>
            <p:cNvSpPr/>
            <p:nvPr/>
          </p:nvSpPr>
          <p:spPr>
            <a:xfrm rot="5400000">
              <a:off x="3020556" y="7096218"/>
              <a:ext cx="35746" cy="27801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7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DBDBA481-DAD4-5143-B96D-D06F2F46A76B}"/>
                </a:ext>
              </a:extLst>
            </p:cNvPr>
            <p:cNvSpPr txBox="1"/>
            <p:nvPr/>
          </p:nvSpPr>
          <p:spPr>
            <a:xfrm>
              <a:off x="2802053" y="7069466"/>
              <a:ext cx="47275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****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413736DF-EC8D-234A-9EA8-6C39D54AC1AF}"/>
                </a:ext>
              </a:extLst>
            </p:cNvPr>
            <p:cNvSpPr txBox="1"/>
            <p:nvPr/>
          </p:nvSpPr>
          <p:spPr>
            <a:xfrm>
              <a:off x="3044089" y="7243814"/>
              <a:ext cx="29609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54D3EA0C-496C-8B4C-9FC3-C2BF8D680C0B}"/>
                </a:ext>
              </a:extLst>
            </p:cNvPr>
            <p:cNvSpPr txBox="1"/>
            <p:nvPr/>
          </p:nvSpPr>
          <p:spPr>
            <a:xfrm>
              <a:off x="2746270" y="7777609"/>
              <a:ext cx="35808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****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4E524611-29DB-0247-8C2A-9FF0B7FC28F2}"/>
                </a:ext>
              </a:extLst>
            </p:cNvPr>
            <p:cNvSpPr txBox="1"/>
            <p:nvPr/>
          </p:nvSpPr>
          <p:spPr>
            <a:xfrm>
              <a:off x="2845213" y="8035603"/>
              <a:ext cx="42851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****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3883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41827</TotalTime>
  <Words>76</Words>
  <Application>Microsoft Macintosh PowerPoint</Application>
  <PresentationFormat>A4 Paper (210x297 mm)</PresentationFormat>
  <Paragraphs>41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Willis</dc:creator>
  <cp:lastModifiedBy>Anne Willis</cp:lastModifiedBy>
  <cp:revision>734</cp:revision>
  <cp:lastPrinted>2020-05-05T09:39:35Z</cp:lastPrinted>
  <dcterms:created xsi:type="dcterms:W3CDTF">2018-04-16T08:57:12Z</dcterms:created>
  <dcterms:modified xsi:type="dcterms:W3CDTF">2020-05-05T10:22:31Z</dcterms:modified>
</cp:coreProperties>
</file>