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2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esktop\Fig%203Ci%20A549%20ATP%20G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'A549 ATP GLU'!$U$18</c:f>
              <c:strCache>
                <c:ptCount val="1"/>
                <c:pt idx="0">
                  <c:v>AVE</c:v>
                </c:pt>
              </c:strCache>
            </c:strRef>
          </c:tx>
          <c:spPr>
            <a:solidFill>
              <a:srgbClr val="00B050"/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94040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0B-A34D-819B-CC1732DDC4F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0B-A34D-819B-CC1732DDC4FF}"/>
              </c:ext>
            </c:extLst>
          </c:dPt>
          <c:dPt>
            <c:idx val="3"/>
            <c:invertIfNegative val="0"/>
            <c:bubble3D val="0"/>
            <c:spPr>
              <a:solidFill>
                <a:srgbClr val="F94040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0B-A34D-819B-CC1732DDC4F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0B-A34D-819B-CC1732DDC4FF}"/>
              </c:ext>
            </c:extLst>
          </c:dPt>
          <c:errBars>
            <c:errBarType val="both"/>
            <c:errValType val="cust"/>
            <c:noEndCap val="0"/>
            <c:plus>
              <c:numRef>
                <c:f>'A549 ATP GLU'!$V$19:$V$24</c:f>
                <c:numCache>
                  <c:formatCode>General</c:formatCode>
                  <c:ptCount val="6"/>
                  <c:pt idx="0">
                    <c:v>1.8906600614658928</c:v>
                  </c:pt>
                  <c:pt idx="1">
                    <c:v>2.9119441142798177</c:v>
                  </c:pt>
                  <c:pt idx="2">
                    <c:v>2.4087645926629411</c:v>
                  </c:pt>
                  <c:pt idx="3">
                    <c:v>2.8301861581646324</c:v>
                  </c:pt>
                  <c:pt idx="4">
                    <c:v>1.7806817951185616</c:v>
                  </c:pt>
                  <c:pt idx="5">
                    <c:v>3.8515493972887755</c:v>
                  </c:pt>
                </c:numCache>
              </c:numRef>
            </c:plus>
            <c:minus>
              <c:numRef>
                <c:f>'A549 ATP GLU'!$V$19:$V$24</c:f>
                <c:numCache>
                  <c:formatCode>General</c:formatCode>
                  <c:ptCount val="6"/>
                  <c:pt idx="0">
                    <c:v>1.8906600614658928</c:v>
                  </c:pt>
                  <c:pt idx="1">
                    <c:v>2.9119441142798177</c:v>
                  </c:pt>
                  <c:pt idx="2">
                    <c:v>2.4087645926629411</c:v>
                  </c:pt>
                  <c:pt idx="3">
                    <c:v>2.8301861581646324</c:v>
                  </c:pt>
                  <c:pt idx="4">
                    <c:v>1.7806817951185616</c:v>
                  </c:pt>
                  <c:pt idx="5">
                    <c:v>3.8515493972887755</c:v>
                  </c:pt>
                </c:numCache>
              </c:numRef>
            </c:minus>
            <c:spPr>
              <a:noFill/>
              <a:ln w="63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multiLvlStrRef>
              <c:f>'A549 ATP GLU'!$S$19:$T$24</c:f>
              <c:multiLvlStrCache>
                <c:ptCount val="6"/>
                <c:lvl>
                  <c:pt idx="0">
                    <c:v>9 [CAI]</c:v>
                  </c:pt>
                  <c:pt idx="1">
                    <c:v>10</c:v>
                  </c:pt>
                  <c:pt idx="2">
                    <c:v>11</c:v>
                  </c:pt>
                  <c:pt idx="3">
                    <c:v>9 [CAI]</c:v>
                  </c:pt>
                  <c:pt idx="4">
                    <c:v>10</c:v>
                  </c:pt>
                  <c:pt idx="5">
                    <c:v>11</c:v>
                  </c:pt>
                </c:lvl>
                <c:lvl>
                  <c:pt idx="0">
                    <c:v>6 (μM)</c:v>
                  </c:pt>
                  <c:pt idx="3">
                    <c:v>12 (μM)</c:v>
                  </c:pt>
                </c:lvl>
              </c:multiLvlStrCache>
            </c:multiLvlStrRef>
          </c:cat>
          <c:val>
            <c:numRef>
              <c:f>'A549 ATP GLU'!$U$19:$U$24</c:f>
              <c:numCache>
                <c:formatCode>0.00</c:formatCode>
                <c:ptCount val="6"/>
                <c:pt idx="0">
                  <c:v>85.199783333333343</c:v>
                </c:pt>
                <c:pt idx="1">
                  <c:v>94.179133333333354</c:v>
                </c:pt>
                <c:pt idx="2">
                  <c:v>93.610850000000013</c:v>
                </c:pt>
                <c:pt idx="3">
                  <c:v>82.486609999999999</c:v>
                </c:pt>
                <c:pt idx="4">
                  <c:v>89.898109999999988</c:v>
                </c:pt>
                <c:pt idx="5">
                  <c:v>91.618746666666667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20B-A34D-819B-CC1732DDC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42973800"/>
        <c:axId val="642974128"/>
      </c:barChart>
      <c:catAx>
        <c:axId val="642973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2974128"/>
        <c:crosses val="autoZero"/>
        <c:auto val="1"/>
        <c:lblAlgn val="ctr"/>
        <c:lblOffset val="100"/>
        <c:noMultiLvlLbl val="0"/>
      </c:catAx>
      <c:valAx>
        <c:axId val="642974128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2973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4510687" y="3460891"/>
            <a:ext cx="11714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u="sng" dirty="0">
                <a:latin typeface="Arial" panose="020B0604020202020204" pitchFamily="34" charset="0"/>
                <a:cs typeface="Arial" panose="020B0604020202020204" pitchFamily="34" charset="0"/>
              </a:rPr>
              <a:t>A549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816591" y="904385"/>
            <a:ext cx="11714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u="sng" dirty="0">
                <a:latin typeface="Arial" panose="020B0604020202020204" pitchFamily="34" charset="0"/>
                <a:cs typeface="Arial" panose="020B0604020202020204" pitchFamily="34" charset="0"/>
              </a:rPr>
              <a:t>H9c2 3 </a:t>
            </a:r>
            <a:r>
              <a:rPr lang="en-GB" sz="700" u="sng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en-GB" sz="7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359454" y="892066"/>
            <a:ext cx="11714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u="sng" dirty="0">
                <a:latin typeface="Arial" panose="020B0604020202020204" pitchFamily="34" charset="0"/>
                <a:cs typeface="Arial" panose="020B0604020202020204" pitchFamily="34" charset="0"/>
              </a:rPr>
              <a:t>H9c2 10 </a:t>
            </a:r>
            <a:r>
              <a:rPr lang="en-GB" sz="700" u="sng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en-GB" sz="7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9788" y="1169225"/>
            <a:ext cx="3243719" cy="1742053"/>
            <a:chOff x="494819" y="1011567"/>
            <a:chExt cx="3243719" cy="1742053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151623"/>
                </p:ext>
              </p:extLst>
            </p:nvPr>
          </p:nvGraphicFramePr>
          <p:xfrm>
            <a:off x="700548" y="1166762"/>
            <a:ext cx="2439671" cy="13775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4" name="Prism 7" r:id="rId3" imgW="3682028" imgH="2407270" progId="Prism7.Document">
                    <p:embed/>
                  </p:oleObj>
                </mc:Choice>
                <mc:Fallback>
                  <p:oleObj name="Prism 7" r:id="rId3" imgW="3682028" imgH="2407270" progId="Prism7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00548" y="1166762"/>
                          <a:ext cx="2439671" cy="137754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" name="Group 10"/>
            <p:cNvGrpSpPr/>
            <p:nvPr/>
          </p:nvGrpSpPr>
          <p:grpSpPr>
            <a:xfrm>
              <a:off x="494819" y="1011567"/>
              <a:ext cx="3243719" cy="1742053"/>
              <a:chOff x="494819" y="1011567"/>
              <a:chExt cx="3243719" cy="1742053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1683745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130295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589717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329899" y="2553565"/>
                <a:ext cx="105350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Time (minutes)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224767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81294" y="2366753"/>
                <a:ext cx="37769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494819" y="1098033"/>
                <a:ext cx="480640" cy="1435400"/>
                <a:chOff x="290486" y="3942328"/>
                <a:chExt cx="457759" cy="2075730"/>
              </a:xfrm>
            </p:grpSpPr>
            <p:sp>
              <p:nvSpPr>
                <p:cNvPr id="107" name="TextBox 106"/>
                <p:cNvSpPr txBox="1"/>
                <p:nvPr/>
              </p:nvSpPr>
              <p:spPr>
                <a:xfrm>
                  <a:off x="344882" y="4859401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344882" y="4097615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200</a:t>
                  </a: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344882" y="5234334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344882" y="5604381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 rot="16200000">
                  <a:off x="-652113" y="4884927"/>
                  <a:ext cx="2075730" cy="190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OCR (% relative to untreated)</a:t>
                  </a: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344882" y="4476214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2913871" y="1223388"/>
                <a:ext cx="824667" cy="910854"/>
                <a:chOff x="3560468" y="4058080"/>
                <a:chExt cx="1080754" cy="1317183"/>
              </a:xfrm>
            </p:grpSpPr>
            <p:sp>
              <p:nvSpPr>
                <p:cNvPr id="126" name="TextBox 125"/>
                <p:cNvSpPr txBox="1"/>
                <p:nvPr/>
              </p:nvSpPr>
              <p:spPr>
                <a:xfrm>
                  <a:off x="3560468" y="4058080"/>
                  <a:ext cx="8265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Untreated</a:t>
                  </a:r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3560468" y="4258573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 [CAI]</a:t>
                  </a: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3560468" y="4886493"/>
                  <a:ext cx="827230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3560468" y="4471860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3560468" y="4673637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11</a:t>
                  </a: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3560468" y="5085964"/>
                  <a:ext cx="1080754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“in-house” CAI</a:t>
                  </a:r>
                </a:p>
              </p:txBody>
            </p:sp>
          </p:grpSp>
          <p:sp>
            <p:nvSpPr>
              <p:cNvPr id="121" name="TextBox 120"/>
              <p:cNvSpPr txBox="1"/>
              <p:nvPr/>
            </p:nvSpPr>
            <p:spPr>
              <a:xfrm>
                <a:off x="1535858" y="1193407"/>
                <a:ext cx="77616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Oligomycin</a:t>
                </a:r>
                <a:endParaRPr lang="en-GB" sz="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>
                <a:off x="2035463" y="1400816"/>
                <a:ext cx="0" cy="9454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TextBox 122"/>
              <p:cNvSpPr txBox="1"/>
              <p:nvPr/>
            </p:nvSpPr>
            <p:spPr>
              <a:xfrm>
                <a:off x="1952773" y="1011567"/>
                <a:ext cx="51048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FCCP</a:t>
                </a: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151106" y="1193407"/>
                <a:ext cx="65292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Antimycin</a:t>
                </a:r>
                <a:endParaRPr lang="en-GB" sz="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2393808" y="1400816"/>
                <a:ext cx="0" cy="9454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2208015" y="1183229"/>
                <a:ext cx="0" cy="116298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TextBox 112"/>
          <p:cNvSpPr txBox="1"/>
          <p:nvPr/>
        </p:nvSpPr>
        <p:spPr>
          <a:xfrm>
            <a:off x="0" y="24921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Figure 3-figure supplement 1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713730" y="1193531"/>
            <a:ext cx="3243719" cy="1742053"/>
            <a:chOff x="494819" y="4226451"/>
            <a:chExt cx="3243719" cy="1742053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5383329"/>
                </p:ext>
              </p:extLst>
            </p:nvPr>
          </p:nvGraphicFramePr>
          <p:xfrm>
            <a:off x="700548" y="4380181"/>
            <a:ext cx="2439671" cy="13775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5" name="Prism 7" r:id="rId5" imgW="3682028" imgH="2407270" progId="Prism7.Document">
                    <p:embed/>
                  </p:oleObj>
                </mc:Choice>
                <mc:Fallback>
                  <p:oleObj name="Prism 7" r:id="rId5" imgW="3682028" imgH="2407270" progId="Prism7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00548" y="4380181"/>
                          <a:ext cx="2439671" cy="137754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4" name="Group 113"/>
            <p:cNvGrpSpPr/>
            <p:nvPr/>
          </p:nvGrpSpPr>
          <p:grpSpPr>
            <a:xfrm>
              <a:off x="494819" y="4226451"/>
              <a:ext cx="3243719" cy="1742053"/>
              <a:chOff x="494819" y="1011567"/>
              <a:chExt cx="3243719" cy="1742053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1683745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130295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589717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1329899" y="2553565"/>
                <a:ext cx="105350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Time (minutes)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1224767" y="2366753"/>
                <a:ext cx="3976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781294" y="2366753"/>
                <a:ext cx="37769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grpSp>
            <p:nvGrpSpPr>
              <p:cNvPr id="150" name="Group 149"/>
              <p:cNvGrpSpPr/>
              <p:nvPr/>
            </p:nvGrpSpPr>
            <p:grpSpPr>
              <a:xfrm>
                <a:off x="494819" y="1098033"/>
                <a:ext cx="480640" cy="1435400"/>
                <a:chOff x="290486" y="3942328"/>
                <a:chExt cx="457759" cy="2075730"/>
              </a:xfrm>
            </p:grpSpPr>
            <p:sp>
              <p:nvSpPr>
                <p:cNvPr id="164" name="TextBox 163"/>
                <p:cNvSpPr txBox="1"/>
                <p:nvPr/>
              </p:nvSpPr>
              <p:spPr>
                <a:xfrm>
                  <a:off x="344882" y="4859401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344882" y="4097615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200</a:t>
                  </a: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344882" y="5234334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344882" y="5604381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 rot="16200000">
                  <a:off x="-652113" y="4884927"/>
                  <a:ext cx="2075730" cy="190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OCR (% relative to untreated)</a:t>
                  </a: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344882" y="4476214"/>
                  <a:ext cx="4033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150</a:t>
                  </a:r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2913871" y="1223388"/>
                <a:ext cx="824667" cy="910854"/>
                <a:chOff x="3560468" y="4058080"/>
                <a:chExt cx="1080754" cy="1317183"/>
              </a:xfrm>
            </p:grpSpPr>
            <p:sp>
              <p:nvSpPr>
                <p:cNvPr id="158" name="TextBox 157"/>
                <p:cNvSpPr txBox="1"/>
                <p:nvPr/>
              </p:nvSpPr>
              <p:spPr>
                <a:xfrm>
                  <a:off x="3560468" y="4058080"/>
                  <a:ext cx="826563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Untreated</a:t>
                  </a:r>
                </a:p>
              </p:txBody>
            </p:sp>
            <p:sp>
              <p:nvSpPr>
                <p:cNvPr id="159" name="TextBox 158"/>
                <p:cNvSpPr txBox="1"/>
                <p:nvPr/>
              </p:nvSpPr>
              <p:spPr>
                <a:xfrm>
                  <a:off x="3560468" y="4258573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 [CAI]</a:t>
                  </a:r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3560468" y="4886493"/>
                  <a:ext cx="827230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3560468" y="4471860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3560468" y="4673637"/>
                  <a:ext cx="721949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11</a:t>
                  </a: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>
                  <a:off x="3560468" y="5085964"/>
                  <a:ext cx="1080754" cy="289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“in-house” CAI</a:t>
                  </a:r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1535858" y="1193407"/>
                <a:ext cx="77616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Oligomycin</a:t>
                </a:r>
                <a:endParaRPr lang="en-GB" sz="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3" name="Straight Connector 152"/>
              <p:cNvCxnSpPr/>
              <p:nvPr/>
            </p:nvCxnSpPr>
            <p:spPr>
              <a:xfrm>
                <a:off x="2035463" y="1400816"/>
                <a:ext cx="0" cy="9454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1952773" y="1011567"/>
                <a:ext cx="51048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FCCP</a:t>
                </a: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2151106" y="1193407"/>
                <a:ext cx="65292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Antimycin</a:t>
                </a:r>
                <a:endParaRPr lang="en-GB" sz="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>
              <a:xfrm>
                <a:off x="2393808" y="1400816"/>
                <a:ext cx="0" cy="9454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2208015" y="1183229"/>
                <a:ext cx="0" cy="116298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3770265" y="3738285"/>
            <a:ext cx="3087735" cy="1830030"/>
            <a:chOff x="494819" y="7594648"/>
            <a:chExt cx="3087735" cy="1830030"/>
          </a:xfrm>
        </p:grpSpPr>
        <p:graphicFrame>
          <p:nvGraphicFramePr>
            <p:cNvPr id="63" name="Object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4440038"/>
                </p:ext>
              </p:extLst>
            </p:nvPr>
          </p:nvGraphicFramePr>
          <p:xfrm>
            <a:off x="696501" y="7755884"/>
            <a:ext cx="2383460" cy="1448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6" name="Prism 7" r:id="rId7" imgW="4719939" imgH="3090482" progId="Prism7.Document">
                    <p:embed/>
                  </p:oleObj>
                </mc:Choice>
                <mc:Fallback>
                  <p:oleObj name="Prism 7" r:id="rId7" imgW="4719939" imgH="3090482" progId="Prism7.Document">
                    <p:embed/>
                    <p:pic>
                      <p:nvPicPr>
                        <p:cNvPr id="63" name="Object 6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96501" y="7755884"/>
                          <a:ext cx="2383460" cy="14481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" name="TextBox 170"/>
            <p:cNvSpPr txBox="1"/>
            <p:nvPr/>
          </p:nvSpPr>
          <p:spPr>
            <a:xfrm>
              <a:off x="1683745" y="9032214"/>
              <a:ext cx="3976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130295" y="9032214"/>
              <a:ext cx="3976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589717" y="9032214"/>
              <a:ext cx="3976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357594" y="9224623"/>
              <a:ext cx="10535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 sz="7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n-GB" dirty="0"/>
                <a:t>Time (minutes)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224767" y="9032214"/>
              <a:ext cx="3976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781294" y="9032214"/>
              <a:ext cx="3776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grpSp>
          <p:nvGrpSpPr>
            <p:cNvPr id="177" name="Group 176"/>
            <p:cNvGrpSpPr/>
            <p:nvPr/>
          </p:nvGrpSpPr>
          <p:grpSpPr>
            <a:xfrm>
              <a:off x="494819" y="7685234"/>
              <a:ext cx="480640" cy="1435890"/>
              <a:chOff x="290486" y="3942328"/>
              <a:chExt cx="457759" cy="2076438"/>
            </a:xfrm>
          </p:grpSpPr>
          <p:sp>
            <p:nvSpPr>
              <p:cNvPr id="191" name="TextBox 190"/>
              <p:cNvSpPr txBox="1"/>
              <p:nvPr/>
            </p:nvSpPr>
            <p:spPr>
              <a:xfrm>
                <a:off x="344882" y="4918966"/>
                <a:ext cx="403363" cy="28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44882" y="4097615"/>
                <a:ext cx="403363" cy="28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344882" y="5317725"/>
                <a:ext cx="403363" cy="28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344882" y="5729467"/>
                <a:ext cx="403363" cy="28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rot="16200000">
                <a:off x="-652113" y="4884927"/>
                <a:ext cx="2075730" cy="190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OCR (% relative to untreated)</a:t>
                </a: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344882" y="4505997"/>
                <a:ext cx="403363" cy="28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2814000" y="7861928"/>
              <a:ext cx="63070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2814000" y="7973666"/>
              <a:ext cx="55088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9 [CAI]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801467" y="8083854"/>
              <a:ext cx="55088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814000" y="8198105"/>
              <a:ext cx="55088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1535858" y="7776488"/>
              <a:ext cx="7761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Oligomycin</a:t>
              </a:r>
              <a:endParaRPr lang="en-GB" sz="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>
            <a:xfrm>
              <a:off x="2035463" y="7983897"/>
              <a:ext cx="0" cy="945401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1952773" y="7594648"/>
              <a:ext cx="51048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FCCP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2151106" y="7776488"/>
              <a:ext cx="65292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Antimycin</a:t>
              </a:r>
              <a:endParaRPr lang="en-GB" sz="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3" name="Straight Connector 182"/>
            <p:cNvCxnSpPr/>
            <p:nvPr/>
          </p:nvCxnSpPr>
          <p:spPr>
            <a:xfrm>
              <a:off x="2393808" y="7983897"/>
              <a:ext cx="0" cy="945401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2208015" y="7766310"/>
              <a:ext cx="0" cy="1162988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2814000" y="8308237"/>
              <a:ext cx="76855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 [ Mubritinib]</a:t>
              </a:r>
            </a:p>
          </p:txBody>
        </p:sp>
      </p:grpSp>
      <p:sp>
        <p:nvSpPr>
          <p:cNvPr id="198" name="TextBox 197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3375518" y="762677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26098" y="756553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26098" y="3406887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A2D25FD5-8C3E-0142-BC8E-85FF872D7398}"/>
              </a:ext>
            </a:extLst>
          </p:cNvPr>
          <p:cNvSpPr txBox="1"/>
          <p:nvPr/>
        </p:nvSpPr>
        <p:spPr>
          <a:xfrm>
            <a:off x="3375518" y="3406887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E5F4FDF-015D-A24A-8069-D3E4E7D5C866}"/>
              </a:ext>
            </a:extLst>
          </p:cNvPr>
          <p:cNvGrpSpPr/>
          <p:nvPr/>
        </p:nvGrpSpPr>
        <p:grpSpPr>
          <a:xfrm>
            <a:off x="434138" y="3539568"/>
            <a:ext cx="2022277" cy="2148739"/>
            <a:chOff x="702188" y="1131985"/>
            <a:chExt cx="2022277" cy="2148739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65FE5118-07C2-3146-85EC-4B7E35FC81F6}"/>
                </a:ext>
              </a:extLst>
            </p:cNvPr>
            <p:cNvSpPr txBox="1"/>
            <p:nvPr/>
          </p:nvSpPr>
          <p:spPr>
            <a:xfrm rot="16200000">
              <a:off x="-77622" y="1956905"/>
              <a:ext cx="1867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Cellular ATP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 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24431856-CCE1-6648-96CC-A2EF66C4DC07}"/>
                </a:ext>
              </a:extLst>
            </p:cNvPr>
            <p:cNvSpPr txBox="1"/>
            <p:nvPr/>
          </p:nvSpPr>
          <p:spPr>
            <a:xfrm>
              <a:off x="1478131" y="1131985"/>
              <a:ext cx="10116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u="sng" dirty="0">
                  <a:latin typeface="Arial" panose="020B0604020202020204" pitchFamily="34" charset="0"/>
                  <a:cs typeface="Arial" panose="020B0604020202020204" pitchFamily="34" charset="0"/>
                </a:rPr>
                <a:t>A549 Glucose</a:t>
              </a:r>
            </a:p>
          </p:txBody>
        </p:sp>
        <p:graphicFrame>
          <p:nvGraphicFramePr>
            <p:cNvPr id="203" name="Chart 202">
              <a:extLst>
                <a:ext uri="{FF2B5EF4-FFF2-40B4-BE49-F238E27FC236}">
                  <a16:creationId xmlns:a16="http://schemas.microsoft.com/office/drawing/2014/main" id="{BD1672ED-954B-7B42-886A-0BE4478ADFD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3597122"/>
                </p:ext>
              </p:extLst>
            </p:nvPr>
          </p:nvGraphicFramePr>
          <p:xfrm>
            <a:off x="1009966" y="1312971"/>
            <a:ext cx="1714499" cy="19677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163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132</Words>
  <Application>Microsoft Macintosh PowerPoint</Application>
  <PresentationFormat>A4 Paper (210x297 mm)</PresentationFormat>
  <Paragraphs>73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2020-05-05T10:26:35Z</dcterms:modified>
</cp:coreProperties>
</file>