
<file path=[Content_Types].xml><?xml version="1.0" encoding="utf-8"?>
<Types xmlns="http://schemas.openxmlformats.org/package/2006/content-types"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3"/>
  </p:notesMasterIdLst>
  <p:sldIdLst>
    <p:sldId id="293" r:id="rId2"/>
  </p:sldIdLst>
  <p:sldSz cx="6858000" cy="9906000" type="A4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732" userDrawn="1">
          <p15:clr>
            <a:srgbClr val="A4A3A4"/>
          </p15:clr>
        </p15:guide>
        <p15:guide id="2" pos="3521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icrosoft Office User" initials="MOU" lastIdx="9" clrIdx="0">
    <p:extLst>
      <p:ext uri="{19B8F6BF-5375-455C-9EA6-DF929625EA0E}">
        <p15:presenceInfo xmlns:p15="http://schemas.microsoft.com/office/powerpoint/2012/main" userId="Microsoft Office User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B9BD5"/>
    <a:srgbClr val="00B050"/>
    <a:srgbClr val="C5E0B4"/>
    <a:srgbClr val="F94040"/>
    <a:srgbClr val="0000FF"/>
    <a:srgbClr val="A0FFA0"/>
    <a:srgbClr val="FFC000"/>
    <a:srgbClr val="FF8000"/>
    <a:srgbClr val="548235"/>
    <a:srgbClr val="034E6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7085" autoAdjust="0"/>
    <p:restoredTop sz="94674"/>
  </p:normalViewPr>
  <p:slideViewPr>
    <p:cSldViewPr snapToGrid="0" snapToObjects="1">
      <p:cViewPr varScale="1">
        <p:scale>
          <a:sx n="91" d="100"/>
          <a:sy n="91" d="100"/>
        </p:scale>
        <p:origin x="3976" y="184"/>
      </p:cViewPr>
      <p:guideLst>
        <p:guide orient="horz" pos="3732"/>
        <p:guide pos="3521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rh274\Documents\5%20Zoe's%20project\Paper\eLIFE%20revision\WB\A549%2024%20hr%20quantification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rh274\Documents\5%20Zoe's%20project\Paper\eLIFE%20revision\WB\A549%2024%20hr%20quantification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'n=3'!$B$15</c:f>
              <c:strCache>
                <c:ptCount val="1"/>
                <c:pt idx="0">
                  <c:v>p-ACC</c:v>
                </c:pt>
              </c:strCache>
            </c:strRef>
          </c:tx>
          <c:spPr>
            <a:solidFill>
              <a:schemeClr val="tx1"/>
            </a:solidFill>
            <a:ln>
              <a:solidFill>
                <a:schemeClr val="tx1"/>
              </a:solidFill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'n=3'!$N$16:$N$20</c:f>
                <c:numCache>
                  <c:formatCode>General</c:formatCode>
                  <c:ptCount val="5"/>
                  <c:pt idx="0">
                    <c:v>0</c:v>
                  </c:pt>
                  <c:pt idx="1">
                    <c:v>23.558813372212313</c:v>
                  </c:pt>
                  <c:pt idx="2">
                    <c:v>4.2627116733091031</c:v>
                  </c:pt>
                  <c:pt idx="3">
                    <c:v>45.633484447920125</c:v>
                  </c:pt>
                  <c:pt idx="4">
                    <c:v>39.335266802157328</c:v>
                  </c:pt>
                </c:numCache>
              </c:numRef>
            </c:plus>
            <c:minus>
              <c:numRef>
                <c:f>'n=3'!$N$16:$N$20</c:f>
                <c:numCache>
                  <c:formatCode>General</c:formatCode>
                  <c:ptCount val="5"/>
                  <c:pt idx="0">
                    <c:v>0</c:v>
                  </c:pt>
                  <c:pt idx="1">
                    <c:v>23.558813372212313</c:v>
                  </c:pt>
                  <c:pt idx="2">
                    <c:v>4.2627116733091031</c:v>
                  </c:pt>
                  <c:pt idx="3">
                    <c:v>45.633484447920125</c:v>
                  </c:pt>
                  <c:pt idx="4">
                    <c:v>39.335266802157328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/>
                </a:solidFill>
                <a:round/>
              </a:ln>
              <a:effectLst/>
            </c:spPr>
          </c:errBars>
          <c:cat>
            <c:strRef>
              <c:f>'n=3'!$A$16:$A$20</c:f>
              <c:strCache>
                <c:ptCount val="5"/>
                <c:pt idx="0">
                  <c:v>Ct</c:v>
                </c:pt>
                <c:pt idx="1">
                  <c:v>CAI</c:v>
                </c:pt>
                <c:pt idx="2">
                  <c:v>Cpd 11</c:v>
                </c:pt>
                <c:pt idx="3">
                  <c:v>Bepridil hydrochloride</c:v>
                </c:pt>
                <c:pt idx="4">
                  <c:v>Rotenone</c:v>
                </c:pt>
              </c:strCache>
            </c:strRef>
          </c:cat>
          <c:val>
            <c:numRef>
              <c:f>'n=3'!$K$16:$K$20</c:f>
              <c:numCache>
                <c:formatCode>0.0</c:formatCode>
                <c:ptCount val="5"/>
                <c:pt idx="0">
                  <c:v>100</c:v>
                </c:pt>
                <c:pt idx="1">
                  <c:v>152.32287440857405</c:v>
                </c:pt>
                <c:pt idx="2">
                  <c:v>76.29488386446863</c:v>
                </c:pt>
                <c:pt idx="3">
                  <c:v>54.896540701322692</c:v>
                </c:pt>
                <c:pt idx="4">
                  <c:v>166.83911432541544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B35-4ABB-BD85-B33D89637B3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708777432"/>
        <c:axId val="708780056"/>
      </c:barChart>
      <c:catAx>
        <c:axId val="70877743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5400000" spcFirstLastPara="1" vertOverflow="ellipsis" wrap="square" anchor="ctr" anchorCtr="1"/>
          <a:lstStyle/>
          <a:p>
            <a:pPr>
              <a:defRPr sz="700" b="0" i="0" u="none" strike="noStrike" kern="1200" baseline="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708780056"/>
        <c:crosses val="autoZero"/>
        <c:auto val="1"/>
        <c:lblAlgn val="ctr"/>
        <c:lblOffset val="100"/>
        <c:noMultiLvlLbl val="0"/>
      </c:catAx>
      <c:valAx>
        <c:axId val="708780056"/>
        <c:scaling>
          <c:orientation val="minMax"/>
        </c:scaling>
        <c:delete val="0"/>
        <c:axPos val="l"/>
        <c:numFmt formatCode="0" sourceLinked="0"/>
        <c:majorTickMark val="out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700" b="0" i="0" u="none" strike="noStrike" kern="1200" baseline="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70877743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700">
          <a:solidFill>
            <a:sysClr val="windowText" lastClr="000000"/>
          </a:solidFill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'n=3'!$D$15</c:f>
              <c:strCache>
                <c:ptCount val="1"/>
                <c:pt idx="0">
                  <c:v>p-RPS6</c:v>
                </c:pt>
              </c:strCache>
            </c:strRef>
          </c:tx>
          <c:spPr>
            <a:solidFill>
              <a:schemeClr val="tx1"/>
            </a:solidFill>
            <a:ln>
              <a:solidFill>
                <a:schemeClr val="tx1"/>
              </a:solidFill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'n=3'!$P$16:$P$20</c:f>
                <c:numCache>
                  <c:formatCode>General</c:formatCode>
                  <c:ptCount val="5"/>
                  <c:pt idx="0">
                    <c:v>0</c:v>
                  </c:pt>
                  <c:pt idx="1">
                    <c:v>9.8496571367050336</c:v>
                  </c:pt>
                  <c:pt idx="2">
                    <c:v>8.7257302926752391</c:v>
                  </c:pt>
                  <c:pt idx="3">
                    <c:v>13.415525670076137</c:v>
                  </c:pt>
                  <c:pt idx="4">
                    <c:v>25.430871936719296</c:v>
                  </c:pt>
                </c:numCache>
              </c:numRef>
            </c:plus>
            <c:minus>
              <c:numRef>
                <c:f>'n=3'!$P$16:$P$20</c:f>
                <c:numCache>
                  <c:formatCode>General</c:formatCode>
                  <c:ptCount val="5"/>
                  <c:pt idx="0">
                    <c:v>0</c:v>
                  </c:pt>
                  <c:pt idx="1">
                    <c:v>9.8496571367050336</c:v>
                  </c:pt>
                  <c:pt idx="2">
                    <c:v>8.7257302926752391</c:v>
                  </c:pt>
                  <c:pt idx="3">
                    <c:v>13.415525670076137</c:v>
                  </c:pt>
                  <c:pt idx="4">
                    <c:v>25.430871936719296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/>
                </a:solidFill>
                <a:round/>
              </a:ln>
              <a:effectLst/>
            </c:spPr>
          </c:errBars>
          <c:cat>
            <c:strRef>
              <c:f>'n=3'!$A$16:$A$20</c:f>
              <c:strCache>
                <c:ptCount val="5"/>
                <c:pt idx="0">
                  <c:v>Ct</c:v>
                </c:pt>
                <c:pt idx="1">
                  <c:v>CAI</c:v>
                </c:pt>
                <c:pt idx="2">
                  <c:v>Cpd 11</c:v>
                </c:pt>
                <c:pt idx="3">
                  <c:v>Bepridil hydrochloride</c:v>
                </c:pt>
                <c:pt idx="4">
                  <c:v>Rotenone</c:v>
                </c:pt>
              </c:strCache>
            </c:strRef>
          </c:cat>
          <c:val>
            <c:numRef>
              <c:f>'n=3'!$M$16:$M$20</c:f>
              <c:numCache>
                <c:formatCode>0.0</c:formatCode>
                <c:ptCount val="5"/>
                <c:pt idx="0">
                  <c:v>100</c:v>
                </c:pt>
                <c:pt idx="1">
                  <c:v>80.94450662231128</c:v>
                </c:pt>
                <c:pt idx="2">
                  <c:v>95.918667052701139</c:v>
                </c:pt>
                <c:pt idx="3">
                  <c:v>87.55806590868653</c:v>
                </c:pt>
                <c:pt idx="4">
                  <c:v>69.072841396087455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2C6-4E1C-8FDA-CFEE16D210C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708777432"/>
        <c:axId val="708780056"/>
      </c:barChart>
      <c:catAx>
        <c:axId val="70877743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5400000" spcFirstLastPara="1" vertOverflow="ellipsis" wrap="square" anchor="ctr" anchorCtr="1"/>
          <a:lstStyle/>
          <a:p>
            <a:pPr>
              <a:defRPr sz="700" b="0" i="0" u="none" strike="noStrike" kern="1200" baseline="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708780056"/>
        <c:crosses val="autoZero"/>
        <c:auto val="1"/>
        <c:lblAlgn val="ctr"/>
        <c:lblOffset val="100"/>
        <c:noMultiLvlLbl val="0"/>
      </c:catAx>
      <c:valAx>
        <c:axId val="708780056"/>
        <c:scaling>
          <c:orientation val="minMax"/>
        </c:scaling>
        <c:delete val="0"/>
        <c:axPos val="l"/>
        <c:numFmt formatCode="0" sourceLinked="0"/>
        <c:majorTickMark val="out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700" b="0" i="0" u="none" strike="noStrike" kern="1200" baseline="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70877743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700">
          <a:solidFill>
            <a:sysClr val="windowText" lastClr="000000"/>
          </a:solidFill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8A232FE-481D-4748-A040-79EEAB48892E}" type="datetimeFigureOut">
              <a:rPr lang="en-GB" smtClean="0"/>
              <a:t>05/05/2020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39963" y="1241425"/>
            <a:ext cx="2317750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76788"/>
            <a:ext cx="5438775" cy="39084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EA86123-E8B3-E349-B221-BC64DCE7AFF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830556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F3FBB-83BC-144D-A521-ED9C622CFA5F}" type="datetimeFigureOut">
              <a:rPr lang="en-US" smtClean="0"/>
              <a:t>5/5/20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C194E-3100-0844-AA56-7C7748895A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39288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F3FBB-83BC-144D-A521-ED9C622CFA5F}" type="datetimeFigureOut">
              <a:rPr lang="en-US" smtClean="0"/>
              <a:t>5/5/20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C194E-3100-0844-AA56-7C7748895A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70015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F3FBB-83BC-144D-A521-ED9C622CFA5F}" type="datetimeFigureOut">
              <a:rPr lang="en-US" smtClean="0"/>
              <a:t>5/5/20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C194E-3100-0844-AA56-7C7748895A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12888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F3FBB-83BC-144D-A521-ED9C622CFA5F}" type="datetimeFigureOut">
              <a:rPr lang="en-US" smtClean="0"/>
              <a:t>5/5/20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C194E-3100-0844-AA56-7C7748895A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46434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F3FBB-83BC-144D-A521-ED9C622CFA5F}" type="datetimeFigureOut">
              <a:rPr lang="en-US" smtClean="0"/>
              <a:t>5/5/20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C194E-3100-0844-AA56-7C7748895A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66201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F3FBB-83BC-144D-A521-ED9C622CFA5F}" type="datetimeFigureOut">
              <a:rPr lang="en-US" smtClean="0"/>
              <a:t>5/5/20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C194E-3100-0844-AA56-7C7748895A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0702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F3FBB-83BC-144D-A521-ED9C622CFA5F}" type="datetimeFigureOut">
              <a:rPr lang="en-US" smtClean="0"/>
              <a:t>5/5/20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C194E-3100-0844-AA56-7C7748895A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01109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F3FBB-83BC-144D-A521-ED9C622CFA5F}" type="datetimeFigureOut">
              <a:rPr lang="en-US" smtClean="0"/>
              <a:t>5/5/20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C194E-3100-0844-AA56-7C7748895A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21557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F3FBB-83BC-144D-A521-ED9C622CFA5F}" type="datetimeFigureOut">
              <a:rPr lang="en-US" smtClean="0"/>
              <a:t>5/5/20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C194E-3100-0844-AA56-7C7748895A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00316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F3FBB-83BC-144D-A521-ED9C622CFA5F}" type="datetimeFigureOut">
              <a:rPr lang="en-US" smtClean="0"/>
              <a:t>5/5/20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C194E-3100-0844-AA56-7C7748895A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52861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F3FBB-83BC-144D-A521-ED9C622CFA5F}" type="datetimeFigureOut">
              <a:rPr lang="en-US" smtClean="0"/>
              <a:t>5/5/20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C194E-3100-0844-AA56-7C7748895A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81858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6F3FBB-83BC-144D-A521-ED9C622CFA5F}" type="datetimeFigureOut">
              <a:rPr lang="en-US" smtClean="0"/>
              <a:t>5/5/20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1C194E-3100-0844-AA56-7C7748895A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70506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chart" Target="../charts/chart2.xml"/><Relationship Id="rId3" Type="http://schemas.openxmlformats.org/officeDocument/2006/relationships/image" Target="../media/image2.tiff"/><Relationship Id="rId7" Type="http://schemas.openxmlformats.org/officeDocument/2006/relationships/chart" Target="../charts/chart1.xml"/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tiff"/><Relationship Id="rId5" Type="http://schemas.openxmlformats.org/officeDocument/2006/relationships/image" Target="../media/image4.tiff"/><Relationship Id="rId4" Type="http://schemas.openxmlformats.org/officeDocument/2006/relationships/image" Target="../media/image3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DF2A8B26-EABC-6B40-9FB4-E55ED4534AC9}"/>
              </a:ext>
            </a:extLst>
          </p:cNvPr>
          <p:cNvGrpSpPr/>
          <p:nvPr/>
        </p:nvGrpSpPr>
        <p:grpSpPr>
          <a:xfrm>
            <a:off x="-249790" y="450389"/>
            <a:ext cx="2284794" cy="2439531"/>
            <a:chOff x="3547370" y="-19891"/>
            <a:chExt cx="2284794" cy="2439531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2E03945E-FD77-F44F-8EDE-81F7770EEA5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5544" t="52651" r="21047" b="42474"/>
            <a:stretch/>
          </p:blipFill>
          <p:spPr>
            <a:xfrm>
              <a:off x="4901516" y="1576952"/>
              <a:ext cx="866855" cy="164248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2F46D3A1-D628-0349-9BA8-D6EEA7F43B5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7068" t="50278" r="19420" b="43506"/>
            <a:stretch/>
          </p:blipFill>
          <p:spPr>
            <a:xfrm>
              <a:off x="4901516" y="1302519"/>
              <a:ext cx="866855" cy="209417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B131AFB8-D5C8-9D46-8E84-67891C10C03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7940" t="81170" r="18650" b="14442"/>
            <a:stretch/>
          </p:blipFill>
          <p:spPr>
            <a:xfrm>
              <a:off x="4901516" y="1806216"/>
              <a:ext cx="866855" cy="147824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E3A8932E-7724-A24A-9014-020D2EA5F60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5634" t="81950" r="20958" b="13594"/>
            <a:stretch/>
          </p:blipFill>
          <p:spPr>
            <a:xfrm>
              <a:off x="4901516" y="2019056"/>
              <a:ext cx="866855" cy="150110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C038CE99-64BD-3146-95A5-7228C3221FAE}"/>
                </a:ext>
              </a:extLst>
            </p:cNvPr>
            <p:cNvSpPr txBox="1"/>
            <p:nvPr/>
          </p:nvSpPr>
          <p:spPr>
            <a:xfrm rot="16876832">
              <a:off x="4744413" y="919718"/>
              <a:ext cx="576005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800" dirty="0">
                  <a:latin typeface="Arial" panose="020B0604020202020204" pitchFamily="34" charset="0"/>
                  <a:cs typeface="Arial" panose="020B0604020202020204" pitchFamily="34" charset="0"/>
                </a:rPr>
                <a:t>DMSO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2C2DA6C3-43E7-4540-88AD-DED91969ECEE}"/>
                </a:ext>
              </a:extLst>
            </p:cNvPr>
            <p:cNvSpPr txBox="1"/>
            <p:nvPr/>
          </p:nvSpPr>
          <p:spPr>
            <a:xfrm rot="16876832">
              <a:off x="4809245" y="808753"/>
              <a:ext cx="802308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800" dirty="0">
                  <a:latin typeface="Arial" panose="020B0604020202020204" pitchFamily="34" charset="0"/>
                  <a:cs typeface="Arial" panose="020B0604020202020204" pitchFamily="34" charset="0"/>
                </a:rPr>
                <a:t>9 [CAI]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B8896986-EA30-5D49-9F60-070111990576}"/>
                </a:ext>
              </a:extLst>
            </p:cNvPr>
            <p:cNvSpPr txBox="1"/>
            <p:nvPr/>
          </p:nvSpPr>
          <p:spPr>
            <a:xfrm rot="16876832">
              <a:off x="4975299" y="808753"/>
              <a:ext cx="802308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800" dirty="0">
                  <a:latin typeface="Arial" panose="020B0604020202020204" pitchFamily="34" charset="0"/>
                  <a:cs typeface="Arial" panose="020B0604020202020204" pitchFamily="34" charset="0"/>
                </a:rPr>
                <a:t>11</a:t>
              </a: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C8B82871-8EE5-8244-BDC8-EB4630C17C80}"/>
                </a:ext>
              </a:extLst>
            </p:cNvPr>
            <p:cNvSpPr txBox="1"/>
            <p:nvPr/>
          </p:nvSpPr>
          <p:spPr>
            <a:xfrm rot="16876832">
              <a:off x="4925549" y="543757"/>
              <a:ext cx="1342740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800" dirty="0" err="1">
                  <a:latin typeface="Arial" panose="020B0604020202020204" pitchFamily="34" charset="0"/>
                  <a:cs typeface="Arial" panose="020B0604020202020204" pitchFamily="34" charset="0"/>
                </a:rPr>
                <a:t>Bepridil</a:t>
              </a:r>
              <a:r>
                <a:rPr lang="en-GB" sz="800" dirty="0">
                  <a:latin typeface="Arial" panose="020B0604020202020204" pitchFamily="34" charset="0"/>
                  <a:cs typeface="Arial" panose="020B0604020202020204" pitchFamily="34" charset="0"/>
                </a:rPr>
                <a:t> hydrochloride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D94FF687-C346-FC49-8C16-4912B0DD1C43}"/>
                </a:ext>
              </a:extLst>
            </p:cNvPr>
            <p:cNvSpPr txBox="1"/>
            <p:nvPr/>
          </p:nvSpPr>
          <p:spPr>
            <a:xfrm rot="16876832">
              <a:off x="5281998" y="768261"/>
              <a:ext cx="884887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800" dirty="0">
                  <a:latin typeface="Arial" panose="020B0604020202020204" pitchFamily="34" charset="0"/>
                  <a:cs typeface="Arial" panose="020B0604020202020204" pitchFamily="34" charset="0"/>
                </a:rPr>
                <a:t>Rotenone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1DE7F79A-A9AE-F141-8223-4CBFC9C3E04E}"/>
                </a:ext>
              </a:extLst>
            </p:cNvPr>
            <p:cNvSpPr txBox="1"/>
            <p:nvPr/>
          </p:nvSpPr>
          <p:spPr>
            <a:xfrm>
              <a:off x="3547370" y="1770761"/>
              <a:ext cx="1358174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GB" sz="800" dirty="0">
                  <a:latin typeface="Arial" panose="020B0604020202020204" pitchFamily="34" charset="0"/>
                  <a:cs typeface="Arial" panose="020B0604020202020204" pitchFamily="34" charset="0"/>
                </a:rPr>
                <a:t>p-RPS6 (S-240/244)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C51B6D22-25E4-8C44-B664-FE1FE155C549}"/>
                </a:ext>
              </a:extLst>
            </p:cNvPr>
            <p:cNvSpPr txBox="1"/>
            <p:nvPr/>
          </p:nvSpPr>
          <p:spPr>
            <a:xfrm>
              <a:off x="4272164" y="1987478"/>
              <a:ext cx="633380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GB" sz="800" dirty="0">
                  <a:latin typeface="Arial" panose="020B0604020202020204" pitchFamily="34" charset="0"/>
                  <a:cs typeface="Arial" panose="020B0604020202020204" pitchFamily="34" charset="0"/>
                </a:rPr>
                <a:t>RPS6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2C2D373D-5B3E-4547-A7C8-577D4D412730}"/>
                </a:ext>
              </a:extLst>
            </p:cNvPr>
            <p:cNvSpPr txBox="1"/>
            <p:nvPr/>
          </p:nvSpPr>
          <p:spPr>
            <a:xfrm>
              <a:off x="3723581" y="2204196"/>
              <a:ext cx="1181963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l-GR" sz="800" dirty="0">
                  <a:latin typeface="Arial" panose="020B0604020202020204" pitchFamily="34" charset="0"/>
                  <a:cs typeface="Arial" panose="020B0604020202020204" pitchFamily="34" charset="0"/>
                </a:rPr>
                <a:t>β</a:t>
              </a:r>
              <a:r>
                <a:rPr lang="en-GB" sz="800" dirty="0">
                  <a:latin typeface="Arial" panose="020B0604020202020204" pitchFamily="34" charset="0"/>
                  <a:cs typeface="Arial" panose="020B0604020202020204" pitchFamily="34" charset="0"/>
                </a:rPr>
                <a:t>-tubulin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1D4E8E1B-A67A-D144-A8C4-1796A20E957F}"/>
                </a:ext>
              </a:extLst>
            </p:cNvPr>
            <p:cNvSpPr txBox="1"/>
            <p:nvPr/>
          </p:nvSpPr>
          <p:spPr>
            <a:xfrm>
              <a:off x="3784110" y="1296481"/>
              <a:ext cx="1121434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GB" sz="800" dirty="0">
                  <a:latin typeface="Arial" panose="020B0604020202020204" pitchFamily="34" charset="0"/>
                  <a:cs typeface="Arial" panose="020B0604020202020204" pitchFamily="34" charset="0"/>
                </a:rPr>
                <a:t>p-ACC (S-79)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E85C602C-A3E8-3349-AEA3-79D8843D4C75}"/>
                </a:ext>
              </a:extLst>
            </p:cNvPr>
            <p:cNvSpPr txBox="1"/>
            <p:nvPr/>
          </p:nvSpPr>
          <p:spPr>
            <a:xfrm>
              <a:off x="3784110" y="1547760"/>
              <a:ext cx="1121434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GB" sz="800" dirty="0">
                  <a:latin typeface="Arial" panose="020B0604020202020204" pitchFamily="34" charset="0"/>
                  <a:cs typeface="Arial" panose="020B0604020202020204" pitchFamily="34" charset="0"/>
                </a:rPr>
                <a:t>ACC</a:t>
              </a:r>
            </a:p>
          </p:txBody>
        </p:sp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id="{4D1C95AF-614D-844E-8450-05FA339B3C3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5346" t="88212" r="36015" b="2907"/>
            <a:stretch/>
          </p:blipFill>
          <p:spPr>
            <a:xfrm>
              <a:off x="4901516" y="2234182"/>
              <a:ext cx="864765" cy="164142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</p:grpSp>
      <p:grpSp>
        <p:nvGrpSpPr>
          <p:cNvPr id="20" name="Group 19"/>
          <p:cNvGrpSpPr/>
          <p:nvPr/>
        </p:nvGrpSpPr>
        <p:grpSpPr>
          <a:xfrm>
            <a:off x="2906408" y="802879"/>
            <a:ext cx="1802595" cy="2762390"/>
            <a:chOff x="2730197" y="6213970"/>
            <a:chExt cx="1802595" cy="2762390"/>
          </a:xfrm>
        </p:grpSpPr>
        <p:graphicFrame>
          <p:nvGraphicFramePr>
            <p:cNvPr id="21" name="Chart 20">
              <a:extLst>
                <a:ext uri="{FF2B5EF4-FFF2-40B4-BE49-F238E27FC236}">
                  <a16:creationId xmlns:a16="http://schemas.microsoft.com/office/drawing/2014/main" id="{4619F436-69D2-B54C-A2F0-2586B79E41C3}"/>
                </a:ext>
              </a:extLst>
            </p:cNvPr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1032667322"/>
                </p:ext>
              </p:extLst>
            </p:nvPr>
          </p:nvGraphicFramePr>
          <p:xfrm>
            <a:off x="3033485" y="6439333"/>
            <a:ext cx="1499307" cy="2537027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7"/>
            </a:graphicData>
          </a:graphic>
        </p:graphicFrame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4EEC8D0B-F56F-C045-B2AA-FD2B4D051413}"/>
                </a:ext>
              </a:extLst>
            </p:cNvPr>
            <p:cNvSpPr txBox="1"/>
            <p:nvPr/>
          </p:nvSpPr>
          <p:spPr>
            <a:xfrm rot="16200000">
              <a:off x="2047975" y="7112984"/>
              <a:ext cx="167222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700" dirty="0">
                  <a:latin typeface="Arial" panose="020B0604020202020204" pitchFamily="34" charset="0"/>
                  <a:cs typeface="Arial" panose="020B0604020202020204" pitchFamily="34" charset="0"/>
                </a:rPr>
                <a:t>ACC phosphorylation </a:t>
              </a:r>
            </a:p>
            <a:p>
              <a:pPr algn="ctr"/>
              <a:r>
                <a:rPr lang="en-GB" sz="700" dirty="0">
                  <a:latin typeface="Arial" panose="020B0604020202020204" pitchFamily="34" charset="0"/>
                  <a:cs typeface="Arial" panose="020B0604020202020204" pitchFamily="34" charset="0"/>
                </a:rPr>
                <a:t>(% relative to untreated)</a:t>
              </a: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0669BA0B-8785-A943-8ADD-794CE54171F2}"/>
                </a:ext>
              </a:extLst>
            </p:cNvPr>
            <p:cNvSpPr txBox="1"/>
            <p:nvPr/>
          </p:nvSpPr>
          <p:spPr>
            <a:xfrm>
              <a:off x="3231158" y="6213970"/>
              <a:ext cx="1226970" cy="248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700" u="sng" dirty="0">
                  <a:latin typeface="Arial" panose="020B0604020202020204" pitchFamily="34" charset="0"/>
                  <a:cs typeface="Arial" panose="020B0604020202020204" pitchFamily="34" charset="0"/>
                </a:rPr>
                <a:t>p-ACC (S-79)</a:t>
              </a:r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4963965" y="802879"/>
            <a:ext cx="1797580" cy="2762390"/>
            <a:chOff x="4787754" y="6213970"/>
            <a:chExt cx="1797580" cy="2762390"/>
          </a:xfrm>
        </p:grpSpPr>
        <p:graphicFrame>
          <p:nvGraphicFramePr>
            <p:cNvPr id="25" name="Chart 24">
              <a:extLst>
                <a:ext uri="{FF2B5EF4-FFF2-40B4-BE49-F238E27FC236}">
                  <a16:creationId xmlns:a16="http://schemas.microsoft.com/office/drawing/2014/main" id="{882FF5E2-3E13-F342-BD0D-F34D913027D6}"/>
                </a:ext>
              </a:extLst>
            </p:cNvPr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1140046715"/>
                </p:ext>
              </p:extLst>
            </p:nvPr>
          </p:nvGraphicFramePr>
          <p:xfrm>
            <a:off x="5053783" y="6439333"/>
            <a:ext cx="1499307" cy="2537027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8"/>
            </a:graphicData>
          </a:graphic>
        </p:graphicFrame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AE8657DE-BF27-4C49-8D60-93380AEC6CB5}"/>
                </a:ext>
              </a:extLst>
            </p:cNvPr>
            <p:cNvSpPr txBox="1"/>
            <p:nvPr/>
          </p:nvSpPr>
          <p:spPr>
            <a:xfrm rot="16200000">
              <a:off x="4089510" y="7096962"/>
              <a:ext cx="170426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700" dirty="0">
                  <a:latin typeface="Arial" panose="020B0604020202020204" pitchFamily="34" charset="0"/>
                  <a:cs typeface="Arial" panose="020B0604020202020204" pitchFamily="34" charset="0"/>
                </a:rPr>
                <a:t>RPS6 phosphorylation </a:t>
              </a:r>
            </a:p>
            <a:p>
              <a:pPr algn="ctr"/>
              <a:r>
                <a:rPr lang="en-GB" sz="700" dirty="0">
                  <a:latin typeface="Arial" panose="020B0604020202020204" pitchFamily="34" charset="0"/>
                  <a:cs typeface="Arial" panose="020B0604020202020204" pitchFamily="34" charset="0"/>
                </a:rPr>
                <a:t>(% relative to untreated)</a:t>
              </a: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5E849FA9-641A-5541-8BC7-02D0A9E3CD40}"/>
                </a:ext>
              </a:extLst>
            </p:cNvPr>
            <p:cNvSpPr txBox="1"/>
            <p:nvPr/>
          </p:nvSpPr>
          <p:spPr>
            <a:xfrm>
              <a:off x="5109688" y="6213970"/>
              <a:ext cx="1475646" cy="248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700" u="sng" dirty="0">
                  <a:latin typeface="Arial" panose="020B0604020202020204" pitchFamily="34" charset="0"/>
                  <a:cs typeface="Arial" panose="020B0604020202020204" pitchFamily="34" charset="0"/>
                </a:rPr>
                <a:t>p-RPS6 (S240/244)</a:t>
              </a:r>
            </a:p>
          </p:txBody>
        </p:sp>
      </p:grpSp>
      <p:sp>
        <p:nvSpPr>
          <p:cNvPr id="28" name="TextBox 27">
            <a:extLst>
              <a:ext uri="{FF2B5EF4-FFF2-40B4-BE49-F238E27FC236}">
                <a16:creationId xmlns:a16="http://schemas.microsoft.com/office/drawing/2014/main" id="{A1B1C62F-18AC-B54E-B9A2-BE38B725F278}"/>
              </a:ext>
            </a:extLst>
          </p:cNvPr>
          <p:cNvSpPr txBox="1"/>
          <p:nvPr/>
        </p:nvSpPr>
        <p:spPr>
          <a:xfrm>
            <a:off x="202309" y="450389"/>
            <a:ext cx="33374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>
                <a:latin typeface="Arial" panose="020B0604020202020204" pitchFamily="34" charset="0"/>
                <a:cs typeface="Arial" panose="020B0604020202020204" pitchFamily="34" charset="0"/>
              </a:rPr>
              <a:t>A)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B3C20977-B42B-4F4D-B4DD-1207B7A485A9}"/>
              </a:ext>
            </a:extLst>
          </p:cNvPr>
          <p:cNvSpPr txBox="1"/>
          <p:nvPr/>
        </p:nvSpPr>
        <p:spPr>
          <a:xfrm>
            <a:off x="2694864" y="450389"/>
            <a:ext cx="41069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>
                <a:latin typeface="Arial" panose="020B0604020202020204" pitchFamily="34" charset="0"/>
                <a:cs typeface="Arial" panose="020B0604020202020204" pitchFamily="34" charset="0"/>
              </a:rPr>
              <a:t>B </a:t>
            </a:r>
            <a:r>
              <a:rPr lang="en-US" sz="1100" b="1" dirty="0" err="1"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US" sz="1100" b="1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42F6C645-C5D7-F042-8B01-3875376BABAB}"/>
              </a:ext>
            </a:extLst>
          </p:cNvPr>
          <p:cNvSpPr txBox="1"/>
          <p:nvPr/>
        </p:nvSpPr>
        <p:spPr>
          <a:xfrm>
            <a:off x="4691622" y="438909"/>
            <a:ext cx="44916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>
                <a:latin typeface="Arial" panose="020B0604020202020204" pitchFamily="34" charset="0"/>
                <a:cs typeface="Arial" panose="020B0604020202020204" pitchFamily="34" charset="0"/>
              </a:rPr>
              <a:t>B ii)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-74418" y="-38750"/>
            <a:ext cx="252024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Arial" charset="0"/>
                <a:ea typeface="Arial" charset="0"/>
                <a:cs typeface="Arial" charset="0"/>
              </a:rPr>
              <a:t> Figure 3-figure supplement 3</a:t>
            </a:r>
          </a:p>
        </p:txBody>
      </p:sp>
    </p:spTree>
    <p:extLst>
      <p:ext uri="{BB962C8B-B14F-4D97-AF65-F5344CB8AC3E}">
        <p14:creationId xmlns:p14="http://schemas.microsoft.com/office/powerpoint/2010/main" val="415048081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41827</TotalTime>
  <Words>56</Words>
  <Application>Microsoft Macintosh PowerPoint</Application>
  <PresentationFormat>A4 Paper (210x297 mm)</PresentationFormat>
  <Paragraphs>20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Anne Willis</dc:creator>
  <cp:lastModifiedBy>Anne Willis</cp:lastModifiedBy>
  <cp:revision>734</cp:revision>
  <cp:lastPrinted>2020-05-05T09:39:35Z</cp:lastPrinted>
  <dcterms:created xsi:type="dcterms:W3CDTF">2018-04-16T08:57:12Z</dcterms:created>
  <dcterms:modified xsi:type="dcterms:W3CDTF">2020-05-05T10:28:57Z</dcterms:modified>
</cp:coreProperties>
</file>