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9" d="100"/>
          <a:sy n="109" d="100"/>
        </p:scale>
        <p:origin x="-112" y="-5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67EA6-89A9-7B49-8338-C1B43C634328}" type="datetimeFigureOut">
              <a:rPr lang="en-US" smtClean="0"/>
              <a:t>27/05/20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33B5E-488B-1D4E-8F77-CF96C561F4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94846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67EA6-89A9-7B49-8338-C1B43C634328}" type="datetimeFigureOut">
              <a:rPr lang="en-US" smtClean="0"/>
              <a:t>27/05/20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33B5E-488B-1D4E-8F77-CF96C561F4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83945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49" y="366713"/>
            <a:ext cx="1543051" cy="780097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2" y="366713"/>
            <a:ext cx="4476751" cy="780097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67EA6-89A9-7B49-8338-C1B43C634328}" type="datetimeFigureOut">
              <a:rPr lang="en-US" smtClean="0"/>
              <a:t>27/05/20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33B5E-488B-1D4E-8F77-CF96C561F4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20833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67EA6-89A9-7B49-8338-C1B43C634328}" type="datetimeFigureOut">
              <a:rPr lang="en-US" smtClean="0"/>
              <a:t>27/05/20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33B5E-488B-1D4E-8F77-CF96C561F4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53549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67EA6-89A9-7B49-8338-C1B43C634328}" type="datetimeFigureOut">
              <a:rPr lang="en-US" smtClean="0"/>
              <a:t>27/05/20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33B5E-488B-1D4E-8F77-CF96C561F4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82525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2" y="2133601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05202" y="2133601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67EA6-89A9-7B49-8338-C1B43C634328}" type="datetimeFigureOut">
              <a:rPr lang="en-US" smtClean="0"/>
              <a:t>27/05/20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33B5E-488B-1D4E-8F77-CF96C561F4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9332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2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67EA6-89A9-7B49-8338-C1B43C634328}" type="datetimeFigureOut">
              <a:rPr lang="en-US" smtClean="0"/>
              <a:t>27/05/20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33B5E-488B-1D4E-8F77-CF96C561F4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18998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67EA6-89A9-7B49-8338-C1B43C634328}" type="datetimeFigureOut">
              <a:rPr lang="en-US" smtClean="0"/>
              <a:t>27/05/20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33B5E-488B-1D4E-8F77-CF96C561F4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332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67EA6-89A9-7B49-8338-C1B43C634328}" type="datetimeFigureOut">
              <a:rPr lang="en-US" smtClean="0"/>
              <a:t>27/05/20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33B5E-488B-1D4E-8F77-CF96C561F4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7490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67EA6-89A9-7B49-8338-C1B43C634328}" type="datetimeFigureOut">
              <a:rPr lang="en-US" smtClean="0"/>
              <a:t>27/05/20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33B5E-488B-1D4E-8F77-CF96C561F4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3157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67EA6-89A9-7B49-8338-C1B43C634328}" type="datetimeFigureOut">
              <a:rPr lang="en-US" smtClean="0"/>
              <a:t>27/05/20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33B5E-488B-1D4E-8F77-CF96C561F4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43505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467EA6-89A9-7B49-8338-C1B43C634328}" type="datetimeFigureOut">
              <a:rPr lang="en-US" smtClean="0"/>
              <a:t>27/05/20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F33B5E-488B-1D4E-8F77-CF96C561F4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7397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32387" y="1935859"/>
            <a:ext cx="85202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 smtClean="0"/>
              <a:t>Supplementary </a:t>
            </a:r>
            <a:r>
              <a:rPr lang="en-GB" sz="1200" b="1" dirty="0" smtClean="0"/>
              <a:t>File 1 -  </a:t>
            </a:r>
            <a:r>
              <a:rPr lang="en-GB" sz="1200" b="1" dirty="0"/>
              <a:t>Sequence alignment of HIV-1 isolates between aa207-210 of capsid protein</a:t>
            </a:r>
            <a:endParaRPr lang="en-GB" sz="1200" dirty="0"/>
          </a:p>
          <a:p>
            <a:endParaRPr lang="en-GB" sz="12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2416935"/>
              </p:ext>
            </p:extLst>
          </p:nvPr>
        </p:nvGraphicFramePr>
        <p:xfrm>
          <a:off x="719667" y="505238"/>
          <a:ext cx="7704669" cy="1226819"/>
        </p:xfrm>
        <a:graphic>
          <a:graphicData uri="http://schemas.openxmlformats.org/drawingml/2006/table">
            <a:tbl>
              <a:tblPr/>
              <a:tblGrid>
                <a:gridCol w="1100667"/>
                <a:gridCol w="1100667"/>
                <a:gridCol w="1100667"/>
                <a:gridCol w="1100667"/>
                <a:gridCol w="1100667"/>
                <a:gridCol w="1100667"/>
                <a:gridCol w="1100667"/>
              </a:tblGrid>
              <a:tr h="146685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Restriction</a:t>
                      </a:r>
                    </a:p>
                  </a:txBody>
                  <a:tcPr marL="16933" marR="16933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CsA rescue</a:t>
                      </a:r>
                    </a:p>
                  </a:txBody>
                  <a:tcPr marL="16933" marR="16933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Viral CA</a:t>
                      </a:r>
                    </a:p>
                  </a:txBody>
                  <a:tcPr marL="16933" marR="16933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CA207</a:t>
                      </a:r>
                    </a:p>
                  </a:txBody>
                  <a:tcPr marL="16933" marR="16933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CA208</a:t>
                      </a:r>
                    </a:p>
                  </a:txBody>
                  <a:tcPr marL="16933" marR="16933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CA209</a:t>
                      </a:r>
                    </a:p>
                  </a:txBody>
                  <a:tcPr marL="16933" marR="16933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CA210</a:t>
                      </a:r>
                    </a:p>
                  </a:txBody>
                  <a:tcPr marL="16933" marR="16933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A"/>
                    </a:solidFill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ctr" fontAlgn="b"/>
                      <a:r>
                        <a:rPr lang="mr-IN" sz="900" b="1" i="0" u="none" strike="noStrike">
                          <a:solidFill>
                            <a:srgbClr val="000000"/>
                          </a:solidFill>
                          <a:effectLst/>
                          <a:latin typeface="Arial Black"/>
                          <a:cs typeface="Arial Black"/>
                        </a:rPr>
                        <a:t>+++++</a:t>
                      </a:r>
                    </a:p>
                  </a:txBody>
                  <a:tcPr marL="16933" marR="16933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6933" marR="16933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R9</a:t>
                      </a:r>
                    </a:p>
                  </a:txBody>
                  <a:tcPr marL="16933" marR="16933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</a:t>
                      </a:r>
                    </a:p>
                  </a:txBody>
                  <a:tcPr marL="16933" marR="16933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</a:t>
                      </a:r>
                    </a:p>
                  </a:txBody>
                  <a:tcPr marL="16933" marR="16933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16933" marR="16933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</a:t>
                      </a:r>
                    </a:p>
                  </a:txBody>
                  <a:tcPr marL="16933" marR="16933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A"/>
                    </a:solidFill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ctr" fontAlgn="b"/>
                      <a:r>
                        <a:rPr lang="mr-IN" sz="900" b="1" i="0" u="none" strike="noStrike">
                          <a:solidFill>
                            <a:srgbClr val="000000"/>
                          </a:solidFill>
                          <a:effectLst/>
                          <a:latin typeface="Arial Black"/>
                          <a:cs typeface="Arial Black"/>
                        </a:rPr>
                        <a:t>-</a:t>
                      </a:r>
                    </a:p>
                  </a:txBody>
                  <a:tcPr marL="16933" marR="16933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N/A</a:t>
                      </a:r>
                    </a:p>
                  </a:txBody>
                  <a:tcPr marL="16933" marR="16933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90CF056</a:t>
                      </a:r>
                    </a:p>
                  </a:txBody>
                  <a:tcPr marL="16933" marR="16933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Q</a:t>
                      </a:r>
                    </a:p>
                  </a:txBody>
                  <a:tcPr marL="16933" marR="16933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</a:t>
                      </a:r>
                    </a:p>
                  </a:txBody>
                  <a:tcPr marL="16933" marR="16933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16933" marR="16933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16933" marR="16933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A"/>
                    </a:solidFill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ctr" fontAlgn="b"/>
                      <a:r>
                        <a:rPr lang="mr-IN" sz="900" b="1" i="0" u="none" strike="noStrike">
                          <a:solidFill>
                            <a:srgbClr val="000000"/>
                          </a:solidFill>
                          <a:effectLst/>
                          <a:latin typeface="Arial Black"/>
                          <a:cs typeface="Arial Black"/>
                        </a:rPr>
                        <a:t>-</a:t>
                      </a:r>
                    </a:p>
                  </a:txBody>
                  <a:tcPr marL="16933" marR="16933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N/A</a:t>
                      </a:r>
                    </a:p>
                  </a:txBody>
                  <a:tcPr marL="16933" marR="16933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92BR025</a:t>
                      </a:r>
                    </a:p>
                  </a:txBody>
                  <a:tcPr marL="16933" marR="16933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</a:t>
                      </a:r>
                    </a:p>
                  </a:txBody>
                  <a:tcPr marL="16933" marR="16933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</a:t>
                      </a:r>
                    </a:p>
                  </a:txBody>
                  <a:tcPr marL="16933" marR="16933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16933" marR="16933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</a:p>
                  </a:txBody>
                  <a:tcPr marL="16933" marR="16933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A"/>
                    </a:solidFill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ctr" fontAlgn="b"/>
                      <a:r>
                        <a:rPr lang="mr-IN" sz="900" b="1" i="0" u="none" strike="noStrike">
                          <a:solidFill>
                            <a:srgbClr val="000000"/>
                          </a:solidFill>
                          <a:effectLst/>
                          <a:latin typeface="Arial Black"/>
                          <a:cs typeface="Arial Black"/>
                        </a:rPr>
                        <a:t>+++</a:t>
                      </a:r>
                    </a:p>
                  </a:txBody>
                  <a:tcPr marL="16933" marR="16933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16933" marR="16933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93BR020</a:t>
                      </a:r>
                    </a:p>
                  </a:txBody>
                  <a:tcPr marL="16933" marR="16933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</a:t>
                      </a:r>
                    </a:p>
                  </a:txBody>
                  <a:tcPr marL="16933" marR="16933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16933" marR="16933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16933" marR="16933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</a:t>
                      </a:r>
                    </a:p>
                  </a:txBody>
                  <a:tcPr marL="16933" marR="16933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A"/>
                    </a:solidFill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ctr" fontAlgn="b"/>
                      <a:r>
                        <a:rPr lang="mr-IN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Black"/>
                          <a:cs typeface="Arial Black"/>
                        </a:rPr>
                        <a:t>+</a:t>
                      </a:r>
                    </a:p>
                  </a:txBody>
                  <a:tcPr marL="16933" marR="16933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6933" marR="16933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94UG114</a:t>
                      </a:r>
                    </a:p>
                  </a:txBody>
                  <a:tcPr marL="16933" marR="16933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</a:t>
                      </a:r>
                    </a:p>
                  </a:txBody>
                  <a:tcPr marL="16933" marR="16933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</a:t>
                      </a:r>
                    </a:p>
                  </a:txBody>
                  <a:tcPr marL="16933" marR="16933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16933" marR="16933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</a:t>
                      </a:r>
                    </a:p>
                  </a:txBody>
                  <a:tcPr marL="16933" marR="16933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A"/>
                    </a:solidFill>
                  </a:tcPr>
                </a:tc>
              </a:tr>
              <a:tr h="219075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6933" marR="16933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6933" marR="16933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6933" marR="16933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6933" marR="16933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6933" marR="16933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r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6933" marR="16933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6933" marR="16933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02159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72</Words>
  <Application>Microsoft Macintosh PowerPoint</Application>
  <PresentationFormat>On-screen Show (4:3)</PresentationFormat>
  <Paragraphs>43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Richard Miles</dc:creator>
  <cp:lastModifiedBy>Richard Miles</cp:lastModifiedBy>
  <cp:revision>2</cp:revision>
  <dcterms:created xsi:type="dcterms:W3CDTF">2020-05-26T10:32:54Z</dcterms:created>
  <dcterms:modified xsi:type="dcterms:W3CDTF">2020-05-27T12:40:44Z</dcterms:modified>
</cp:coreProperties>
</file>