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62" r:id="rId2"/>
    <p:sldId id="266" r:id="rId3"/>
    <p:sldId id="281" r:id="rId4"/>
    <p:sldId id="280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41651"/>
    <a:srgbClr val="7A81FF"/>
    <a:srgbClr val="FF4C41"/>
    <a:srgbClr val="FF7E79"/>
    <a:srgbClr val="FEFF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783"/>
    <p:restoredTop sz="94710"/>
  </p:normalViewPr>
  <p:slideViewPr>
    <p:cSldViewPr snapToGrid="0" snapToObjects="1">
      <p:cViewPr varScale="1">
        <p:scale>
          <a:sx n="90" d="100"/>
          <a:sy n="90" d="100"/>
        </p:scale>
        <p:origin x="216" y="10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58D912-EBD3-B242-BCFD-F372E4F1892C}" type="datetimeFigureOut">
              <a:rPr lang="en-US" smtClean="0"/>
              <a:t>6/16/20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CA5613-D5AB-B347-BC7A-A7B0077CDD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8154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CA5613-D5AB-B347-BC7A-A7B0077CDD6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5756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CA5613-D5AB-B347-BC7A-A7B0077CDD6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9467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7ECE1-3227-FF4A-82CF-181260009A0C}" type="datetimeFigureOut">
              <a:rPr lang="en-US" smtClean="0"/>
              <a:t>6/16/20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3B61F-0331-254B-9812-EA1DC51CC0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160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7ECE1-3227-FF4A-82CF-181260009A0C}" type="datetimeFigureOut">
              <a:rPr lang="en-US" smtClean="0"/>
              <a:t>6/16/20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3B61F-0331-254B-9812-EA1DC51CC0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876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7ECE1-3227-FF4A-82CF-181260009A0C}" type="datetimeFigureOut">
              <a:rPr lang="en-US" smtClean="0"/>
              <a:t>6/16/20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3B61F-0331-254B-9812-EA1DC51CC0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409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7ECE1-3227-FF4A-82CF-181260009A0C}" type="datetimeFigureOut">
              <a:rPr lang="en-US" smtClean="0"/>
              <a:t>6/16/20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3B61F-0331-254B-9812-EA1DC51CC0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506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7ECE1-3227-FF4A-82CF-181260009A0C}" type="datetimeFigureOut">
              <a:rPr lang="en-US" smtClean="0"/>
              <a:t>6/16/20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3B61F-0331-254B-9812-EA1DC51CC0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552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7ECE1-3227-FF4A-82CF-181260009A0C}" type="datetimeFigureOut">
              <a:rPr lang="en-US" smtClean="0"/>
              <a:t>6/16/20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3B61F-0331-254B-9812-EA1DC51CC0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99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7ECE1-3227-FF4A-82CF-181260009A0C}" type="datetimeFigureOut">
              <a:rPr lang="en-US" smtClean="0"/>
              <a:t>6/16/20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3B61F-0331-254B-9812-EA1DC51CC0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351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7ECE1-3227-FF4A-82CF-181260009A0C}" type="datetimeFigureOut">
              <a:rPr lang="en-US" smtClean="0"/>
              <a:t>6/16/20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3B61F-0331-254B-9812-EA1DC51CC0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215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7ECE1-3227-FF4A-82CF-181260009A0C}" type="datetimeFigureOut">
              <a:rPr lang="en-US" smtClean="0"/>
              <a:t>6/16/20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3B61F-0331-254B-9812-EA1DC51CC0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759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7ECE1-3227-FF4A-82CF-181260009A0C}" type="datetimeFigureOut">
              <a:rPr lang="en-US" smtClean="0"/>
              <a:t>6/16/20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3B61F-0331-254B-9812-EA1DC51CC0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262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7ECE1-3227-FF4A-82CF-181260009A0C}" type="datetimeFigureOut">
              <a:rPr lang="en-US" smtClean="0"/>
              <a:t>6/16/20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3B61F-0331-254B-9812-EA1DC51CC0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600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47ECE1-3227-FF4A-82CF-181260009A0C}" type="datetimeFigureOut">
              <a:rPr lang="en-US" smtClean="0"/>
              <a:t>6/16/20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53B61F-0331-254B-9812-EA1DC51CC0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01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69758B2F-D95E-8A4C-91B0-13B560D01D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942" y="-48496"/>
            <a:ext cx="8229600" cy="1143000"/>
          </a:xfrm>
        </p:spPr>
        <p:txBody>
          <a:bodyPr>
            <a:normAutofit/>
          </a:bodyPr>
          <a:lstStyle/>
          <a:p>
            <a:r>
              <a:rPr lang="en-US" sz="1600" b="1" dirty="0"/>
              <a:t>Supplementary Table 1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48ABBD46-F574-594C-AD4E-E7A3351C8C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6862065"/>
              </p:ext>
            </p:extLst>
          </p:nvPr>
        </p:nvGraphicFramePr>
        <p:xfrm>
          <a:off x="2578101" y="1632482"/>
          <a:ext cx="3653365" cy="91543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16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85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666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065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7007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u="none" strike="noStrike" dirty="0">
                          <a:effectLst/>
                        </a:rPr>
                        <a:t>GI number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8857" marR="8857" marT="885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u="none" strike="noStrike" dirty="0" err="1">
                          <a:effectLst/>
                        </a:rPr>
                        <a:t>JMBlast</a:t>
                      </a:r>
                      <a:r>
                        <a:rPr lang="en-US" sz="800" b="1" u="none" strike="noStrike" dirty="0">
                          <a:effectLst/>
                        </a:rPr>
                        <a:t> Score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8857" marR="8857" marT="885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u="none" strike="noStrike" dirty="0">
                          <a:effectLst/>
                        </a:rPr>
                        <a:t>NR Peptide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8857" marR="8857" marT="885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u="none" strike="noStrike" dirty="0">
                          <a:effectLst/>
                        </a:rPr>
                        <a:t>Annotations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8857" marR="8857" marT="8857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3097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255986448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8857" marR="8857" marT="885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8.71E-10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8857" marR="8857" marT="885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KAFSPEVXXMF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8857" marR="8857" marT="885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gag protein [HIV 1]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8857" marR="8857" marT="8857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3097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9651280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8857" marR="8857" marT="885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2.00E-09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8857" marR="8857" marT="885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RAFSPEVLPMF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8857" marR="8857" marT="885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gag protein, partial [HIV 1]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8857" marR="8857" marT="8857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3097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119361821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8857" marR="8857" marT="885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2.90E-09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8857" marR="8857" marT="885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KAFSPEVLPMF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8857" marR="8857" marT="885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gag protein [HIV 1]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8857" marR="8857" marT="8857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3097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166917908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8857" marR="8857" marT="885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2.90E-09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8857" marR="8857" marT="885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KAFSPEVGPMF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8857" marR="8857" marT="885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gag protein, partial [HIV 1]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8857" marR="8857" marT="8857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3097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45644268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8857" marR="8857" marT="885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8.71E-09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8857" marR="8857" marT="885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KAFSPEVXPMF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8857" marR="8857" marT="885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gag protein, partial [HIV 1]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8857" marR="8857" marT="8857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23097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269308083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8857" marR="8857" marT="885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2.90E-08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8857" marR="8857" marT="885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KAFSPEVKPMF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8857" marR="8857" marT="885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gag protein, partial [HIV 1]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8857" marR="8857" marT="8857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8343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8099F90-A52E-2E4A-BE82-99B427C6FB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5664362"/>
              </p:ext>
            </p:extLst>
          </p:nvPr>
        </p:nvGraphicFramePr>
        <p:xfrm>
          <a:off x="447215" y="1739421"/>
          <a:ext cx="8229601" cy="32759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13132">
                  <a:extLst>
                    <a:ext uri="{9D8B030D-6E8A-4147-A177-3AD203B41FA5}">
                      <a16:colId xmlns:a16="http://schemas.microsoft.com/office/drawing/2014/main" val="3666138852"/>
                    </a:ext>
                  </a:extLst>
                </a:gridCol>
                <a:gridCol w="502223">
                  <a:extLst>
                    <a:ext uri="{9D8B030D-6E8A-4147-A177-3AD203B41FA5}">
                      <a16:colId xmlns:a16="http://schemas.microsoft.com/office/drawing/2014/main" val="1271939322"/>
                    </a:ext>
                  </a:extLst>
                </a:gridCol>
                <a:gridCol w="502223">
                  <a:extLst>
                    <a:ext uri="{9D8B030D-6E8A-4147-A177-3AD203B41FA5}">
                      <a16:colId xmlns:a16="http://schemas.microsoft.com/office/drawing/2014/main" val="993826075"/>
                    </a:ext>
                  </a:extLst>
                </a:gridCol>
                <a:gridCol w="776162">
                  <a:extLst>
                    <a:ext uri="{9D8B030D-6E8A-4147-A177-3AD203B41FA5}">
                      <a16:colId xmlns:a16="http://schemas.microsoft.com/office/drawing/2014/main" val="939884246"/>
                    </a:ext>
                  </a:extLst>
                </a:gridCol>
                <a:gridCol w="802293">
                  <a:extLst>
                    <a:ext uri="{9D8B030D-6E8A-4147-A177-3AD203B41FA5}">
                      <a16:colId xmlns:a16="http://schemas.microsoft.com/office/drawing/2014/main" val="561977893"/>
                    </a:ext>
                  </a:extLst>
                </a:gridCol>
                <a:gridCol w="556892">
                  <a:extLst>
                    <a:ext uri="{9D8B030D-6E8A-4147-A177-3AD203B41FA5}">
                      <a16:colId xmlns:a16="http://schemas.microsoft.com/office/drawing/2014/main" val="855034857"/>
                    </a:ext>
                  </a:extLst>
                </a:gridCol>
                <a:gridCol w="2653822">
                  <a:extLst>
                    <a:ext uri="{9D8B030D-6E8A-4147-A177-3AD203B41FA5}">
                      <a16:colId xmlns:a16="http://schemas.microsoft.com/office/drawing/2014/main" val="766152892"/>
                    </a:ext>
                  </a:extLst>
                </a:gridCol>
                <a:gridCol w="1522854">
                  <a:extLst>
                    <a:ext uri="{9D8B030D-6E8A-4147-A177-3AD203B41FA5}">
                      <a16:colId xmlns:a16="http://schemas.microsoft.com/office/drawing/2014/main" val="2154968207"/>
                    </a:ext>
                  </a:extLst>
                </a:gridCol>
              </a:tblGrid>
              <a:tr h="318447"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n-GB" sz="800" b="1" u="none" strike="noStrike" dirty="0">
                          <a:effectLst/>
                        </a:rPr>
                        <a:t>GI number</a:t>
                      </a:r>
                      <a:endParaRPr lang="en-GB" sz="800" b="1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5987" marR="5987" marT="5987" marB="0" anchor="b"/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n-GB" sz="800" b="1" u="none" strike="noStrike">
                          <a:effectLst/>
                        </a:rPr>
                        <a:t>JMBlast Score</a:t>
                      </a:r>
                      <a:endParaRPr lang="en-GB" sz="800" b="1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5987" marR="5987" marT="5987" marB="0" anchor="b"/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n-GB" sz="800" b="1" u="none" strike="noStrike">
                          <a:effectLst/>
                        </a:rPr>
                        <a:t>%ID to KF11 GAG</a:t>
                      </a:r>
                      <a:endParaRPr lang="en-GB" sz="800" b="1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5987" marR="5987" marT="5987" marB="0" anchor="b"/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n-GB" sz="800" b="1" u="none" strike="noStrike" dirty="0">
                          <a:effectLst/>
                        </a:rPr>
                        <a:t>NR Peptide</a:t>
                      </a:r>
                      <a:endParaRPr lang="en-GB" sz="800" b="1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b="1" u="none" strike="noStrike">
                          <a:effectLst/>
                        </a:rPr>
                        <a:t>Closest Library</a:t>
                      </a:r>
                      <a:endParaRPr lang="en-GB" sz="800" b="1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5987" marR="5987" marT="5987" marB="0" anchor="b"/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n-GB" sz="800" b="1" u="none" strike="noStrike" dirty="0">
                          <a:effectLst/>
                        </a:rPr>
                        <a:t>% ID to Library Peptide</a:t>
                      </a:r>
                      <a:endParaRPr lang="en-GB" sz="800" b="1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5987" marR="5987" marT="5987" marB="0" anchor="b"/>
                </a:tc>
                <a:tc rowSpan="2">
                  <a:txBody>
                    <a:bodyPr/>
                    <a:lstStyle/>
                    <a:p>
                      <a:pPr algn="l" rtl="0" fontAlgn="b"/>
                      <a:r>
                        <a:rPr lang="en-GB" sz="800" b="1" u="none" strike="noStrike" dirty="0">
                          <a:effectLst/>
                        </a:rPr>
                        <a:t>Protein ID</a:t>
                      </a:r>
                      <a:endParaRPr lang="en-GB" sz="800" b="1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u="none" strike="noStrike" dirty="0">
                          <a:effectLst/>
                        </a:rPr>
                        <a:t> </a:t>
                      </a:r>
                      <a:endParaRPr lang="en-GB" sz="800" b="1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5987" marR="5987" marT="5987" marB="0" anchor="b"/>
                </a:tc>
                <a:extLst>
                  <a:ext uri="{0D108BD9-81ED-4DB2-BD59-A6C34878D82A}">
                    <a16:rowId xmlns:a16="http://schemas.microsoft.com/office/drawing/2014/main" val="2686973674"/>
                  </a:ext>
                </a:extLst>
              </a:tr>
              <a:tr h="15551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b="1" u="none" strike="noStrike" dirty="0">
                          <a:effectLst/>
                        </a:rPr>
                        <a:t> Hit (&gt;60%)</a:t>
                      </a:r>
                      <a:endParaRPr lang="en-GB" sz="800" b="1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5987" marR="5987" marT="5987" marB="0" anchor="b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u="none" strike="noStrike" dirty="0">
                          <a:effectLst/>
                        </a:rPr>
                        <a:t>Microbial Origin </a:t>
                      </a:r>
                      <a:endParaRPr lang="en-GB" sz="800" b="1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5987" marR="5987" marT="5987" marB="0" anchor="b"/>
                </a:tc>
                <a:extLst>
                  <a:ext uri="{0D108BD9-81ED-4DB2-BD59-A6C34878D82A}">
                    <a16:rowId xmlns:a16="http://schemas.microsoft.com/office/drawing/2014/main" val="872005792"/>
                  </a:ext>
                </a:extLst>
              </a:tr>
              <a:tr h="11350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 dirty="0">
                          <a:effectLst/>
                          <a:latin typeface="+mj-lt"/>
                        </a:rPr>
                        <a:t>302335486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1.32E-06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35.7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RSLAPEVRGYW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 dirty="0">
                          <a:effectLst/>
                          <a:latin typeface="+mj-lt"/>
                        </a:rPr>
                        <a:t> KSLTPEVRGYW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 dirty="0">
                          <a:effectLst/>
                          <a:latin typeface="+mj-lt"/>
                        </a:rPr>
                        <a:t>81.8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800" u="none" strike="noStrike" dirty="0">
                          <a:effectLst/>
                          <a:latin typeface="+mj-lt"/>
                        </a:rPr>
                        <a:t>ATP-dependent nuclease subunit B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u="none" strike="noStrike" dirty="0" err="1">
                          <a:effectLst/>
                          <a:latin typeface="+mj-lt"/>
                        </a:rPr>
                        <a:t>Olsenella</a:t>
                      </a:r>
                      <a:r>
                        <a:rPr lang="en-GB" sz="800" u="none" strike="noStrike" dirty="0">
                          <a:effectLst/>
                          <a:latin typeface="+mj-lt"/>
                        </a:rPr>
                        <a:t> </a:t>
                      </a:r>
                      <a:r>
                        <a:rPr lang="en-GB" sz="800" u="none" strike="noStrike" dirty="0" err="1">
                          <a:effectLst/>
                          <a:latin typeface="+mj-lt"/>
                        </a:rPr>
                        <a:t>uli</a:t>
                      </a:r>
                      <a:r>
                        <a:rPr lang="en-GB" sz="800" u="none" strike="noStrike" dirty="0">
                          <a:effectLst/>
                          <a:latin typeface="+mj-lt"/>
                        </a:rPr>
                        <a:t> DSM 7084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extLst>
                  <a:ext uri="{0D108BD9-81ED-4DB2-BD59-A6C34878D82A}">
                    <a16:rowId xmlns:a16="http://schemas.microsoft.com/office/drawing/2014/main" val="3776880662"/>
                  </a:ext>
                </a:extLst>
              </a:tr>
              <a:tr h="11350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 dirty="0">
                          <a:effectLst/>
                          <a:latin typeface="+mj-lt"/>
                        </a:rPr>
                        <a:t>345792467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2.11E-09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42.9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WTSSPEIRAVF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 WTSHPEIRAYF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81.8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800" u="none" strike="noStrike">
                          <a:effectLst/>
                          <a:latin typeface="+mj-lt"/>
                        </a:rPr>
                        <a:t>uncharacterized protein LOC609313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Canis lupus familiaris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extLst>
                  <a:ext uri="{0D108BD9-81ED-4DB2-BD59-A6C34878D82A}">
                    <a16:rowId xmlns:a16="http://schemas.microsoft.com/office/drawing/2014/main" val="3155034485"/>
                  </a:ext>
                </a:extLst>
              </a:tr>
              <a:tr h="11350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 dirty="0">
                          <a:effectLst/>
                          <a:latin typeface="+mj-lt"/>
                        </a:rPr>
                        <a:t>495145889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2.35E-10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28.6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ASSRPELALAY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 ASFRPELALRY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81.8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acyl-CoA dehydrogenase 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Polaromonas sp. CF318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extLst>
                  <a:ext uri="{0D108BD9-81ED-4DB2-BD59-A6C34878D82A}">
                    <a16:rowId xmlns:a16="http://schemas.microsoft.com/office/drawing/2014/main" val="212957335"/>
                  </a:ext>
                </a:extLst>
              </a:tr>
              <a:tr h="11350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 dirty="0">
                          <a:effectLst/>
                          <a:latin typeface="+mj-lt"/>
                        </a:rPr>
                        <a:t>459942335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5.85E-11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35.7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WTSHPEIKAAF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 WTSHPEIRAYF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81.8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lipoxygenase 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Ricciocarpos natans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extLst>
                  <a:ext uri="{0D108BD9-81ED-4DB2-BD59-A6C34878D82A}">
                    <a16:rowId xmlns:a16="http://schemas.microsoft.com/office/drawing/2014/main" val="730549431"/>
                  </a:ext>
                </a:extLst>
              </a:tr>
              <a:tr h="11350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 dirty="0">
                          <a:effectLst/>
                          <a:latin typeface="+mj-lt"/>
                        </a:rPr>
                        <a:t>430749919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9.43E-06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42.9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RSLKPEVREVF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 KSLTPEVREYF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72.7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hypothetical protein Theco_1697 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Thermobacillus composti KWC4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extLst>
                  <a:ext uri="{0D108BD9-81ED-4DB2-BD59-A6C34878D82A}">
                    <a16:rowId xmlns:a16="http://schemas.microsoft.com/office/drawing/2014/main" val="3700123489"/>
                  </a:ext>
                </a:extLst>
              </a:tr>
              <a:tr h="11350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 dirty="0">
                          <a:effectLst/>
                          <a:latin typeface="+mj-lt"/>
                        </a:rPr>
                        <a:t>494716083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 dirty="0">
                          <a:effectLst/>
                          <a:latin typeface="+mj-lt"/>
                        </a:rPr>
                        <a:t>8.87E-06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42.9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 dirty="0">
                          <a:effectLst/>
                          <a:latin typeface="+mj-lt"/>
                        </a:rPr>
                        <a:t>ASLRPEVREAF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 KSLAPEVRELF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72.7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SyrP 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Streptomyces coelicoflavus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extLst>
                  <a:ext uri="{0D108BD9-81ED-4DB2-BD59-A6C34878D82A}">
                    <a16:rowId xmlns:a16="http://schemas.microsoft.com/office/drawing/2014/main" val="1872284560"/>
                  </a:ext>
                </a:extLst>
              </a:tr>
              <a:tr h="11350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 dirty="0">
                          <a:effectLst/>
                          <a:latin typeface="+mj-lt"/>
                        </a:rPr>
                        <a:t>493030958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 dirty="0">
                          <a:effectLst/>
                          <a:latin typeface="+mj-lt"/>
                        </a:rPr>
                        <a:t>8.07E-06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42.9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KSLYPEIREVF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 RSFYPEIREYF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72.7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polyprenyl synthetase superfamily 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Coleofasciculus chthonoplastes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extLst>
                  <a:ext uri="{0D108BD9-81ED-4DB2-BD59-A6C34878D82A}">
                    <a16:rowId xmlns:a16="http://schemas.microsoft.com/office/drawing/2014/main" val="417274354"/>
                  </a:ext>
                </a:extLst>
              </a:tr>
              <a:tr h="11350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497464005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4.94E-06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28.6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LSGVPEIRERW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 dirty="0">
                          <a:effectLst/>
                          <a:latin typeface="+mj-lt"/>
                        </a:rPr>
                        <a:t> LSLRPEIREYW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72.7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peptidase M13 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Janibacter sp. HTCC2649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extLst>
                  <a:ext uri="{0D108BD9-81ED-4DB2-BD59-A6C34878D82A}">
                    <a16:rowId xmlns:a16="http://schemas.microsoft.com/office/drawing/2014/main" val="2419991527"/>
                  </a:ext>
                </a:extLst>
              </a:tr>
              <a:tr h="11350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497193348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8.42E-07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35.7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LTIRPEIRPRW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 GTIRPEIREMW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72.7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hypothetical protein 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Opitutaceae bacterium TAV5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extLst>
                  <a:ext uri="{0D108BD9-81ED-4DB2-BD59-A6C34878D82A}">
                    <a16:rowId xmlns:a16="http://schemas.microsoft.com/office/drawing/2014/main" val="2916230229"/>
                  </a:ext>
                </a:extLst>
              </a:tr>
              <a:tr h="121174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488856804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6.78E-07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42.9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 dirty="0">
                          <a:effectLst/>
                          <a:latin typeface="+mj-lt"/>
                        </a:rPr>
                        <a:t>ASFKPELPDFF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 dirty="0">
                          <a:effectLst/>
                          <a:latin typeface="+mj-lt"/>
                        </a:rPr>
                        <a:t> NSFKPEIPDYF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72.7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DNA methylase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Leptonema illini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extLst>
                  <a:ext uri="{0D108BD9-81ED-4DB2-BD59-A6C34878D82A}">
                    <a16:rowId xmlns:a16="http://schemas.microsoft.com/office/drawing/2014/main" val="823703751"/>
                  </a:ext>
                </a:extLst>
              </a:tr>
              <a:tr h="247649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430004692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6.00E-07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 dirty="0">
                          <a:effectLst/>
                          <a:latin typeface="+mj-lt"/>
                        </a:rPr>
                        <a:t>35.7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STISPEIRLFW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 dirty="0">
                          <a:effectLst/>
                          <a:latin typeface="+mj-lt"/>
                        </a:rPr>
                        <a:t> GTISPEIREMW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72.7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800" u="none" strike="noStrike" dirty="0">
                          <a:effectLst/>
                          <a:latin typeface="+mj-lt"/>
                        </a:rPr>
                        <a:t>putative large permease component, TRAP-type mannitol/chloroaromatic compound transport system 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Rhizobium sp.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extLst>
                  <a:ext uri="{0D108BD9-81ED-4DB2-BD59-A6C34878D82A}">
                    <a16:rowId xmlns:a16="http://schemas.microsoft.com/office/drawing/2014/main" val="2864691559"/>
                  </a:ext>
                </a:extLst>
              </a:tr>
              <a:tr h="231578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471573742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 dirty="0">
                          <a:effectLst/>
                          <a:latin typeface="+mj-lt"/>
                        </a:rPr>
                        <a:t>5.35E-07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42.9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 dirty="0">
                          <a:effectLst/>
                          <a:latin typeface="+mj-lt"/>
                        </a:rPr>
                        <a:t>ASLKPEVPLVF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 dirty="0">
                          <a:effectLst/>
                          <a:latin typeface="+mj-lt"/>
                        </a:rPr>
                        <a:t> LSLRPEVPLFF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72.7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800" u="none" strike="noStrike" dirty="0">
                          <a:effectLst/>
                          <a:latin typeface="+mj-lt"/>
                        </a:rPr>
                        <a:t>putative </a:t>
                      </a:r>
                      <a:r>
                        <a:rPr lang="en-GB" sz="800" u="none" strike="noStrike" dirty="0" err="1">
                          <a:effectLst/>
                          <a:latin typeface="+mj-lt"/>
                        </a:rPr>
                        <a:t>nadph</a:t>
                      </a:r>
                      <a:r>
                        <a:rPr lang="en-GB" sz="800" u="none" strike="noStrike" dirty="0">
                          <a:effectLst/>
                          <a:latin typeface="+mj-lt"/>
                        </a:rPr>
                        <a:t>-dependent 1-acyldihydroxyacetone phosphate reductase protein 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Eutypa lata UCREL1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extLst>
                  <a:ext uri="{0D108BD9-81ED-4DB2-BD59-A6C34878D82A}">
                    <a16:rowId xmlns:a16="http://schemas.microsoft.com/office/drawing/2014/main" val="2745254405"/>
                  </a:ext>
                </a:extLst>
              </a:tr>
              <a:tr h="11350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495156089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4.34E-07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42.9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SSGAPEVRELF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 SSGVPEVRMMF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 dirty="0">
                          <a:effectLst/>
                          <a:latin typeface="+mj-lt"/>
                        </a:rPr>
                        <a:t>72.7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800" u="none" strike="noStrike" dirty="0">
                          <a:effectLst/>
                          <a:latin typeface="+mj-lt"/>
                        </a:rPr>
                        <a:t>hypothetical protein 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u="none" strike="noStrike" dirty="0" err="1">
                          <a:effectLst/>
                          <a:latin typeface="+mj-lt"/>
                        </a:rPr>
                        <a:t>Herbaspirillum</a:t>
                      </a:r>
                      <a:r>
                        <a:rPr lang="en-GB" sz="800" u="none" strike="noStrike" dirty="0">
                          <a:effectLst/>
                          <a:latin typeface="+mj-lt"/>
                        </a:rPr>
                        <a:t> sp. CF444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extLst>
                  <a:ext uri="{0D108BD9-81ED-4DB2-BD59-A6C34878D82A}">
                    <a16:rowId xmlns:a16="http://schemas.microsoft.com/office/drawing/2014/main" val="507373461"/>
                  </a:ext>
                </a:extLst>
              </a:tr>
              <a:tr h="11350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301092772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4.30E-07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35.7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SSVVPELPMAF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 SSVVPEVRMMF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72.7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800" u="none" strike="noStrike" dirty="0">
                          <a:effectLst/>
                          <a:latin typeface="+mj-lt"/>
                        </a:rPr>
                        <a:t>conserved hypothetical protein 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Phytophthora infestans T30-4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extLst>
                  <a:ext uri="{0D108BD9-81ED-4DB2-BD59-A6C34878D82A}">
                    <a16:rowId xmlns:a16="http://schemas.microsoft.com/office/drawing/2014/main" val="3838272903"/>
                  </a:ext>
                </a:extLst>
              </a:tr>
              <a:tr h="124698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348664816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4.29E-07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42.9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RSFYPELRLLF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 RSFYPEIREYF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72.7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800" u="none" strike="noStrike" dirty="0">
                          <a:effectLst/>
                          <a:latin typeface="+mj-lt"/>
                        </a:rPr>
                        <a:t>hypothetical protein PHYSODRAFT_343042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u="none" strike="noStrike" dirty="0">
                          <a:effectLst/>
                          <a:latin typeface="+mj-lt"/>
                        </a:rPr>
                        <a:t>Phytophthora </a:t>
                      </a:r>
                      <a:r>
                        <a:rPr lang="en-GB" sz="800" u="none" strike="noStrike" dirty="0" err="1">
                          <a:effectLst/>
                          <a:latin typeface="+mj-lt"/>
                        </a:rPr>
                        <a:t>sojae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extLst>
                  <a:ext uri="{0D108BD9-81ED-4DB2-BD59-A6C34878D82A}">
                    <a16:rowId xmlns:a16="http://schemas.microsoft.com/office/drawing/2014/main" val="4272203588"/>
                  </a:ext>
                </a:extLst>
              </a:tr>
              <a:tr h="11350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497177556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3.90E-07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50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LTISPEIPPYF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 GTIRPEIPDYF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72.7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800" u="none" strike="noStrike" dirty="0" err="1">
                          <a:effectLst/>
                          <a:latin typeface="+mj-lt"/>
                        </a:rPr>
                        <a:t>haloacid</a:t>
                      </a:r>
                      <a:r>
                        <a:rPr lang="en-GB" sz="800" u="none" strike="noStrike" dirty="0">
                          <a:effectLst/>
                          <a:latin typeface="+mj-lt"/>
                        </a:rPr>
                        <a:t> dehalogenase 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u="none" strike="noStrike" dirty="0" err="1">
                          <a:effectLst/>
                          <a:latin typeface="+mj-lt"/>
                        </a:rPr>
                        <a:t>Sporosarcina</a:t>
                      </a:r>
                      <a:r>
                        <a:rPr lang="en-GB" sz="800" u="none" strike="noStrike" dirty="0">
                          <a:effectLst/>
                          <a:latin typeface="+mj-lt"/>
                        </a:rPr>
                        <a:t> </a:t>
                      </a:r>
                      <a:r>
                        <a:rPr lang="en-GB" sz="800" u="none" strike="noStrike" dirty="0" err="1">
                          <a:effectLst/>
                          <a:latin typeface="+mj-lt"/>
                        </a:rPr>
                        <a:t>newyorkensis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extLst>
                  <a:ext uri="{0D108BD9-81ED-4DB2-BD59-A6C34878D82A}">
                    <a16:rowId xmlns:a16="http://schemas.microsoft.com/office/drawing/2014/main" val="2204669821"/>
                  </a:ext>
                </a:extLst>
              </a:tr>
              <a:tr h="11350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497797312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3.54E-07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42.9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ESFRPEIRQYF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 RSFYPEIREYF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72.7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800" u="none" strike="noStrike" dirty="0">
                          <a:effectLst/>
                          <a:latin typeface="+mj-lt"/>
                        </a:rPr>
                        <a:t>glutamate synthase 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u="none" strike="noStrike" dirty="0">
                          <a:effectLst/>
                          <a:latin typeface="+mj-lt"/>
                        </a:rPr>
                        <a:t>Acinetobacter sp. P8-3-8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extLst>
                  <a:ext uri="{0D108BD9-81ED-4DB2-BD59-A6C34878D82A}">
                    <a16:rowId xmlns:a16="http://schemas.microsoft.com/office/drawing/2014/main" val="1399989801"/>
                  </a:ext>
                </a:extLst>
              </a:tr>
              <a:tr h="11350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448510490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2.88E-07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50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GSLSPELRPIF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 LSGSPELRMIF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72.7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800" u="none" strike="noStrike" dirty="0">
                          <a:effectLst/>
                          <a:latin typeface="+mj-lt"/>
                        </a:rPr>
                        <a:t>hypothetical protein CORT_0A05310 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u="none" strike="noStrike" dirty="0">
                          <a:effectLst/>
                          <a:latin typeface="+mj-lt"/>
                        </a:rPr>
                        <a:t>Candida </a:t>
                      </a:r>
                      <a:r>
                        <a:rPr lang="en-GB" sz="800" u="none" strike="noStrike" dirty="0" err="1">
                          <a:effectLst/>
                          <a:latin typeface="+mj-lt"/>
                        </a:rPr>
                        <a:t>orthopsilosis</a:t>
                      </a:r>
                      <a:r>
                        <a:rPr lang="en-GB" sz="800" u="none" strike="noStrike" dirty="0">
                          <a:effectLst/>
                          <a:latin typeface="+mj-lt"/>
                        </a:rPr>
                        <a:t> Co 90-125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extLst>
                  <a:ext uri="{0D108BD9-81ED-4DB2-BD59-A6C34878D82A}">
                    <a16:rowId xmlns:a16="http://schemas.microsoft.com/office/drawing/2014/main" val="3460644747"/>
                  </a:ext>
                </a:extLst>
              </a:tr>
              <a:tr h="11350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15790131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2.68E-07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35.7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STLSPELRGRW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 SSFSPELRMRW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72.7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800" u="none" strike="noStrike" dirty="0">
                          <a:effectLst/>
                          <a:latin typeface="+mj-lt"/>
                        </a:rPr>
                        <a:t>hypothetical protein VNG1023C 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u="none" strike="noStrike" dirty="0">
                          <a:effectLst/>
                          <a:latin typeface="+mj-lt"/>
                        </a:rPr>
                        <a:t>Halobacterium sp. NRC-1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extLst>
                  <a:ext uri="{0D108BD9-81ED-4DB2-BD59-A6C34878D82A}">
                    <a16:rowId xmlns:a16="http://schemas.microsoft.com/office/drawing/2014/main" val="345024683"/>
                  </a:ext>
                </a:extLst>
              </a:tr>
              <a:tr h="113500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 dirty="0">
                          <a:effectLst/>
                          <a:latin typeface="+mj-lt"/>
                        </a:rPr>
                        <a:t>313682157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2.19E-07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 dirty="0">
                          <a:effectLst/>
                          <a:latin typeface="+mj-lt"/>
                        </a:rPr>
                        <a:t>42.9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KSFRPELKEFY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 ASFRPELAEFW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72.7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800" u="none" strike="noStrike">
                          <a:effectLst/>
                          <a:latin typeface="+mj-lt"/>
                        </a:rPr>
                        <a:t>rieske (2fe-2S) iron-sulfur domain 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u="none" strike="noStrike" dirty="0" err="1">
                          <a:effectLst/>
                          <a:latin typeface="+mj-lt"/>
                        </a:rPr>
                        <a:t>Sulfuricurvum</a:t>
                      </a:r>
                      <a:r>
                        <a:rPr lang="en-GB" sz="800" u="none" strike="noStrike" dirty="0">
                          <a:effectLst/>
                          <a:latin typeface="+mj-lt"/>
                        </a:rPr>
                        <a:t> </a:t>
                      </a:r>
                      <a:r>
                        <a:rPr lang="en-GB" sz="800" u="none" strike="noStrike" dirty="0" err="1">
                          <a:effectLst/>
                          <a:latin typeface="+mj-lt"/>
                        </a:rPr>
                        <a:t>kujiense</a:t>
                      </a:r>
                      <a:r>
                        <a:rPr lang="en-GB" sz="800" u="none" strike="noStrike" dirty="0">
                          <a:effectLst/>
                          <a:latin typeface="+mj-lt"/>
                        </a:rPr>
                        <a:t> DSM 16994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987" marR="5987" marT="5987" marB="0" anchor="b"/>
                </a:tc>
                <a:extLst>
                  <a:ext uri="{0D108BD9-81ED-4DB2-BD59-A6C34878D82A}">
                    <a16:rowId xmlns:a16="http://schemas.microsoft.com/office/drawing/2014/main" val="3289301395"/>
                  </a:ext>
                </a:extLst>
              </a:tr>
            </a:tbl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69758B2F-D95E-8A4C-91B0-13B560D01D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942" y="-48496"/>
            <a:ext cx="8229600" cy="1143000"/>
          </a:xfrm>
        </p:spPr>
        <p:txBody>
          <a:bodyPr>
            <a:normAutofit/>
          </a:bodyPr>
          <a:lstStyle/>
          <a:p>
            <a:r>
              <a:rPr lang="en-US" sz="1600" b="1" dirty="0"/>
              <a:t>Supplementary Table 2</a:t>
            </a:r>
          </a:p>
        </p:txBody>
      </p:sp>
    </p:spTree>
    <p:extLst>
      <p:ext uri="{BB962C8B-B14F-4D97-AF65-F5344CB8AC3E}">
        <p14:creationId xmlns:p14="http://schemas.microsoft.com/office/powerpoint/2010/main" val="36095936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840D61B1-8A8D-784C-8E40-30FC66555353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692619" y="1677150"/>
          <a:ext cx="3257111" cy="911582"/>
        </p:xfrm>
        <a:graphic>
          <a:graphicData uri="http://schemas.openxmlformats.org/drawingml/2006/table">
            <a:tbl>
              <a:tblPr firstRow="1" firstCol="1" bandRow="1">
                <a:tableStyleId>{D7AC3CCA-C797-4891-BE02-D94E43425B78}</a:tableStyleId>
              </a:tblPr>
              <a:tblGrid>
                <a:gridCol w="960438">
                  <a:extLst>
                    <a:ext uri="{9D8B030D-6E8A-4147-A177-3AD203B41FA5}">
                      <a16:colId xmlns:a16="http://schemas.microsoft.com/office/drawing/2014/main" val="3794746047"/>
                    </a:ext>
                  </a:extLst>
                </a:gridCol>
                <a:gridCol w="1051533">
                  <a:extLst>
                    <a:ext uri="{9D8B030D-6E8A-4147-A177-3AD203B41FA5}">
                      <a16:colId xmlns:a16="http://schemas.microsoft.com/office/drawing/2014/main" val="1354340672"/>
                    </a:ext>
                  </a:extLst>
                </a:gridCol>
                <a:gridCol w="1245140">
                  <a:extLst>
                    <a:ext uri="{9D8B030D-6E8A-4147-A177-3AD203B41FA5}">
                      <a16:colId xmlns:a16="http://schemas.microsoft.com/office/drawing/2014/main" val="583572087"/>
                    </a:ext>
                  </a:extLst>
                </a:gridCol>
              </a:tblGrid>
              <a:tr h="180062"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TCR clone 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V region (AV5)</a:t>
                      </a:r>
                      <a:endParaRPr lang="en-GB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CDR3/J region</a:t>
                      </a:r>
                      <a:endParaRPr lang="en-GB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89771841"/>
                  </a:ext>
                </a:extLst>
              </a:tr>
              <a:tr h="360124"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1.1 (AGA1)</a:t>
                      </a:r>
                      <a:endParaRPr lang="en-GB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CAV</a:t>
                      </a:r>
                      <a:endParaRPr lang="en-GB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effectLst/>
                        </a:rPr>
                        <a:t>S</a:t>
                      </a:r>
                      <a:r>
                        <a:rPr lang="en-GB" sz="1100" dirty="0">
                          <a:solidFill>
                            <a:srgbClr val="FF0000"/>
                          </a:solidFill>
                          <a:effectLst/>
                        </a:rPr>
                        <a:t>G</a:t>
                      </a:r>
                      <a:r>
                        <a:rPr lang="en-GB" sz="1100" dirty="0">
                          <a:effectLst/>
                        </a:rPr>
                        <a:t>G</a:t>
                      </a:r>
                      <a:r>
                        <a:rPr lang="en-GB" sz="1100" dirty="0">
                          <a:solidFill>
                            <a:srgbClr val="FF0000"/>
                          </a:solidFill>
                          <a:effectLst/>
                        </a:rPr>
                        <a:t>YQ</a:t>
                      </a:r>
                      <a:r>
                        <a:rPr lang="en-GB" sz="1200" dirty="0">
                          <a:effectLst/>
                        </a:rPr>
                        <a:t>K</a:t>
                      </a:r>
                      <a:r>
                        <a:rPr lang="en-GB" sz="1200" u="none" dirty="0">
                          <a:effectLst/>
                        </a:rPr>
                        <a:t>V</a:t>
                      </a:r>
                      <a:r>
                        <a:rPr lang="en-GB" sz="1200" dirty="0">
                          <a:effectLst/>
                        </a:rPr>
                        <a:t>TFG</a:t>
                      </a:r>
                      <a:r>
                        <a:rPr lang="en-GB" sz="1200" u="sng" dirty="0">
                          <a:effectLst/>
                        </a:rPr>
                        <a:t>I</a:t>
                      </a:r>
                      <a:r>
                        <a:rPr lang="en-GB" sz="1200" dirty="0">
                          <a:effectLst/>
                        </a:rPr>
                        <a:t>G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 fontAlgn="base">
                        <a:spcAft>
                          <a:spcPts val="0"/>
                        </a:spcAft>
                      </a:pPr>
                      <a:endParaRPr lang="en-GB" sz="1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6526856"/>
                  </a:ext>
                </a:extLst>
              </a:tr>
              <a:tr h="180062"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1.2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CAV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effectLst/>
                        </a:rPr>
                        <a:t>SGGYQ</a:t>
                      </a:r>
                      <a:r>
                        <a:rPr lang="en-GB" sz="1200" dirty="0">
                          <a:effectLst/>
                        </a:rPr>
                        <a:t>K</a:t>
                      </a:r>
                      <a:r>
                        <a:rPr lang="en-GB" sz="1200" u="none" dirty="0">
                          <a:effectLst/>
                        </a:rPr>
                        <a:t>V</a:t>
                      </a:r>
                      <a:r>
                        <a:rPr lang="en-GB" sz="1200" dirty="0">
                          <a:effectLst/>
                        </a:rPr>
                        <a:t>TFG</a:t>
                      </a:r>
                      <a:r>
                        <a:rPr lang="en-GB" sz="1200" u="sng" dirty="0">
                          <a:effectLst/>
                        </a:rPr>
                        <a:t>V</a:t>
                      </a:r>
                      <a:r>
                        <a:rPr lang="en-GB" sz="1200" dirty="0">
                          <a:effectLst/>
                        </a:rPr>
                        <a:t>G</a:t>
                      </a:r>
                    </a:p>
                    <a:p>
                      <a:pPr algn="ctr" fontAlgn="base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84609956"/>
                  </a:ext>
                </a:extLst>
              </a:tr>
            </a:tbl>
          </a:graphicData>
        </a:graphic>
      </p:graphicFrame>
      <p:sp>
        <p:nvSpPr>
          <p:cNvPr id="11" name="Title 1">
            <a:extLst>
              <a:ext uri="{FF2B5EF4-FFF2-40B4-BE49-F238E27FC236}">
                <a16:creationId xmlns:a16="http://schemas.microsoft.com/office/drawing/2014/main" id="{ED83467F-94F6-4E42-B8F7-799F4AD7B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942" y="-48496"/>
            <a:ext cx="8229600" cy="1143000"/>
          </a:xfrm>
        </p:spPr>
        <p:txBody>
          <a:bodyPr>
            <a:normAutofit/>
          </a:bodyPr>
          <a:lstStyle/>
          <a:p>
            <a:r>
              <a:rPr lang="en-US" sz="1600" b="1" dirty="0"/>
              <a:t>Supplementary Table 3</a:t>
            </a:r>
          </a:p>
        </p:txBody>
      </p:sp>
    </p:spTree>
    <p:extLst>
      <p:ext uri="{BB962C8B-B14F-4D97-AF65-F5344CB8AC3E}">
        <p14:creationId xmlns:p14="http://schemas.microsoft.com/office/powerpoint/2010/main" val="4268744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ED83467F-94F6-4E42-B8F7-799F4AD7B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942" y="-48496"/>
            <a:ext cx="8229600" cy="1143000"/>
          </a:xfrm>
        </p:spPr>
        <p:txBody>
          <a:bodyPr>
            <a:normAutofit/>
          </a:bodyPr>
          <a:lstStyle/>
          <a:p>
            <a:r>
              <a:rPr lang="en-US" sz="1600" b="1" dirty="0"/>
              <a:t>Supplementary Table 4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CCD2EC8-54FB-8C44-966A-930303CD44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7029" y="1573262"/>
            <a:ext cx="6662668" cy="2006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70067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33733</TotalTime>
  <Words>404</Words>
  <Application>Microsoft Macintosh PowerPoint</Application>
  <PresentationFormat>On-screen Show (4:3)</PresentationFormat>
  <Paragraphs>213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Consolas</vt:lpstr>
      <vt:lpstr>Times New Roman</vt:lpstr>
      <vt:lpstr>Office Theme</vt:lpstr>
      <vt:lpstr>Supplementary Table 1</vt:lpstr>
      <vt:lpstr>Supplementary Table 2</vt:lpstr>
      <vt:lpstr>Supplementary Table 3</vt:lpstr>
      <vt:lpstr>Supplementary Table 4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Geraldine Gillespie</dc:creator>
  <cp:lastModifiedBy>Geraldine Gillespie</cp:lastModifiedBy>
  <cp:revision>291</cp:revision>
  <cp:lastPrinted>2020-05-06T17:55:45Z</cp:lastPrinted>
  <dcterms:created xsi:type="dcterms:W3CDTF">2018-05-09T10:35:38Z</dcterms:created>
  <dcterms:modified xsi:type="dcterms:W3CDTF">2020-06-16T10:57:52Z</dcterms:modified>
</cp:coreProperties>
</file>