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2" r:id="rId2"/>
    <p:sldId id="266" r:id="rId3"/>
    <p:sldId id="281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7A81FF"/>
    <a:srgbClr val="FF4C41"/>
    <a:srgbClr val="FF7E79"/>
    <a:srgbClr val="FE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3"/>
    <p:restoredTop sz="94710"/>
  </p:normalViewPr>
  <p:slideViewPr>
    <p:cSldViewPr snapToGrid="0" snapToObjects="1">
      <p:cViewPr varScale="1">
        <p:scale>
          <a:sx n="90" d="100"/>
          <a:sy n="90" d="100"/>
        </p:scale>
        <p:origin x="216" y="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8D912-EBD3-B242-BCFD-F372E4F1892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5613-D5AB-B347-BC7A-A7B0077C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1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A5613-D5AB-B347-BC7A-A7B0077CDD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7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A5613-D5AB-B347-BC7A-A7B0077CDD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6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5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6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ECE1-3227-FF4A-82CF-181260009A0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B61F-0331-254B-9812-EA1DC51C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9758B2F-D95E-8A4C-91B0-13B560D0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2" y="-48496"/>
            <a:ext cx="8229600" cy="1143000"/>
          </a:xfrm>
        </p:spPr>
        <p:txBody>
          <a:bodyPr>
            <a:normAutofit/>
          </a:bodyPr>
          <a:lstStyle/>
          <a:p>
            <a:r>
              <a:rPr lang="en-US" sz="1600" b="1" dirty="0"/>
              <a:t>Supplementary Table 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8ABBD46-F574-594C-AD4E-E7A3351C8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862065"/>
              </p:ext>
            </p:extLst>
          </p:nvPr>
        </p:nvGraphicFramePr>
        <p:xfrm>
          <a:off x="2578101" y="1632482"/>
          <a:ext cx="3653365" cy="915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GI number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effectLst/>
                        </a:rPr>
                        <a:t>JMBlast</a:t>
                      </a:r>
                      <a:r>
                        <a:rPr lang="en-US" sz="800" b="1" u="none" strike="noStrike" dirty="0">
                          <a:effectLst/>
                        </a:rPr>
                        <a:t> Score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NR Peptide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Annotations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255986448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8.71E-10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KAFSPEVXXMF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9651280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2.00E-09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RAFSPEVLPMF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protein, partial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119361821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2.90E-09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KAFSPEVLPMF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166917908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2.90E-09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KAFSPEVGPMF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protein, partial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45644268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8.71E-09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KAFSPEVXPMF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protein, partial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269308083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2.90E-08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KAFSPEVKPMF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gag protein, partial [HIV 1]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8857" marR="8857" marT="885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3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099F90-A52E-2E4A-BE82-99B427C6F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664362"/>
              </p:ext>
            </p:extLst>
          </p:nvPr>
        </p:nvGraphicFramePr>
        <p:xfrm>
          <a:off x="447215" y="1739421"/>
          <a:ext cx="8229601" cy="3275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132">
                  <a:extLst>
                    <a:ext uri="{9D8B030D-6E8A-4147-A177-3AD203B41FA5}">
                      <a16:colId xmlns:a16="http://schemas.microsoft.com/office/drawing/2014/main" val="3666138852"/>
                    </a:ext>
                  </a:extLst>
                </a:gridCol>
                <a:gridCol w="502223">
                  <a:extLst>
                    <a:ext uri="{9D8B030D-6E8A-4147-A177-3AD203B41FA5}">
                      <a16:colId xmlns:a16="http://schemas.microsoft.com/office/drawing/2014/main" val="1271939322"/>
                    </a:ext>
                  </a:extLst>
                </a:gridCol>
                <a:gridCol w="502223">
                  <a:extLst>
                    <a:ext uri="{9D8B030D-6E8A-4147-A177-3AD203B41FA5}">
                      <a16:colId xmlns:a16="http://schemas.microsoft.com/office/drawing/2014/main" val="993826075"/>
                    </a:ext>
                  </a:extLst>
                </a:gridCol>
                <a:gridCol w="776162">
                  <a:extLst>
                    <a:ext uri="{9D8B030D-6E8A-4147-A177-3AD203B41FA5}">
                      <a16:colId xmlns:a16="http://schemas.microsoft.com/office/drawing/2014/main" val="939884246"/>
                    </a:ext>
                  </a:extLst>
                </a:gridCol>
                <a:gridCol w="802293">
                  <a:extLst>
                    <a:ext uri="{9D8B030D-6E8A-4147-A177-3AD203B41FA5}">
                      <a16:colId xmlns:a16="http://schemas.microsoft.com/office/drawing/2014/main" val="561977893"/>
                    </a:ext>
                  </a:extLst>
                </a:gridCol>
                <a:gridCol w="556892">
                  <a:extLst>
                    <a:ext uri="{9D8B030D-6E8A-4147-A177-3AD203B41FA5}">
                      <a16:colId xmlns:a16="http://schemas.microsoft.com/office/drawing/2014/main" val="855034857"/>
                    </a:ext>
                  </a:extLst>
                </a:gridCol>
                <a:gridCol w="2653822">
                  <a:extLst>
                    <a:ext uri="{9D8B030D-6E8A-4147-A177-3AD203B41FA5}">
                      <a16:colId xmlns:a16="http://schemas.microsoft.com/office/drawing/2014/main" val="766152892"/>
                    </a:ext>
                  </a:extLst>
                </a:gridCol>
                <a:gridCol w="1522854">
                  <a:extLst>
                    <a:ext uri="{9D8B030D-6E8A-4147-A177-3AD203B41FA5}">
                      <a16:colId xmlns:a16="http://schemas.microsoft.com/office/drawing/2014/main" val="2154968207"/>
                    </a:ext>
                  </a:extLst>
                </a:gridCol>
              </a:tblGrid>
              <a:tr h="318447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 dirty="0">
                          <a:effectLst/>
                        </a:rPr>
                        <a:t>GI number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>
                          <a:effectLst/>
                        </a:rPr>
                        <a:t>JMBlast Score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>
                          <a:effectLst/>
                        </a:rPr>
                        <a:t>%ID to KF11 GAG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 dirty="0">
                          <a:effectLst/>
                        </a:rPr>
                        <a:t>NR Peptide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>
                          <a:effectLst/>
                        </a:rPr>
                        <a:t>Closest Library</a:t>
                      </a:r>
                      <a:endParaRPr lang="en-GB" sz="800" b="1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 dirty="0">
                          <a:effectLst/>
                        </a:rPr>
                        <a:t>% ID to Library Peptide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GB" sz="800" b="1" u="none" strike="noStrike" dirty="0">
                          <a:effectLst/>
                        </a:rPr>
                        <a:t>Protein ID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</a:rPr>
                        <a:t> 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686973674"/>
                  </a:ext>
                </a:extLst>
              </a:tr>
              <a:tr h="155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u="none" strike="noStrike" dirty="0">
                          <a:effectLst/>
                        </a:rPr>
                        <a:t> Hit (&gt;60%)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</a:rPr>
                        <a:t>Microbial Origin 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872005792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302335486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1.32E-06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RSLAPEVRGYW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KSLTPEVRGYW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81.8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ATP-dependent nuclease subunit B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Olsenella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uli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DSM 7084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776880662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345792467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2.11E-09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WTSSPEIRAVF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WTSHPEIRAYF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81.8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u="none" strike="noStrike">
                          <a:effectLst/>
                          <a:latin typeface="+mj-lt"/>
                        </a:rPr>
                        <a:t>uncharacterized protein LOC609313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Canis lupus familiaris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155034485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495145889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2.35E-10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28.6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ASSRPELALAY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ASFRPELALRY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81.8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acyl-CoA dehydrogenase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Polaromonas sp. CF318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12957335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459942335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5.85E-11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WTSHPEIKAAF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WTSHPEIRAYF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81.8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lipoxygenase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Ricciocarpos natans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730549431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430749919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9.43E-06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RSLKPEVREVF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KSLTPEVREYF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hypothetical protein Theco_1697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Thermobacillus composti KWC4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700123489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494716083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8.87E-06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ASLRPEVREAF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KSLAPEVRELF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SyrP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Streptomyces coelicoflavus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1872284560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493030958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8.07E-06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KSLYPEIREVF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RSFYPEIREYF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polyprenyl synthetase superfamily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Coleofasciculus chthonoplastes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417274354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497464005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4.94E-06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28.6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LSGVPEIRERW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LSLRPEIREYW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peptidase M13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Janibacter sp. HTCC2649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419991527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497193348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8.42E-07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LTIRPEIRPRW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GTIRPEIREMW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hypothetical protein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Opitutaceae bacterium TAV5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916230229"/>
                  </a:ext>
                </a:extLst>
              </a:tr>
              <a:tr h="1211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488856804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6.78E-07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ASFKPELPDFF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NSFKPEIPDYF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DNA methylase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Leptonema illini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823703751"/>
                  </a:ext>
                </a:extLst>
              </a:tr>
              <a:tr h="2476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430004692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6.00E-07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STISPEIRLFW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GTISPEIREMW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putative large permease component, TRAP-type mannitol/chloroaromatic compound transport system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Rhizobium sp.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864691559"/>
                  </a:ext>
                </a:extLst>
              </a:tr>
              <a:tr h="2315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471573742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5.35E-07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ASLKPEVPLVF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LSLRPEVPLFF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putative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nadph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-dependent 1-acyldihydroxyacetone phosphate reductase protein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Eutypa lata UCREL1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745254405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495156089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4.34E-07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SSGAPEVRELF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SSGVPEVRMMF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hypothetical protein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Herbaspirillum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sp. CF444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507373461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301092772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4.30E-07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SSVVPELPMAF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SSVVPEVRMMF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conserved hypothetical protein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Phytophthora infestans T30-4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838272903"/>
                  </a:ext>
                </a:extLst>
              </a:tr>
              <a:tr h="1246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348664816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4.29E-07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RSFYPELRLLF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RSFYPEIREYF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hypothetical protein PHYSODRAFT_343042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Phytophthora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sojae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4272203588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497177556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3.90E-07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50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LTISPEIPPYF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GTIRPEIPDYF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haloacid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dehalogenase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Sporosarcina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newyorkensis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2204669821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497797312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3.54E-07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ESFRPEIRQYF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RSFYPEIREYF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glutamate synthase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Acinetobacter sp. P8-3-8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1399989801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448510490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2.88E-07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50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GSLSPELRPIF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LSGSPELRMIF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hypothetical protein CORT_0A05310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Candida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orthopsilosis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Co 90-125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460644747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15790131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2.68E-07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35.7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STLSPELRGRW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SSFSPELRMRW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hypothetical protein VNG1023C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Halobacterium sp. NRC-1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45024683"/>
                  </a:ext>
                </a:extLst>
              </a:tr>
              <a:tr h="1135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313682157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2.19E-07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 dirty="0">
                          <a:effectLst/>
                          <a:latin typeface="+mj-lt"/>
                        </a:rPr>
                        <a:t>42.9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KSFRPELKEFY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 ASFRPELAEFW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72.7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u="none" strike="noStrike">
                          <a:effectLst/>
                          <a:latin typeface="+mj-lt"/>
                        </a:rPr>
                        <a:t>rieske (2fe-2S) iron-sulfur domain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Sulfuricurvum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800" u="none" strike="noStrike" dirty="0" err="1">
                          <a:effectLst/>
                          <a:latin typeface="+mj-lt"/>
                        </a:rPr>
                        <a:t>kujiense</a:t>
                      </a:r>
                      <a:r>
                        <a:rPr lang="en-GB" sz="800" u="none" strike="noStrike" dirty="0">
                          <a:effectLst/>
                          <a:latin typeface="+mj-lt"/>
                        </a:rPr>
                        <a:t> DSM 16994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987" marR="5987" marT="5987" marB="0" anchor="b"/>
                </a:tc>
                <a:extLst>
                  <a:ext uri="{0D108BD9-81ED-4DB2-BD59-A6C34878D82A}">
                    <a16:rowId xmlns:a16="http://schemas.microsoft.com/office/drawing/2014/main" val="328930139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9758B2F-D95E-8A4C-91B0-13B560D0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2" y="-48496"/>
            <a:ext cx="8229600" cy="1143000"/>
          </a:xfrm>
        </p:spPr>
        <p:txBody>
          <a:bodyPr>
            <a:normAutofit/>
          </a:bodyPr>
          <a:lstStyle/>
          <a:p>
            <a:r>
              <a:rPr lang="en-US" sz="1600" b="1" dirty="0"/>
              <a:t>Supplementary Table 2</a:t>
            </a:r>
          </a:p>
        </p:txBody>
      </p:sp>
    </p:spTree>
    <p:extLst>
      <p:ext uri="{BB962C8B-B14F-4D97-AF65-F5344CB8AC3E}">
        <p14:creationId xmlns:p14="http://schemas.microsoft.com/office/powerpoint/2010/main" val="360959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40D61B1-8A8D-784C-8E40-30FC665553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92619" y="1677150"/>
          <a:ext cx="3257111" cy="91158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60438">
                  <a:extLst>
                    <a:ext uri="{9D8B030D-6E8A-4147-A177-3AD203B41FA5}">
                      <a16:colId xmlns:a16="http://schemas.microsoft.com/office/drawing/2014/main" val="3794746047"/>
                    </a:ext>
                  </a:extLst>
                </a:gridCol>
                <a:gridCol w="1051533">
                  <a:extLst>
                    <a:ext uri="{9D8B030D-6E8A-4147-A177-3AD203B41FA5}">
                      <a16:colId xmlns:a16="http://schemas.microsoft.com/office/drawing/2014/main" val="1354340672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583572087"/>
                    </a:ext>
                  </a:extLst>
                </a:gridCol>
              </a:tblGrid>
              <a:tr h="18006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TCR clone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 region (AV5)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CDR3/J region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771841"/>
                  </a:ext>
                </a:extLst>
              </a:tr>
              <a:tr h="36012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1.1 (AGA1)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CAV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S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GB" sz="1100" dirty="0">
                          <a:effectLst/>
                        </a:rPr>
                        <a:t>G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YQ</a:t>
                      </a:r>
                      <a:r>
                        <a:rPr lang="en-GB" sz="1200" dirty="0">
                          <a:effectLst/>
                        </a:rPr>
                        <a:t>K</a:t>
                      </a:r>
                      <a:r>
                        <a:rPr lang="en-GB" sz="1200" u="none" dirty="0">
                          <a:effectLst/>
                        </a:rPr>
                        <a:t>V</a:t>
                      </a:r>
                      <a:r>
                        <a:rPr lang="en-GB" sz="1200" dirty="0">
                          <a:effectLst/>
                        </a:rPr>
                        <a:t>TFG</a:t>
                      </a:r>
                      <a:r>
                        <a:rPr lang="en-GB" sz="1200" u="sng" dirty="0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526856"/>
                  </a:ext>
                </a:extLst>
              </a:tr>
              <a:tr h="18006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CAV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SGGYQ</a:t>
                      </a:r>
                      <a:r>
                        <a:rPr lang="en-GB" sz="1200" dirty="0">
                          <a:effectLst/>
                        </a:rPr>
                        <a:t>K</a:t>
                      </a:r>
                      <a:r>
                        <a:rPr lang="en-GB" sz="1200" u="none" dirty="0">
                          <a:effectLst/>
                        </a:rPr>
                        <a:t>V</a:t>
                      </a:r>
                      <a:r>
                        <a:rPr lang="en-GB" sz="1200" dirty="0">
                          <a:effectLst/>
                        </a:rPr>
                        <a:t>TFG</a:t>
                      </a:r>
                      <a:r>
                        <a:rPr lang="en-GB" sz="1200" u="sng" dirty="0">
                          <a:effectLst/>
                        </a:rPr>
                        <a:t>V</a:t>
                      </a:r>
                      <a:r>
                        <a:rPr lang="en-GB" sz="1200" dirty="0">
                          <a:effectLst/>
                        </a:rPr>
                        <a:t>G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609956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ED83467F-94F6-4E42-B8F7-799F4AD7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2" y="-48496"/>
            <a:ext cx="8229600" cy="1143000"/>
          </a:xfrm>
        </p:spPr>
        <p:txBody>
          <a:bodyPr>
            <a:normAutofit/>
          </a:bodyPr>
          <a:lstStyle/>
          <a:p>
            <a:r>
              <a:rPr lang="en-US" sz="1600" b="1" dirty="0"/>
              <a:t>Supplementary Table 3</a:t>
            </a:r>
          </a:p>
        </p:txBody>
      </p:sp>
    </p:spTree>
    <p:extLst>
      <p:ext uri="{BB962C8B-B14F-4D97-AF65-F5344CB8AC3E}">
        <p14:creationId xmlns:p14="http://schemas.microsoft.com/office/powerpoint/2010/main" val="42687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83467F-94F6-4E42-B8F7-799F4AD7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2" y="-48496"/>
            <a:ext cx="8229600" cy="1143000"/>
          </a:xfrm>
        </p:spPr>
        <p:txBody>
          <a:bodyPr>
            <a:normAutofit/>
          </a:bodyPr>
          <a:lstStyle/>
          <a:p>
            <a:r>
              <a:rPr lang="en-US" sz="1600" b="1" dirty="0"/>
              <a:t>Supplementary Table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CD2EC8-54FB-8C44-966A-930303CD4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029" y="1573262"/>
            <a:ext cx="6662668" cy="20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0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33733</TotalTime>
  <Words>404</Words>
  <Application>Microsoft Macintosh PowerPoint</Application>
  <PresentationFormat>On-screen Show (4:3)</PresentationFormat>
  <Paragraphs>213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Consolas</vt:lpstr>
      <vt:lpstr>Times New Roman</vt:lpstr>
      <vt:lpstr>Office Theme</vt:lpstr>
      <vt:lpstr>Supplementary Table 1</vt:lpstr>
      <vt:lpstr>Supplementary Table 2</vt:lpstr>
      <vt:lpstr>Supplementary Table 3</vt:lpstr>
      <vt:lpstr>Supplementary Table 4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Gillespie</dc:creator>
  <cp:lastModifiedBy>Geraldine Gillespie</cp:lastModifiedBy>
  <cp:revision>291</cp:revision>
  <cp:lastPrinted>2020-05-06T17:55:45Z</cp:lastPrinted>
  <dcterms:created xsi:type="dcterms:W3CDTF">2018-05-09T10:35:38Z</dcterms:created>
  <dcterms:modified xsi:type="dcterms:W3CDTF">2020-06-16T10:57:52Z</dcterms:modified>
</cp:coreProperties>
</file>